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Lst>
  <p:notesMasterIdLst>
    <p:notesMasterId r:id="rId17"/>
  </p:notesMasterIdLst>
  <p:sldIdLst>
    <p:sldId id="256" r:id="rId8"/>
    <p:sldId id="257" r:id="rId9"/>
    <p:sldId id="258" r:id="rId10"/>
    <p:sldId id="259" r:id="rId11"/>
    <p:sldId id="260" r:id="rId12"/>
    <p:sldId id="261" r:id="rId13"/>
    <p:sldId id="262" r:id="rId14"/>
    <p:sldId id="263" r:id="rId15"/>
    <p:sldId id="264" r:id="rId16"/>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9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8"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pPr algn="ctr"/>
            <a:r>
              <a:rPr lang="en-US" sz="4400" b="0" strike="noStrike" spc="-1">
                <a:latin typeface="Arial"/>
              </a:rPr>
              <a:t>Click to move the slide</a:t>
            </a:r>
          </a:p>
        </p:txBody>
      </p:sp>
      <p:sp>
        <p:nvSpPr>
          <p:cNvPr id="289"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290"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 </a:t>
            </a:r>
          </a:p>
        </p:txBody>
      </p:sp>
      <p:sp>
        <p:nvSpPr>
          <p:cNvPr id="291"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 </a:t>
            </a:r>
          </a:p>
        </p:txBody>
      </p:sp>
      <p:sp>
        <p:nvSpPr>
          <p:cNvPr id="292"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 </a:t>
            </a:r>
          </a:p>
        </p:txBody>
      </p:sp>
      <p:sp>
        <p:nvSpPr>
          <p:cNvPr id="293"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3B508EB3-2F67-4441-AAC9-F1D7AEE6A797}"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PlaceHolder 1"/>
          <p:cNvSpPr>
            <a:spLocks noGrp="1" noRot="1" noChangeAspect="1"/>
          </p:cNvSpPr>
          <p:nvPr>
            <p:ph type="sldImg"/>
          </p:nvPr>
        </p:nvSpPr>
        <p:spPr>
          <a:xfrm>
            <a:off x="533520" y="763560"/>
            <a:ext cx="6700320" cy="3768480"/>
          </a:xfrm>
          <a:prstGeom prst="rect">
            <a:avLst/>
          </a:prstGeom>
        </p:spPr>
      </p:sp>
      <p:sp>
        <p:nvSpPr>
          <p:cNvPr id="355" name="PlaceHolder 2"/>
          <p:cNvSpPr>
            <a:spLocks noGrp="1"/>
          </p:cNvSpPr>
          <p:nvPr>
            <p:ph type="body"/>
          </p:nvPr>
        </p:nvSpPr>
        <p:spPr>
          <a:xfrm>
            <a:off x="777240" y="4709160"/>
            <a:ext cx="6213240" cy="4526280"/>
          </a:xfrm>
          <a:prstGeom prst="rect">
            <a:avLst/>
          </a:prstGeom>
        </p:spPr>
        <p:txBody>
          <a:bodyPr lIns="0" tIns="0" rIns="0" bIns="0">
            <a:spAutoFit/>
          </a:bodyPr>
          <a:lstStyle/>
          <a:p>
            <a:pPr marL="216000" indent="-211680">
              <a:lnSpc>
                <a:spcPct val="100000"/>
              </a:lnSpc>
            </a:pPr>
            <a:r>
              <a:rPr lang="en-US" sz="1200" b="0" strike="noStrike" spc="-1">
                <a:latin typeface="Arial"/>
                <a:ea typeface="DejaVu Sans"/>
              </a:rPr>
              <a:t>Thanks very much, we’re happy to be here.</a:t>
            </a:r>
            <a:endParaRPr lang="en-US"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PlaceHolder 1"/>
          <p:cNvSpPr>
            <a:spLocks noGrp="1" noRot="1" noChangeAspect="1"/>
          </p:cNvSpPr>
          <p:nvPr>
            <p:ph type="sldImg"/>
          </p:nvPr>
        </p:nvSpPr>
        <p:spPr>
          <a:xfrm>
            <a:off x="533520" y="764280"/>
            <a:ext cx="6702840" cy="3769560"/>
          </a:xfrm>
          <a:prstGeom prst="rect">
            <a:avLst/>
          </a:prstGeom>
        </p:spPr>
      </p:sp>
      <p:sp>
        <p:nvSpPr>
          <p:cNvPr id="357" name="PlaceHolder 2"/>
          <p:cNvSpPr>
            <a:spLocks noGrp="1"/>
          </p:cNvSpPr>
          <p:nvPr>
            <p:ph type="body"/>
          </p:nvPr>
        </p:nvSpPr>
        <p:spPr>
          <a:xfrm>
            <a:off x="777240" y="4777560"/>
            <a:ext cx="6215760" cy="4526280"/>
          </a:xfrm>
          <a:prstGeom prst="rect">
            <a:avLst/>
          </a:prstGeom>
        </p:spPr>
        <p:txBody>
          <a:bodyPr lIns="0" tIns="0" rIns="0" bIns="0">
            <a:spAutoFit/>
          </a:bodyPr>
          <a:lstStyle/>
          <a:p>
            <a:pPr marL="216000" indent="-214560">
              <a:lnSpc>
                <a:spcPct val="100000"/>
              </a:lnSpc>
            </a:pPr>
            <a:r>
              <a:rPr lang="en-US" sz="2000" b="0" strike="noStrike" spc="-1">
                <a:latin typeface="Arial"/>
              </a:rPr>
              <a:t>LISTENING</a:t>
            </a:r>
          </a:p>
          <a:p>
            <a:pPr marL="216000" indent="-214560">
              <a:lnSpc>
                <a:spcPct val="100000"/>
              </a:lnSpc>
            </a:pPr>
            <a:endParaRPr lang="en-US" sz="2000" b="0" strike="noStrike" spc="-1">
              <a:latin typeface="Arial"/>
            </a:endParaRPr>
          </a:p>
          <a:p>
            <a:pPr marL="216000" indent="-214560">
              <a:lnSpc>
                <a:spcPct val="100000"/>
              </a:lnSpc>
            </a:pPr>
            <a:endParaRPr lang="en-US"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PlaceHolder 1"/>
          <p:cNvSpPr>
            <a:spLocks noGrp="1" noRot="1" noChangeAspect="1"/>
          </p:cNvSpPr>
          <p:nvPr>
            <p:ph type="sldImg"/>
          </p:nvPr>
        </p:nvSpPr>
        <p:spPr>
          <a:xfrm>
            <a:off x="533520" y="763560"/>
            <a:ext cx="6700680" cy="3768480"/>
          </a:xfrm>
          <a:prstGeom prst="rect">
            <a:avLst/>
          </a:prstGeom>
        </p:spPr>
      </p:sp>
      <p:sp>
        <p:nvSpPr>
          <p:cNvPr id="359" name="PlaceHolder 2"/>
          <p:cNvSpPr>
            <a:spLocks noGrp="1"/>
          </p:cNvSpPr>
          <p:nvPr>
            <p:ph type="body"/>
          </p:nvPr>
        </p:nvSpPr>
        <p:spPr>
          <a:xfrm>
            <a:off x="777240" y="4777560"/>
            <a:ext cx="6213240" cy="4526280"/>
          </a:xfrm>
          <a:prstGeom prst="rect">
            <a:avLst/>
          </a:prstGeom>
        </p:spPr>
        <p:txBody>
          <a:bodyPr lIns="0" tIns="0" rIns="0" bIns="0">
            <a:spAutoFit/>
          </a:bodyPr>
          <a:lstStyle/>
          <a:p>
            <a:pPr marL="216000" indent="-212040">
              <a:lnSpc>
                <a:spcPct val="100000"/>
              </a:lnSpc>
            </a:pPr>
            <a:r>
              <a:rPr lang="en-US" sz="1400" b="0" strike="noStrike" spc="-1">
                <a:latin typeface="Open Sans"/>
              </a:rPr>
              <a:t>My plan is to outline, briefly, the philosophy and structure of the proposed curriculum to facilitate a useful conversation here and to encourage Faculty Council to follow EPC's recommendation and adopt the curriculum proposal.</a:t>
            </a:r>
            <a:endParaRPr lang="en-US" sz="1400" b="0" strike="noStrike" spc="-1">
              <a:latin typeface="Arial"/>
            </a:endParaRPr>
          </a:p>
          <a:p>
            <a:pPr marL="216000" indent="-212040">
              <a:lnSpc>
                <a:spcPct val="100000"/>
              </a:lnSpc>
            </a:pPr>
            <a:r>
              <a:rPr lang="en-US" sz="1400" b="0" strike="noStrike" spc="-1">
                <a:latin typeface="Open Sans"/>
              </a:rPr>
              <a:t>What should a curriculum do?</a:t>
            </a:r>
            <a:endParaRPr lang="en-US" sz="1400" b="0" strike="noStrike" spc="-1">
              <a:latin typeface="Arial"/>
            </a:endParaRPr>
          </a:p>
          <a:p>
            <a:pPr marL="216000" indent="-212040">
              <a:lnSpc>
                <a:spcPct val="100000"/>
              </a:lnSpc>
            </a:pPr>
            <a:r>
              <a:rPr lang="en-US" sz="1400" b="0" strike="noStrike" spc="-1">
                <a:latin typeface="Open Sans"/>
              </a:rPr>
              <a:t>We like this model because:</a:t>
            </a:r>
            <a:endParaRPr lang="en-US" sz="1400" b="0" strike="noStrike" spc="-1">
              <a:latin typeface="Arial"/>
            </a:endParaRPr>
          </a:p>
          <a:p>
            <a:pPr marL="216000" indent="-212040">
              <a:lnSpc>
                <a:spcPct val="100000"/>
              </a:lnSpc>
            </a:pPr>
            <a:r>
              <a:rPr lang="en-US" sz="1400" b="0" strike="noStrike" spc="-1">
                <a:latin typeface="Open Sans"/>
              </a:rPr>
              <a:t>	&lt;discipline agnostic&gt;</a:t>
            </a:r>
            <a:endParaRPr lang="en-US" sz="1400" b="0" strike="noStrike" spc="-1">
              <a:latin typeface="Arial"/>
            </a:endParaRPr>
          </a:p>
          <a:p>
            <a:pPr marL="216000" indent="-212040">
              <a:lnSpc>
                <a:spcPct val="100000"/>
              </a:lnSpc>
            </a:pPr>
            <a:r>
              <a:rPr lang="en-US" sz="1400" b="0" strike="noStrike" spc="-1">
                <a:latin typeface="Open Sans"/>
              </a:rPr>
              <a:t>	&lt;student-centered&gt;</a:t>
            </a:r>
            <a:endParaRPr lang="en-US" sz="1400" b="0" strike="noStrike" spc="-1">
              <a:latin typeface="Arial"/>
            </a:endParaRPr>
          </a:p>
          <a:p>
            <a:pPr marL="216000" indent="-212040">
              <a:lnSpc>
                <a:spcPct val="100000"/>
              </a:lnSpc>
            </a:pPr>
            <a:r>
              <a:rPr lang="en-US" sz="1400" b="0" strike="noStrike" spc="-1">
                <a:latin typeface="Open Sans"/>
              </a:rPr>
              <a:t>	&lt;educate the whole student to thrive in multiple post-college roles&gt;</a:t>
            </a:r>
            <a:endParaRPr lang="en-US" sz="1400" b="0" strike="noStrike" spc="-1">
              <a:latin typeface="Arial"/>
            </a:endParaRPr>
          </a:p>
          <a:p>
            <a:pPr marL="216000" indent="-212040">
              <a:lnSpc>
                <a:spcPct val="100000"/>
              </a:lnSpc>
            </a:pPr>
            <a:r>
              <a:rPr lang="en-US" sz="1400" b="0" strike="noStrike" spc="-1">
                <a:latin typeface="Open Sans"/>
              </a:rPr>
              <a:t>And it should do this for all students – those well prepared and less so, those committed to an academic path and those not, those from low-income families and first generation to attend college, and those not. All students should have the tools to make the most of the opportunities a great global public research university offers.</a:t>
            </a:r>
            <a:endParaRPr lang="en-US" sz="14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PlaceHolder 1"/>
          <p:cNvSpPr>
            <a:spLocks noGrp="1" noRot="1" noChangeAspect="1"/>
          </p:cNvSpPr>
          <p:nvPr>
            <p:ph type="sldImg"/>
          </p:nvPr>
        </p:nvSpPr>
        <p:spPr>
          <a:xfrm>
            <a:off x="533520" y="763560"/>
            <a:ext cx="6702120" cy="3770280"/>
          </a:xfrm>
          <a:prstGeom prst="rect">
            <a:avLst/>
          </a:prstGeom>
        </p:spPr>
      </p:sp>
      <p:sp>
        <p:nvSpPr>
          <p:cNvPr id="361" name="PlaceHolder 2"/>
          <p:cNvSpPr>
            <a:spLocks noGrp="1"/>
          </p:cNvSpPr>
          <p:nvPr>
            <p:ph type="body"/>
          </p:nvPr>
        </p:nvSpPr>
        <p:spPr>
          <a:xfrm>
            <a:off x="777240" y="4777560"/>
            <a:ext cx="6215760" cy="4526280"/>
          </a:xfrm>
          <a:prstGeom prst="rect">
            <a:avLst/>
          </a:prstGeom>
        </p:spPr>
        <p:txBody>
          <a:bodyPr lIns="0" tIns="0" rIns="0" bIns="0">
            <a:spAutoFit/>
          </a:bodyPr>
          <a:lstStyle/>
          <a:p>
            <a:pPr marL="216000" indent="-214560">
              <a:lnSpc>
                <a:spcPct val="100000"/>
              </a:lnSpc>
            </a:pPr>
            <a:r>
              <a:rPr lang="en-US" sz="1800" b="0" strike="noStrike" spc="-1">
                <a:latin typeface="Arial"/>
              </a:rPr>
              <a:t> </a:t>
            </a:r>
          </a:p>
          <a:p>
            <a:pPr marL="216000" indent="-214560">
              <a:lnSpc>
                <a:spcPct val="100000"/>
              </a:lnSpc>
            </a:pPr>
            <a:endParaRPr lang="en-US" sz="1800" b="0" strike="noStrike" spc="-1">
              <a:latin typeface="Arial"/>
            </a:endParaRPr>
          </a:p>
          <a:p>
            <a:pPr marL="216000" indent="-214560">
              <a:lnSpc>
                <a:spcPct val="100000"/>
              </a:lnSpc>
            </a:pPr>
            <a:endParaRPr lang="en-US" sz="18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PlaceHolder 1"/>
          <p:cNvSpPr>
            <a:spLocks noGrp="1" noRot="1" noChangeAspect="1"/>
          </p:cNvSpPr>
          <p:nvPr>
            <p:ph type="sldImg"/>
          </p:nvPr>
        </p:nvSpPr>
        <p:spPr>
          <a:xfrm>
            <a:off x="533520" y="763560"/>
            <a:ext cx="6702120" cy="3770280"/>
          </a:xfrm>
          <a:prstGeom prst="rect">
            <a:avLst/>
          </a:prstGeom>
        </p:spPr>
      </p:sp>
      <p:sp>
        <p:nvSpPr>
          <p:cNvPr id="363" name="PlaceHolder 2"/>
          <p:cNvSpPr>
            <a:spLocks noGrp="1"/>
          </p:cNvSpPr>
          <p:nvPr>
            <p:ph type="body"/>
          </p:nvPr>
        </p:nvSpPr>
        <p:spPr>
          <a:xfrm>
            <a:off x="777240" y="4777560"/>
            <a:ext cx="6215760" cy="4526280"/>
          </a:xfrm>
          <a:prstGeom prst="rect">
            <a:avLst/>
          </a:prstGeom>
        </p:spPr>
        <p:txBody>
          <a:bodyPr lIns="0" tIns="0" rIns="0" bIns="0">
            <a:spAutoFit/>
          </a:bodyPr>
          <a:lstStyle/>
          <a:p>
            <a:pPr marL="216000" indent="-214560">
              <a:lnSpc>
                <a:spcPct val="100000"/>
              </a:lnSpc>
            </a:pPr>
            <a:r>
              <a:rPr lang="en-US" sz="1800" b="0" strike="noStrike" spc="-1">
                <a:latin typeface="Arial"/>
              </a:rPr>
              <a:t>Coordinating committee: Fouad Abd-el-Khalick, Daniel Anderson, Jaye Cable, Duane Deardorff, Kelly Hogan, Christian Lundberg, Viji Sathy, Adam Versenyi, and the incomparable Abigail Panter</a:t>
            </a:r>
          </a:p>
          <a:p>
            <a:pPr marL="216000" indent="-214560">
              <a:lnSpc>
                <a:spcPct val="100000"/>
              </a:lnSpc>
            </a:pPr>
            <a:r>
              <a:rPr lang="en-US" sz="1800" b="0" strike="noStrike" spc="-1">
                <a:latin typeface="Arial"/>
              </a:rPr>
              <a:t>Thanks too to Kevin Guskiewicz for entrusting us with facilitating this extraordinary process</a:t>
            </a:r>
          </a:p>
          <a:p>
            <a:pPr marL="216000" indent="-214560">
              <a:lnSpc>
                <a:spcPct val="100000"/>
              </a:lnSpc>
            </a:pPr>
            <a:r>
              <a:rPr lang="en-US" sz="1800" b="0" strike="noStrike" spc="-1">
                <a:latin typeface="Arial"/>
              </a:rPr>
              <a:t>Thanks to the hundreds of faculty, students, staff, administrators, and communiity members who have participated in manifold ways in the design</a:t>
            </a:r>
          </a:p>
          <a:p>
            <a:pPr marL="216000" indent="-214560">
              <a:lnSpc>
                <a:spcPct val="100000"/>
              </a:lnSpc>
            </a:pPr>
            <a:r>
              <a:rPr lang="en-US" sz="1800" b="0" strike="noStrike" spc="-1">
                <a:latin typeface="Arial"/>
              </a:rPr>
              <a:t>And thanks to you, Faculty Council members, as well as FEC, EPC, Ad Boards, DUSs, and more for your patience and input. And a special thanks to Nick Siedentop and others at the Office of Undergraduate Curricula for their remarkable work.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PlaceHolder 1"/>
          <p:cNvSpPr>
            <a:spLocks noGrp="1" noRot="1" noChangeAspect="1"/>
          </p:cNvSpPr>
          <p:nvPr>
            <p:ph type="sldImg"/>
          </p:nvPr>
        </p:nvSpPr>
        <p:spPr>
          <a:xfrm>
            <a:off x="533520" y="763560"/>
            <a:ext cx="6700680" cy="3768480"/>
          </a:xfrm>
          <a:prstGeom prst="rect">
            <a:avLst/>
          </a:prstGeom>
        </p:spPr>
      </p:sp>
      <p:sp>
        <p:nvSpPr>
          <p:cNvPr id="365" name="PlaceHolder 2"/>
          <p:cNvSpPr>
            <a:spLocks noGrp="1"/>
          </p:cNvSpPr>
          <p:nvPr>
            <p:ph type="body"/>
          </p:nvPr>
        </p:nvSpPr>
        <p:spPr>
          <a:xfrm>
            <a:off x="777240" y="4777560"/>
            <a:ext cx="6213240" cy="4526280"/>
          </a:xfrm>
          <a:prstGeom prst="rect">
            <a:avLst/>
          </a:prstGeom>
        </p:spPr>
        <p:txBody>
          <a:bodyPr lIns="0" tIns="0" rIns="0" bIns="0">
            <a:spAutoFit/>
          </a:bodyPr>
          <a:lstStyle/>
          <a:p>
            <a:pPr marL="216000" indent="-214560">
              <a:lnSpc>
                <a:spcPct val="100000"/>
              </a:lnSpc>
            </a:pPr>
            <a:r>
              <a:rPr lang="en-US" sz="1800" b="0" strike="noStrike" spc="-1">
                <a:latin typeface="Arial"/>
              </a:rPr>
              <a:t>Express the collective, not just collected, ambition of the university. Organizational impediments to doing that; asking to be citizens of the university, not of discipline or department, and CC has been a great example. </a:t>
            </a:r>
          </a:p>
          <a:p>
            <a:pPr marL="216000" indent="-214560">
              <a:lnSpc>
                <a:spcPct val="100000"/>
              </a:lnSpc>
            </a:pPr>
            <a:endParaRPr lang="en-US" sz="1800" b="0" strike="noStrike" spc="-1">
              <a:latin typeface="Arial"/>
            </a:endParaRPr>
          </a:p>
          <a:p>
            <a:pPr marL="216000" indent="-214560">
              <a:lnSpc>
                <a:spcPct val="100000"/>
              </a:lnSpc>
            </a:pPr>
            <a:endParaRPr lang="en-US" sz="1800" b="0" strike="noStrike" spc="-1">
              <a:latin typeface="Arial"/>
            </a:endParaRPr>
          </a:p>
          <a:p>
            <a:pPr marL="216000" indent="-214560">
              <a:lnSpc>
                <a:spcPct val="100000"/>
              </a:lnSpc>
            </a:pPr>
            <a:endParaRPr lang="en-US" sz="1800" b="0" strike="noStrike" spc="-1">
              <a:latin typeface="Arial"/>
            </a:endParaRPr>
          </a:p>
          <a:p>
            <a:pPr marL="216000" indent="-214560">
              <a:lnSpc>
                <a:spcPct val="100000"/>
              </a:lnSpc>
            </a:pPr>
            <a:endParaRPr lang="en-US" sz="18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noRot="1" noChangeAspect="1"/>
          </p:cNvSpPr>
          <p:nvPr>
            <p:ph type="sldImg"/>
          </p:nvPr>
        </p:nvSpPr>
        <p:spPr>
          <a:xfrm>
            <a:off x="533520" y="764280"/>
            <a:ext cx="6700320" cy="3767040"/>
          </a:xfrm>
          <a:prstGeom prst="rect">
            <a:avLst/>
          </a:prstGeom>
        </p:spPr>
      </p:sp>
      <p:sp>
        <p:nvSpPr>
          <p:cNvPr id="367" name="PlaceHolder 2"/>
          <p:cNvSpPr>
            <a:spLocks noGrp="1"/>
          </p:cNvSpPr>
          <p:nvPr>
            <p:ph type="body"/>
          </p:nvPr>
        </p:nvSpPr>
        <p:spPr>
          <a:xfrm>
            <a:off x="777240" y="4777560"/>
            <a:ext cx="6213240" cy="4526280"/>
          </a:xfrm>
          <a:prstGeom prst="rect">
            <a:avLst/>
          </a:prstGeom>
        </p:spPr>
        <p:txBody>
          <a:bodyPr lIns="0" tIns="0" rIns="0" bIns="0">
            <a:spAutoFit/>
          </a:bodyPr>
          <a:lstStyle/>
          <a:p>
            <a:pPr marL="216000" indent="-212040">
              <a:lnSpc>
                <a:spcPct val="100000"/>
              </a:lnSpc>
            </a:pPr>
            <a:endParaRPr lang="en-US" sz="2000" b="0" strike="noStrike" spc="-1">
              <a:latin typeface="Arial"/>
            </a:endParaRPr>
          </a:p>
          <a:p>
            <a:pPr marL="216000" indent="-212040">
              <a:lnSpc>
                <a:spcPct val="100000"/>
              </a:lnSpc>
            </a:pPr>
            <a:endParaRPr lang="en-US" sz="2000" b="0" strike="noStrike" spc="-1">
              <a:latin typeface="Arial"/>
            </a:endParaRPr>
          </a:p>
        </p:txBody>
      </p:sp>
      <p:sp>
        <p:nvSpPr>
          <p:cNvPr id="368" name="CustomShape 3"/>
          <p:cNvSpPr/>
          <p:nvPr/>
        </p:nvSpPr>
        <p:spPr>
          <a:xfrm>
            <a:off x="540000" y="4846320"/>
            <a:ext cx="6683400" cy="173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a:latin typeface="Arial"/>
              </a:rPr>
              <a:t>The IDEAs in Action curriculum is a great opportunity for us to put into practice the ideals of access, excellence, and public service we are all so proud of at Carolina. We look forward to talking more this afternoon and respectfully ask for your vote in favor of a bold, innovative, student-centered, curriculum that builds on the best we, the faculty, have to offer for our students.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2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3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3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3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3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3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3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4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4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48"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5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5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5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5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5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7"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6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6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6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7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7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7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7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7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7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8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8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8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89"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91"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9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9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9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9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0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0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0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0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0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10"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111"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1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1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116"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18"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119"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0"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121"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122"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123"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30"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32"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3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3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7"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3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4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4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4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4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45"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4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4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49"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51"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152"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5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5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5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157"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59"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160"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161"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162"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163"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164"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71"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7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7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7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7"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8"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8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8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8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8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8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8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8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8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9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9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19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9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9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19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19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0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20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20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20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20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20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1"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12"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14"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1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19"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2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2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22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2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2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27"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2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3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31"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33"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234"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3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3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3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239"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41"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242"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243"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244"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245"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246"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2"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53"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5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5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5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5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5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0"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6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6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26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6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6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6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7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7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7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7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27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7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7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7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28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1"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8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28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28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28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28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28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2.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2.pn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image" Target="../media/image2.png"/><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CustomShape 1"/>
          <p:cNvSpPr/>
          <p:nvPr/>
        </p:nvSpPr>
        <p:spPr>
          <a:xfrm>
            <a:off x="0" y="5892840"/>
            <a:ext cx="12184920" cy="957960"/>
          </a:xfrm>
          <a:prstGeom prst="rect">
            <a:avLst/>
          </a:prstGeom>
          <a:gradFill rotWithShape="0">
            <a:gsLst>
              <a:gs pos="0">
                <a:srgbClr val="639EC8"/>
              </a:gs>
              <a:gs pos="100000">
                <a:srgbClr val="6BABD8"/>
              </a:gs>
            </a:gsLst>
            <a:lin ang="16200000"/>
          </a:gradFill>
          <a:ln w="9360">
            <a:noFill/>
          </a:ln>
          <a:effectLst>
            <a:outerShdw dist="23040" dir="5400000">
              <a:srgbClr val="000000">
                <a:alpha val="35000"/>
              </a:srgbClr>
            </a:outerShdw>
          </a:effectLst>
        </p:spPr>
        <p:style>
          <a:lnRef idx="0">
            <a:scrgbClr r="0" g="0" b="0"/>
          </a:lnRef>
          <a:fillRef idx="0">
            <a:scrgbClr r="0" g="0" b="0"/>
          </a:fillRef>
          <a:effectRef idx="0">
            <a:scrgbClr r="0" g="0" b="0"/>
          </a:effectRef>
          <a:fontRef idx="minor"/>
        </p:style>
      </p:sp>
      <p:pic>
        <p:nvPicPr>
          <p:cNvPr id="7" name="Picture 2"/>
          <p:cNvPicPr/>
          <p:nvPr/>
        </p:nvPicPr>
        <p:blipFill>
          <a:blip r:embed="rId14"/>
          <a:stretch/>
        </p:blipFill>
        <p:spPr>
          <a:xfrm>
            <a:off x="5096160" y="5936400"/>
            <a:ext cx="7025760" cy="863280"/>
          </a:xfrm>
          <a:prstGeom prst="rect">
            <a:avLst/>
          </a:prstGeom>
          <a:ln>
            <a:noFill/>
          </a:ln>
        </p:spPr>
      </p:pic>
      <p:pic>
        <p:nvPicPr>
          <p:cNvPr id="2" name="Picture 3"/>
          <p:cNvPicPr/>
          <p:nvPr/>
        </p:nvPicPr>
        <p:blipFill>
          <a:blip r:embed="rId15"/>
          <a:stretch/>
        </p:blipFill>
        <p:spPr>
          <a:xfrm>
            <a:off x="525960" y="5994360"/>
            <a:ext cx="3560040" cy="731160"/>
          </a:xfrm>
          <a:prstGeom prst="rect">
            <a:avLst/>
          </a:prstGeom>
          <a:ln>
            <a:noFill/>
          </a:ln>
        </p:spPr>
      </p:pic>
      <p:pic>
        <p:nvPicPr>
          <p:cNvPr id="3" name="Picture 3"/>
          <p:cNvPicPr/>
          <p:nvPr/>
        </p:nvPicPr>
        <p:blipFill>
          <a:blip r:embed="rId16"/>
          <a:stretch/>
        </p:blipFill>
        <p:spPr>
          <a:xfrm>
            <a:off x="0" y="0"/>
            <a:ext cx="12217320" cy="6867000"/>
          </a:xfrm>
          <a:prstGeom prst="rect">
            <a:avLst/>
          </a:prstGeom>
          <a:ln>
            <a:noFill/>
          </a:ln>
        </p:spPr>
      </p:pic>
      <p:sp>
        <p:nvSpPr>
          <p:cNvPr id="4"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5"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CustomShape 1"/>
          <p:cNvSpPr/>
          <p:nvPr/>
        </p:nvSpPr>
        <p:spPr>
          <a:xfrm>
            <a:off x="0" y="5892840"/>
            <a:ext cx="12185640" cy="958680"/>
          </a:xfrm>
          <a:prstGeom prst="rect">
            <a:avLst/>
          </a:prstGeom>
          <a:gradFill rotWithShape="0">
            <a:gsLst>
              <a:gs pos="0">
                <a:srgbClr val="639EC8"/>
              </a:gs>
              <a:gs pos="100000">
                <a:srgbClr val="6BABD8"/>
              </a:gs>
            </a:gsLst>
            <a:lin ang="16200000"/>
          </a:gradFill>
          <a:ln w="9360">
            <a:noFill/>
          </a:ln>
          <a:effectLst>
            <a:outerShdw dist="23040" dir="5400000">
              <a:srgbClr val="000000">
                <a:alpha val="35000"/>
              </a:srgbClr>
            </a:outerShdw>
          </a:effectLst>
        </p:spPr>
        <p:style>
          <a:lnRef idx="0">
            <a:scrgbClr r="0" g="0" b="0"/>
          </a:lnRef>
          <a:fillRef idx="0">
            <a:scrgbClr r="0" g="0" b="0"/>
          </a:fillRef>
          <a:effectRef idx="0">
            <a:scrgbClr r="0" g="0" b="0"/>
          </a:effectRef>
          <a:fontRef idx="minor"/>
        </p:style>
      </p:sp>
      <p:pic>
        <p:nvPicPr>
          <p:cNvPr id="43" name="Picture 2"/>
          <p:cNvPicPr/>
          <p:nvPr/>
        </p:nvPicPr>
        <p:blipFill>
          <a:blip r:embed="rId14"/>
          <a:stretch/>
        </p:blipFill>
        <p:spPr>
          <a:xfrm>
            <a:off x="5096160" y="5936400"/>
            <a:ext cx="7026480" cy="864000"/>
          </a:xfrm>
          <a:prstGeom prst="rect">
            <a:avLst/>
          </a:prstGeom>
          <a:ln>
            <a:noFill/>
          </a:ln>
        </p:spPr>
      </p:pic>
      <p:pic>
        <p:nvPicPr>
          <p:cNvPr id="44" name="Picture 3"/>
          <p:cNvPicPr/>
          <p:nvPr/>
        </p:nvPicPr>
        <p:blipFill>
          <a:blip r:embed="rId15"/>
          <a:stretch/>
        </p:blipFill>
        <p:spPr>
          <a:xfrm>
            <a:off x="525960" y="5994360"/>
            <a:ext cx="3560760" cy="731880"/>
          </a:xfrm>
          <a:prstGeom prst="rect">
            <a:avLst/>
          </a:prstGeom>
          <a:ln>
            <a:noFill/>
          </a:ln>
        </p:spPr>
      </p:pic>
      <p:sp>
        <p:nvSpPr>
          <p:cNvPr id="45"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46"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 name="CustomShape 1"/>
          <p:cNvSpPr/>
          <p:nvPr/>
        </p:nvSpPr>
        <p:spPr>
          <a:xfrm>
            <a:off x="0" y="5892840"/>
            <a:ext cx="12184920" cy="957960"/>
          </a:xfrm>
          <a:prstGeom prst="rect">
            <a:avLst/>
          </a:prstGeom>
          <a:gradFill rotWithShape="0">
            <a:gsLst>
              <a:gs pos="0">
                <a:srgbClr val="639EC8"/>
              </a:gs>
              <a:gs pos="100000">
                <a:srgbClr val="6BABD8"/>
              </a:gs>
            </a:gsLst>
            <a:lin ang="16200000"/>
          </a:gradFill>
          <a:ln w="9360">
            <a:noFill/>
          </a:ln>
          <a:effectLst>
            <a:outerShdw dist="23040" dir="5400000">
              <a:srgbClr val="000000">
                <a:alpha val="35000"/>
              </a:srgbClr>
            </a:outerShdw>
          </a:effectLst>
        </p:spPr>
        <p:style>
          <a:lnRef idx="0">
            <a:scrgbClr r="0" g="0" b="0"/>
          </a:lnRef>
          <a:fillRef idx="0">
            <a:scrgbClr r="0" g="0" b="0"/>
          </a:fillRef>
          <a:effectRef idx="0">
            <a:scrgbClr r="0" g="0" b="0"/>
          </a:effectRef>
          <a:fontRef idx="minor"/>
        </p:style>
      </p:sp>
      <p:pic>
        <p:nvPicPr>
          <p:cNvPr id="84" name="Picture 2"/>
          <p:cNvPicPr/>
          <p:nvPr/>
        </p:nvPicPr>
        <p:blipFill>
          <a:blip r:embed="rId14"/>
          <a:stretch/>
        </p:blipFill>
        <p:spPr>
          <a:xfrm>
            <a:off x="5096160" y="5936400"/>
            <a:ext cx="7025760" cy="863280"/>
          </a:xfrm>
          <a:prstGeom prst="rect">
            <a:avLst/>
          </a:prstGeom>
          <a:ln>
            <a:noFill/>
          </a:ln>
        </p:spPr>
      </p:pic>
      <p:pic>
        <p:nvPicPr>
          <p:cNvPr id="85" name="Picture 3"/>
          <p:cNvPicPr/>
          <p:nvPr/>
        </p:nvPicPr>
        <p:blipFill>
          <a:blip r:embed="rId15"/>
          <a:stretch/>
        </p:blipFill>
        <p:spPr>
          <a:xfrm>
            <a:off x="525960" y="5994360"/>
            <a:ext cx="3560040" cy="731160"/>
          </a:xfrm>
          <a:prstGeom prst="rect">
            <a:avLst/>
          </a:prstGeom>
          <a:ln>
            <a:noFill/>
          </a:ln>
        </p:spPr>
      </p:pic>
      <p:sp>
        <p:nvSpPr>
          <p:cNvPr id="86"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87"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 name="CustomShape 1"/>
          <p:cNvSpPr/>
          <p:nvPr/>
        </p:nvSpPr>
        <p:spPr>
          <a:xfrm>
            <a:off x="0" y="5892840"/>
            <a:ext cx="12184920" cy="957960"/>
          </a:xfrm>
          <a:prstGeom prst="rect">
            <a:avLst/>
          </a:prstGeom>
          <a:gradFill rotWithShape="0">
            <a:gsLst>
              <a:gs pos="0">
                <a:srgbClr val="639EC8"/>
              </a:gs>
              <a:gs pos="100000">
                <a:srgbClr val="6BABD8"/>
              </a:gs>
            </a:gsLst>
            <a:lin ang="16200000"/>
          </a:gradFill>
          <a:ln w="9360">
            <a:noFill/>
          </a:ln>
          <a:effectLst>
            <a:outerShdw dist="23040" dir="5400000">
              <a:srgbClr val="000000">
                <a:alpha val="35000"/>
              </a:srgbClr>
            </a:outerShdw>
          </a:effectLst>
        </p:spPr>
        <p:style>
          <a:lnRef idx="0">
            <a:scrgbClr r="0" g="0" b="0"/>
          </a:lnRef>
          <a:fillRef idx="0">
            <a:scrgbClr r="0" g="0" b="0"/>
          </a:fillRef>
          <a:effectRef idx="0">
            <a:scrgbClr r="0" g="0" b="0"/>
          </a:effectRef>
          <a:fontRef idx="minor"/>
        </p:style>
      </p:sp>
      <p:pic>
        <p:nvPicPr>
          <p:cNvPr id="125" name="Picture 2"/>
          <p:cNvPicPr/>
          <p:nvPr/>
        </p:nvPicPr>
        <p:blipFill>
          <a:blip r:embed="rId14"/>
          <a:stretch/>
        </p:blipFill>
        <p:spPr>
          <a:xfrm>
            <a:off x="5096160" y="5936400"/>
            <a:ext cx="7025760" cy="863280"/>
          </a:xfrm>
          <a:prstGeom prst="rect">
            <a:avLst/>
          </a:prstGeom>
          <a:ln>
            <a:noFill/>
          </a:ln>
        </p:spPr>
      </p:pic>
      <p:pic>
        <p:nvPicPr>
          <p:cNvPr id="126" name="Picture 3"/>
          <p:cNvPicPr/>
          <p:nvPr/>
        </p:nvPicPr>
        <p:blipFill>
          <a:blip r:embed="rId15"/>
          <a:stretch/>
        </p:blipFill>
        <p:spPr>
          <a:xfrm>
            <a:off x="525960" y="5994360"/>
            <a:ext cx="3560040" cy="731160"/>
          </a:xfrm>
          <a:prstGeom prst="rect">
            <a:avLst/>
          </a:prstGeom>
          <a:ln>
            <a:noFill/>
          </a:ln>
        </p:spPr>
      </p:pic>
      <p:sp>
        <p:nvSpPr>
          <p:cNvPr id="127"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128"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 name="CustomShape 1"/>
          <p:cNvSpPr/>
          <p:nvPr/>
        </p:nvSpPr>
        <p:spPr>
          <a:xfrm>
            <a:off x="0" y="5892840"/>
            <a:ext cx="12184920" cy="957960"/>
          </a:xfrm>
          <a:prstGeom prst="rect">
            <a:avLst/>
          </a:prstGeom>
          <a:gradFill rotWithShape="0">
            <a:gsLst>
              <a:gs pos="0">
                <a:srgbClr val="639EC8"/>
              </a:gs>
              <a:gs pos="100000">
                <a:srgbClr val="6BABD8"/>
              </a:gs>
            </a:gsLst>
            <a:lin ang="16200000"/>
          </a:gradFill>
          <a:ln w="9360">
            <a:noFill/>
          </a:ln>
          <a:effectLst>
            <a:outerShdw dist="23040" dir="5400000">
              <a:srgbClr val="000000">
                <a:alpha val="35000"/>
              </a:srgbClr>
            </a:outerShdw>
          </a:effectLst>
        </p:spPr>
        <p:style>
          <a:lnRef idx="0">
            <a:scrgbClr r="0" g="0" b="0"/>
          </a:lnRef>
          <a:fillRef idx="0">
            <a:scrgbClr r="0" g="0" b="0"/>
          </a:fillRef>
          <a:effectRef idx="0">
            <a:scrgbClr r="0" g="0" b="0"/>
          </a:effectRef>
          <a:fontRef idx="minor"/>
        </p:style>
      </p:sp>
      <p:pic>
        <p:nvPicPr>
          <p:cNvPr id="166" name="Picture 2"/>
          <p:cNvPicPr/>
          <p:nvPr/>
        </p:nvPicPr>
        <p:blipFill>
          <a:blip r:embed="rId14"/>
          <a:stretch/>
        </p:blipFill>
        <p:spPr>
          <a:xfrm>
            <a:off x="5096160" y="5936400"/>
            <a:ext cx="7025760" cy="863280"/>
          </a:xfrm>
          <a:prstGeom prst="rect">
            <a:avLst/>
          </a:prstGeom>
          <a:ln>
            <a:noFill/>
          </a:ln>
        </p:spPr>
      </p:pic>
      <p:pic>
        <p:nvPicPr>
          <p:cNvPr id="167" name="Picture 3"/>
          <p:cNvPicPr/>
          <p:nvPr/>
        </p:nvPicPr>
        <p:blipFill>
          <a:blip r:embed="rId15"/>
          <a:stretch/>
        </p:blipFill>
        <p:spPr>
          <a:xfrm>
            <a:off x="525960" y="5994360"/>
            <a:ext cx="3560040" cy="731160"/>
          </a:xfrm>
          <a:prstGeom prst="rect">
            <a:avLst/>
          </a:prstGeom>
          <a:ln>
            <a:noFill/>
          </a:ln>
        </p:spPr>
      </p:pic>
      <p:sp>
        <p:nvSpPr>
          <p:cNvPr id="168"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169"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6" name="CustomShape 1"/>
          <p:cNvSpPr/>
          <p:nvPr/>
        </p:nvSpPr>
        <p:spPr>
          <a:xfrm>
            <a:off x="0" y="5892840"/>
            <a:ext cx="12184920" cy="957960"/>
          </a:xfrm>
          <a:prstGeom prst="rect">
            <a:avLst/>
          </a:prstGeom>
          <a:gradFill rotWithShape="0">
            <a:gsLst>
              <a:gs pos="0">
                <a:srgbClr val="639EC8"/>
              </a:gs>
              <a:gs pos="100000">
                <a:srgbClr val="6BABD8"/>
              </a:gs>
            </a:gsLst>
            <a:lin ang="16200000"/>
          </a:gradFill>
          <a:ln w="9360">
            <a:noFill/>
          </a:ln>
          <a:effectLst>
            <a:outerShdw dist="23040" dir="5400000">
              <a:srgbClr val="000000">
                <a:alpha val="35000"/>
              </a:srgbClr>
            </a:outerShdw>
          </a:effectLst>
        </p:spPr>
        <p:style>
          <a:lnRef idx="0">
            <a:scrgbClr r="0" g="0" b="0"/>
          </a:lnRef>
          <a:fillRef idx="0">
            <a:scrgbClr r="0" g="0" b="0"/>
          </a:fillRef>
          <a:effectRef idx="0">
            <a:scrgbClr r="0" g="0" b="0"/>
          </a:effectRef>
          <a:fontRef idx="minor"/>
        </p:style>
      </p:sp>
      <p:pic>
        <p:nvPicPr>
          <p:cNvPr id="207" name="Picture 2"/>
          <p:cNvPicPr/>
          <p:nvPr/>
        </p:nvPicPr>
        <p:blipFill>
          <a:blip r:embed="rId14"/>
          <a:stretch/>
        </p:blipFill>
        <p:spPr>
          <a:xfrm>
            <a:off x="5096160" y="5936400"/>
            <a:ext cx="7025760" cy="863280"/>
          </a:xfrm>
          <a:prstGeom prst="rect">
            <a:avLst/>
          </a:prstGeom>
          <a:ln>
            <a:noFill/>
          </a:ln>
        </p:spPr>
      </p:pic>
      <p:pic>
        <p:nvPicPr>
          <p:cNvPr id="208" name="Picture 3"/>
          <p:cNvPicPr/>
          <p:nvPr/>
        </p:nvPicPr>
        <p:blipFill>
          <a:blip r:embed="rId15"/>
          <a:stretch/>
        </p:blipFill>
        <p:spPr>
          <a:xfrm>
            <a:off x="525960" y="5994360"/>
            <a:ext cx="3560040" cy="731160"/>
          </a:xfrm>
          <a:prstGeom prst="rect">
            <a:avLst/>
          </a:prstGeom>
          <a:ln>
            <a:noFill/>
          </a:ln>
        </p:spPr>
      </p:pic>
      <p:sp>
        <p:nvSpPr>
          <p:cNvPr id="209"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210"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7" name="CustomShape 1"/>
          <p:cNvSpPr/>
          <p:nvPr/>
        </p:nvSpPr>
        <p:spPr>
          <a:xfrm>
            <a:off x="0" y="5892840"/>
            <a:ext cx="12184920" cy="957960"/>
          </a:xfrm>
          <a:prstGeom prst="rect">
            <a:avLst/>
          </a:prstGeom>
          <a:gradFill rotWithShape="0">
            <a:gsLst>
              <a:gs pos="0">
                <a:srgbClr val="639EC8"/>
              </a:gs>
              <a:gs pos="100000">
                <a:srgbClr val="6BABD8"/>
              </a:gs>
            </a:gsLst>
            <a:lin ang="16200000"/>
          </a:gradFill>
          <a:ln w="9360">
            <a:noFill/>
          </a:ln>
          <a:effectLst>
            <a:outerShdw dist="23040" dir="5400000">
              <a:srgbClr val="000000">
                <a:alpha val="35000"/>
              </a:srgbClr>
            </a:outerShdw>
          </a:effectLst>
        </p:spPr>
        <p:style>
          <a:lnRef idx="0">
            <a:scrgbClr r="0" g="0" b="0"/>
          </a:lnRef>
          <a:fillRef idx="0">
            <a:scrgbClr r="0" g="0" b="0"/>
          </a:fillRef>
          <a:effectRef idx="0">
            <a:scrgbClr r="0" g="0" b="0"/>
          </a:effectRef>
          <a:fontRef idx="minor"/>
        </p:style>
      </p:sp>
      <p:pic>
        <p:nvPicPr>
          <p:cNvPr id="248" name="Picture 2"/>
          <p:cNvPicPr/>
          <p:nvPr/>
        </p:nvPicPr>
        <p:blipFill>
          <a:blip r:embed="rId14"/>
          <a:stretch/>
        </p:blipFill>
        <p:spPr>
          <a:xfrm>
            <a:off x="5096160" y="5936400"/>
            <a:ext cx="7025760" cy="863280"/>
          </a:xfrm>
          <a:prstGeom prst="rect">
            <a:avLst/>
          </a:prstGeom>
          <a:ln>
            <a:noFill/>
          </a:ln>
        </p:spPr>
      </p:pic>
      <p:pic>
        <p:nvPicPr>
          <p:cNvPr id="249" name="Picture 3"/>
          <p:cNvPicPr/>
          <p:nvPr/>
        </p:nvPicPr>
        <p:blipFill>
          <a:blip r:embed="rId15"/>
          <a:stretch/>
        </p:blipFill>
        <p:spPr>
          <a:xfrm>
            <a:off x="525960" y="5994360"/>
            <a:ext cx="3560040" cy="731160"/>
          </a:xfrm>
          <a:prstGeom prst="rect">
            <a:avLst/>
          </a:prstGeom>
          <a:ln>
            <a:noFill/>
          </a:ln>
        </p:spPr>
      </p:pic>
      <p:sp>
        <p:nvSpPr>
          <p:cNvPr id="250"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251"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3.xml"/><Relationship Id="rId16" Type="http://schemas.openxmlformats.org/officeDocument/2006/relationships/image" Target="../media/image17.png"/><Relationship Id="rId1" Type="http://schemas.openxmlformats.org/officeDocument/2006/relationships/slideLayout" Target="../slideLayouts/slideLayout25.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2288520" y="2082240"/>
            <a:ext cx="8973720" cy="63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3200" b="0" strike="noStrike" spc="-1">
                <a:solidFill>
                  <a:srgbClr val="FFFFFF"/>
                </a:solidFill>
                <a:latin typeface="Open Sans"/>
                <a:ea typeface="ヒラギノ角ゴ Pro W3"/>
              </a:rPr>
              <a:t>Faculty Council</a:t>
            </a:r>
            <a:endParaRPr lang="en-US" sz="3200" b="0" strike="noStrike" spc="-1">
              <a:latin typeface="Arial"/>
            </a:endParaRPr>
          </a:p>
          <a:p>
            <a:pPr>
              <a:lnSpc>
                <a:spcPct val="100000"/>
              </a:lnSpc>
            </a:pPr>
            <a:r>
              <a:rPr lang="en-US" sz="3200" b="0" strike="noStrike" spc="-1">
                <a:solidFill>
                  <a:srgbClr val="FFFFFF"/>
                </a:solidFill>
                <a:latin typeface="Open Sans"/>
                <a:ea typeface="ヒラギノ角ゴ Pro W3"/>
              </a:rPr>
              <a:t>April 12, 2019</a:t>
            </a:r>
            <a:endParaRPr lang="en-US" sz="3200" b="0" strike="noStrike" spc="-1">
              <a:latin typeface="Arial"/>
            </a:endParaRPr>
          </a:p>
        </p:txBody>
      </p:sp>
      <p:sp>
        <p:nvSpPr>
          <p:cNvPr id="295" name="CustomShape 2"/>
          <p:cNvSpPr/>
          <p:nvPr/>
        </p:nvSpPr>
        <p:spPr>
          <a:xfrm>
            <a:off x="2267280" y="762120"/>
            <a:ext cx="8887680" cy="796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000" b="1" strike="noStrike" spc="-1">
                <a:solidFill>
                  <a:srgbClr val="FFFFFF"/>
                </a:solidFill>
                <a:latin typeface="Open Sans"/>
                <a:ea typeface="ヒラギノ角ゴ Pro W3"/>
              </a:rPr>
              <a:t>The IDEAs in Action Curriculum</a:t>
            </a:r>
            <a:endParaRPr lang="en-US" sz="4000" b="0" strike="noStrike" spc="-1">
              <a:latin typeface="Arial"/>
            </a:endParaRPr>
          </a:p>
          <a:p>
            <a:pPr>
              <a:lnSpc>
                <a:spcPct val="100000"/>
              </a:lnSpc>
            </a:pPr>
            <a:endParaRPr lang="en-US" sz="4000" b="0" strike="noStrike" spc="-1">
              <a:latin typeface="Arial"/>
            </a:endParaRPr>
          </a:p>
        </p:txBody>
      </p:sp>
      <p:pic>
        <p:nvPicPr>
          <p:cNvPr id="296" name="Picture 1"/>
          <p:cNvPicPr/>
          <p:nvPr/>
        </p:nvPicPr>
        <p:blipFill>
          <a:blip r:embed="rId3"/>
          <a:stretch/>
        </p:blipFill>
        <p:spPr>
          <a:xfrm>
            <a:off x="6889680" y="5554800"/>
            <a:ext cx="3398760" cy="932760"/>
          </a:xfrm>
          <a:prstGeom prst="rect">
            <a:avLst/>
          </a:prstGeom>
          <a:ln>
            <a:noFill/>
          </a:ln>
        </p:spPr>
      </p:pic>
      <p:sp>
        <p:nvSpPr>
          <p:cNvPr id="297" name="CustomShape 3"/>
          <p:cNvSpPr/>
          <p:nvPr/>
        </p:nvSpPr>
        <p:spPr>
          <a:xfrm>
            <a:off x="274320" y="6309360"/>
            <a:ext cx="6735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0" strike="noStrike" spc="-1">
                <a:solidFill>
                  <a:srgbClr val="000000"/>
                </a:solidFill>
                <a:latin typeface="Open Sans"/>
                <a:ea typeface="DejaVu Sans"/>
              </a:rPr>
              <a:t>5.0</a:t>
            </a:r>
            <a:endParaRPr lang="en-US"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CustomShape 1"/>
          <p:cNvSpPr/>
          <p:nvPr/>
        </p:nvSpPr>
        <p:spPr>
          <a:xfrm>
            <a:off x="457200" y="1596240"/>
            <a:ext cx="10966320" cy="3501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571680" indent="-568800">
              <a:lnSpc>
                <a:spcPct val="100000"/>
              </a:lnSpc>
              <a:buClr>
                <a:srgbClr val="000000"/>
              </a:buClr>
              <a:buFont typeface="Arial"/>
              <a:buChar char="•"/>
            </a:pPr>
            <a:r>
              <a:rPr lang="en-US" sz="3200" b="0" strike="noStrike" spc="-1">
                <a:solidFill>
                  <a:srgbClr val="000000"/>
                </a:solidFill>
                <a:latin typeface="Open Sans"/>
                <a:ea typeface="DejaVu Sans"/>
              </a:rPr>
              <a:t>Considered and integrated comments from faculty, students, staff</a:t>
            </a:r>
            <a:endParaRPr lang="en-US" sz="3200" b="0" strike="noStrike" spc="-1">
              <a:latin typeface="Arial"/>
            </a:endParaRPr>
          </a:p>
          <a:p>
            <a:pPr marL="571680" indent="-568800">
              <a:lnSpc>
                <a:spcPct val="100000"/>
              </a:lnSpc>
              <a:buClr>
                <a:srgbClr val="000000"/>
              </a:buClr>
              <a:buFont typeface="Arial"/>
              <a:buChar char="•"/>
            </a:pPr>
            <a:r>
              <a:rPr lang="en-US" sz="3200" b="0" strike="noStrike" spc="-1">
                <a:solidFill>
                  <a:srgbClr val="000000"/>
                </a:solidFill>
                <a:latin typeface="Open Sans"/>
                <a:ea typeface="DejaVu Sans"/>
              </a:rPr>
              <a:t>Consulted with EPC, Ad Boards, individual faculty</a:t>
            </a:r>
            <a:endParaRPr lang="en-US" sz="3200" b="0" strike="noStrike" spc="-1">
              <a:latin typeface="Arial"/>
            </a:endParaRPr>
          </a:p>
          <a:p>
            <a:pPr marL="571680" indent="-568800">
              <a:lnSpc>
                <a:spcPct val="100000"/>
              </a:lnSpc>
              <a:buClr>
                <a:srgbClr val="000000"/>
              </a:buClr>
              <a:buFont typeface="Arial"/>
              <a:buChar char="•"/>
            </a:pPr>
            <a:r>
              <a:rPr lang="en-US" sz="3200" b="0" strike="noStrike" spc="-1">
                <a:solidFill>
                  <a:srgbClr val="000000"/>
                </a:solidFill>
                <a:latin typeface="Open Sans"/>
                <a:ea typeface="DejaVu Sans"/>
              </a:rPr>
              <a:t>Clarified several Focus Capacities</a:t>
            </a:r>
            <a:endParaRPr lang="en-US" sz="3200" b="0" strike="noStrike" spc="-1">
              <a:latin typeface="Arial"/>
            </a:endParaRPr>
          </a:p>
          <a:p>
            <a:pPr marL="571680" indent="-568800">
              <a:lnSpc>
                <a:spcPct val="100000"/>
              </a:lnSpc>
              <a:buClr>
                <a:srgbClr val="000000"/>
              </a:buClr>
              <a:buFont typeface="Arial"/>
              <a:buChar char="•"/>
            </a:pPr>
            <a:r>
              <a:rPr lang="en-US" sz="3200" b="0" strike="noStrike" spc="-1">
                <a:solidFill>
                  <a:srgbClr val="000000"/>
                </a:solidFill>
                <a:latin typeface="Open Sans"/>
                <a:ea typeface="DejaVu Sans"/>
              </a:rPr>
              <a:t>Emphasized transdisciplinary inclusion</a:t>
            </a:r>
            <a:endParaRPr lang="en-US" sz="3200" b="0" strike="noStrike" spc="-1">
              <a:latin typeface="Arial"/>
            </a:endParaRPr>
          </a:p>
          <a:p>
            <a:pPr marL="571680" indent="-568800">
              <a:lnSpc>
                <a:spcPct val="100000"/>
              </a:lnSpc>
              <a:buClr>
                <a:srgbClr val="000000"/>
              </a:buClr>
              <a:buFont typeface="Arial"/>
              <a:buChar char="•"/>
            </a:pPr>
            <a:r>
              <a:rPr lang="en-US" sz="3200" b="0" strike="noStrike" spc="-1">
                <a:solidFill>
                  <a:srgbClr val="000000"/>
                </a:solidFill>
                <a:latin typeface="Open Sans"/>
                <a:ea typeface="DejaVu Sans"/>
              </a:rPr>
              <a:t>Planned implementation, oversight processes</a:t>
            </a:r>
            <a:endParaRPr lang="en-US" sz="3200" b="0" strike="noStrike" spc="-1">
              <a:latin typeface="Arial"/>
            </a:endParaRPr>
          </a:p>
          <a:p>
            <a:pPr marL="571680" indent="-568800">
              <a:lnSpc>
                <a:spcPct val="100000"/>
              </a:lnSpc>
              <a:buClr>
                <a:srgbClr val="000000"/>
              </a:buClr>
              <a:buFont typeface="Arial"/>
              <a:buChar char="•"/>
            </a:pPr>
            <a:r>
              <a:rPr lang="en-US" sz="3200" b="0" strike="noStrike" spc="-1">
                <a:solidFill>
                  <a:srgbClr val="000000"/>
                </a:solidFill>
                <a:latin typeface="Open Sans"/>
                <a:ea typeface="DejaVu Sans"/>
              </a:rPr>
              <a:t>Worked with departments to ease transition</a:t>
            </a:r>
            <a:endParaRPr lang="en-US" sz="3200" b="0" strike="noStrike" spc="-1">
              <a:latin typeface="Arial"/>
            </a:endParaRPr>
          </a:p>
        </p:txBody>
      </p:sp>
      <p:sp>
        <p:nvSpPr>
          <p:cNvPr id="299" name="CustomShape 2"/>
          <p:cNvSpPr/>
          <p:nvPr/>
        </p:nvSpPr>
        <p:spPr>
          <a:xfrm>
            <a:off x="457200" y="456840"/>
            <a:ext cx="1133496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4800" b="1" strike="noStrike" spc="-1">
                <a:solidFill>
                  <a:srgbClr val="729FCF"/>
                </a:solidFill>
                <a:latin typeface="Open Sans"/>
                <a:ea typeface="DejaVu Sans"/>
              </a:rPr>
              <a:t>Committee Work Since March 8</a:t>
            </a:r>
            <a:endParaRPr lang="en-US" sz="4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 name="Picture 11"/>
          <p:cNvPicPr/>
          <p:nvPr/>
        </p:nvPicPr>
        <p:blipFill>
          <a:blip r:embed="rId3"/>
          <a:stretch/>
        </p:blipFill>
        <p:spPr>
          <a:xfrm>
            <a:off x="1667520" y="1764360"/>
            <a:ext cx="3283200" cy="3375000"/>
          </a:xfrm>
          <a:prstGeom prst="rect">
            <a:avLst/>
          </a:prstGeom>
          <a:ln>
            <a:noFill/>
          </a:ln>
        </p:spPr>
      </p:pic>
      <p:pic>
        <p:nvPicPr>
          <p:cNvPr id="301" name="Picture 12"/>
          <p:cNvPicPr/>
          <p:nvPr/>
        </p:nvPicPr>
        <p:blipFill>
          <a:blip r:embed="rId4"/>
          <a:stretch/>
        </p:blipFill>
        <p:spPr>
          <a:xfrm>
            <a:off x="2612520" y="1391040"/>
            <a:ext cx="6517440" cy="4015800"/>
          </a:xfrm>
          <a:prstGeom prst="rect">
            <a:avLst/>
          </a:prstGeom>
          <a:ln>
            <a:noFill/>
          </a:ln>
        </p:spPr>
      </p:pic>
      <p:pic>
        <p:nvPicPr>
          <p:cNvPr id="302" name="Picture 7"/>
          <p:cNvPicPr/>
          <p:nvPr/>
        </p:nvPicPr>
        <p:blipFill>
          <a:blip r:embed="rId5"/>
          <a:srcRect r="20253"/>
          <a:stretch/>
        </p:blipFill>
        <p:spPr>
          <a:xfrm>
            <a:off x="4041000" y="1816560"/>
            <a:ext cx="8143560" cy="3234240"/>
          </a:xfrm>
          <a:prstGeom prst="rect">
            <a:avLst/>
          </a:prstGeom>
          <a:ln>
            <a:noFill/>
          </a:ln>
        </p:spPr>
      </p:pic>
      <p:pic>
        <p:nvPicPr>
          <p:cNvPr id="303" name="Picture 9"/>
          <p:cNvPicPr/>
          <p:nvPr/>
        </p:nvPicPr>
        <p:blipFill>
          <a:blip r:embed="rId6"/>
          <a:stretch/>
        </p:blipFill>
        <p:spPr>
          <a:xfrm>
            <a:off x="3998160" y="1783440"/>
            <a:ext cx="2185920" cy="3267000"/>
          </a:xfrm>
          <a:prstGeom prst="rect">
            <a:avLst/>
          </a:prstGeom>
          <a:ln>
            <a:noFill/>
          </a:ln>
        </p:spPr>
      </p:pic>
      <p:pic>
        <p:nvPicPr>
          <p:cNvPr id="304" name="Picture 19"/>
          <p:cNvPicPr/>
          <p:nvPr/>
        </p:nvPicPr>
        <p:blipFill>
          <a:blip r:embed="rId7"/>
          <a:stretch/>
        </p:blipFill>
        <p:spPr>
          <a:xfrm>
            <a:off x="1744920" y="3779640"/>
            <a:ext cx="1995120" cy="1143720"/>
          </a:xfrm>
          <a:prstGeom prst="rect">
            <a:avLst/>
          </a:prstGeom>
          <a:ln>
            <a:noFill/>
          </a:ln>
        </p:spPr>
      </p:pic>
      <p:pic>
        <p:nvPicPr>
          <p:cNvPr id="305" name="Picture 21"/>
          <p:cNvPicPr/>
          <p:nvPr/>
        </p:nvPicPr>
        <p:blipFill>
          <a:blip r:embed="rId8"/>
          <a:stretch/>
        </p:blipFill>
        <p:spPr>
          <a:xfrm>
            <a:off x="2904480" y="1958760"/>
            <a:ext cx="1360440" cy="3063960"/>
          </a:xfrm>
          <a:prstGeom prst="rect">
            <a:avLst/>
          </a:prstGeom>
          <a:ln>
            <a:noFill/>
          </a:ln>
        </p:spPr>
      </p:pic>
      <p:pic>
        <p:nvPicPr>
          <p:cNvPr id="306" name="Picture 22"/>
          <p:cNvPicPr/>
          <p:nvPr/>
        </p:nvPicPr>
        <p:blipFill>
          <a:blip r:embed="rId9"/>
          <a:stretch/>
        </p:blipFill>
        <p:spPr>
          <a:xfrm>
            <a:off x="2820600" y="1869840"/>
            <a:ext cx="1990800" cy="1143720"/>
          </a:xfrm>
          <a:prstGeom prst="rect">
            <a:avLst/>
          </a:prstGeom>
          <a:ln>
            <a:noFill/>
          </a:ln>
        </p:spPr>
      </p:pic>
      <p:pic>
        <p:nvPicPr>
          <p:cNvPr id="307" name="Picture 23"/>
          <p:cNvPicPr/>
          <p:nvPr/>
        </p:nvPicPr>
        <p:blipFill>
          <a:blip r:embed="rId10"/>
          <a:stretch/>
        </p:blipFill>
        <p:spPr>
          <a:xfrm>
            <a:off x="1731960" y="1837440"/>
            <a:ext cx="1161720" cy="2022480"/>
          </a:xfrm>
          <a:prstGeom prst="rect">
            <a:avLst/>
          </a:prstGeom>
          <a:ln>
            <a:noFill/>
          </a:ln>
        </p:spPr>
      </p:pic>
      <p:pic>
        <p:nvPicPr>
          <p:cNvPr id="308" name="Picture 24"/>
          <p:cNvPicPr/>
          <p:nvPr/>
        </p:nvPicPr>
        <p:blipFill>
          <a:blip r:embed="rId11"/>
          <a:stretch/>
        </p:blipFill>
        <p:spPr>
          <a:xfrm>
            <a:off x="3668760" y="2936520"/>
            <a:ext cx="1107000" cy="1931400"/>
          </a:xfrm>
          <a:prstGeom prst="rect">
            <a:avLst/>
          </a:prstGeom>
          <a:ln>
            <a:noFill/>
          </a:ln>
        </p:spPr>
      </p:pic>
      <p:pic>
        <p:nvPicPr>
          <p:cNvPr id="309" name="Picture 25"/>
          <p:cNvPicPr/>
          <p:nvPr/>
        </p:nvPicPr>
        <p:blipFill>
          <a:blip r:embed="rId12"/>
          <a:stretch/>
        </p:blipFill>
        <p:spPr>
          <a:xfrm>
            <a:off x="2832480" y="1898640"/>
            <a:ext cx="965520" cy="3134520"/>
          </a:xfrm>
          <a:prstGeom prst="rect">
            <a:avLst/>
          </a:prstGeom>
          <a:ln>
            <a:noFill/>
          </a:ln>
        </p:spPr>
      </p:pic>
      <p:grpSp>
        <p:nvGrpSpPr>
          <p:cNvPr id="310" name="Group 1"/>
          <p:cNvGrpSpPr/>
          <p:nvPr/>
        </p:nvGrpSpPr>
        <p:grpSpPr>
          <a:xfrm>
            <a:off x="1188720" y="3017520"/>
            <a:ext cx="1329480" cy="2019960"/>
            <a:chOff x="1188720" y="3017520"/>
            <a:chExt cx="1329480" cy="2019960"/>
          </a:xfrm>
        </p:grpSpPr>
        <p:pic>
          <p:nvPicPr>
            <p:cNvPr id="311" name="Picture 29"/>
            <p:cNvPicPr/>
            <p:nvPr/>
          </p:nvPicPr>
          <p:blipFill>
            <a:blip r:embed="rId13"/>
            <a:srcRect t="-15791" b="-3889"/>
            <a:stretch/>
          </p:blipFill>
          <p:spPr>
            <a:xfrm>
              <a:off x="1188720" y="3017520"/>
              <a:ext cx="1329480" cy="2019960"/>
            </a:xfrm>
            <a:prstGeom prst="rect">
              <a:avLst/>
            </a:prstGeom>
            <a:ln>
              <a:noFill/>
            </a:ln>
          </p:spPr>
        </p:pic>
      </p:grpSp>
      <p:grpSp>
        <p:nvGrpSpPr>
          <p:cNvPr id="312" name="Group 2"/>
          <p:cNvGrpSpPr/>
          <p:nvPr/>
        </p:nvGrpSpPr>
        <p:grpSpPr>
          <a:xfrm>
            <a:off x="2188440" y="1252800"/>
            <a:ext cx="1373760" cy="1373760"/>
            <a:chOff x="2188440" y="1252800"/>
            <a:chExt cx="1373760" cy="1373760"/>
          </a:xfrm>
        </p:grpSpPr>
        <p:pic>
          <p:nvPicPr>
            <p:cNvPr id="313" name="Picture 26"/>
            <p:cNvPicPr/>
            <p:nvPr/>
          </p:nvPicPr>
          <p:blipFill>
            <a:blip r:embed="rId14"/>
            <a:stretch/>
          </p:blipFill>
          <p:spPr>
            <a:xfrm>
              <a:off x="2188440" y="1252800"/>
              <a:ext cx="1373760" cy="1373760"/>
            </a:xfrm>
            <a:prstGeom prst="rect">
              <a:avLst/>
            </a:prstGeom>
            <a:ln>
              <a:noFill/>
            </a:ln>
          </p:spPr>
        </p:pic>
      </p:grpSp>
      <p:grpSp>
        <p:nvGrpSpPr>
          <p:cNvPr id="314" name="Group 3"/>
          <p:cNvGrpSpPr/>
          <p:nvPr/>
        </p:nvGrpSpPr>
        <p:grpSpPr>
          <a:xfrm>
            <a:off x="4271760" y="3152160"/>
            <a:ext cx="1367280" cy="1367280"/>
            <a:chOff x="4271760" y="3152160"/>
            <a:chExt cx="1367280" cy="1367280"/>
          </a:xfrm>
        </p:grpSpPr>
        <p:pic>
          <p:nvPicPr>
            <p:cNvPr id="315" name="Picture 27"/>
            <p:cNvPicPr/>
            <p:nvPr/>
          </p:nvPicPr>
          <p:blipFill>
            <a:blip r:embed="rId15"/>
            <a:stretch/>
          </p:blipFill>
          <p:spPr>
            <a:xfrm>
              <a:off x="4271760" y="3152160"/>
              <a:ext cx="1367280" cy="1367280"/>
            </a:xfrm>
            <a:prstGeom prst="rect">
              <a:avLst/>
            </a:prstGeom>
            <a:ln>
              <a:noFill/>
            </a:ln>
          </p:spPr>
        </p:pic>
      </p:grpSp>
      <p:grpSp>
        <p:nvGrpSpPr>
          <p:cNvPr id="316" name="Group 4"/>
          <p:cNvGrpSpPr/>
          <p:nvPr/>
        </p:nvGrpSpPr>
        <p:grpSpPr>
          <a:xfrm>
            <a:off x="3200400" y="4299480"/>
            <a:ext cx="1514160" cy="1637280"/>
            <a:chOff x="3200400" y="4299480"/>
            <a:chExt cx="1514160" cy="1637280"/>
          </a:xfrm>
        </p:grpSpPr>
        <p:pic>
          <p:nvPicPr>
            <p:cNvPr id="317" name="Picture 28"/>
            <p:cNvPicPr/>
            <p:nvPr/>
          </p:nvPicPr>
          <p:blipFill>
            <a:blip r:embed="rId16"/>
            <a:srcRect l="25864" t="5874" r="5378" b="-13518"/>
            <a:stretch/>
          </p:blipFill>
          <p:spPr>
            <a:xfrm>
              <a:off x="3200400" y="4299480"/>
              <a:ext cx="1514160" cy="1637280"/>
            </a:xfrm>
            <a:prstGeom prst="rect">
              <a:avLst/>
            </a:prstGeom>
            <a:ln>
              <a:noFill/>
            </a:ln>
          </p:spPr>
        </p:pic>
      </p:grpSp>
      <p:sp>
        <p:nvSpPr>
          <p:cNvPr id="318" name="CustomShape 5"/>
          <p:cNvSpPr/>
          <p:nvPr/>
        </p:nvSpPr>
        <p:spPr>
          <a:xfrm>
            <a:off x="1776960" y="1738800"/>
            <a:ext cx="8532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948BA9"/>
                </a:solidFill>
                <a:latin typeface="Museo Sans 500"/>
                <a:ea typeface="Museo Sans 500"/>
              </a:rPr>
              <a:t>Listen</a:t>
            </a:r>
            <a:endParaRPr lang="en-US" sz="1200" b="0" strike="noStrike" spc="-1">
              <a:latin typeface="Arial"/>
            </a:endParaRPr>
          </a:p>
        </p:txBody>
      </p:sp>
      <p:sp>
        <p:nvSpPr>
          <p:cNvPr id="319" name="CustomShape 6"/>
          <p:cNvSpPr/>
          <p:nvPr/>
        </p:nvSpPr>
        <p:spPr>
          <a:xfrm>
            <a:off x="3154680" y="1458000"/>
            <a:ext cx="8532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948BA9"/>
                </a:solidFill>
                <a:latin typeface="Museo Sans 500"/>
                <a:ea typeface="Museo Sans 500"/>
              </a:rPr>
              <a:t>Collect</a:t>
            </a:r>
            <a:endParaRPr lang="en-US" sz="1200" b="0" strike="noStrike" spc="-1">
              <a:latin typeface="Arial"/>
            </a:endParaRPr>
          </a:p>
        </p:txBody>
      </p:sp>
      <p:sp>
        <p:nvSpPr>
          <p:cNvPr id="320" name="CustomShape 7"/>
          <p:cNvSpPr/>
          <p:nvPr/>
        </p:nvSpPr>
        <p:spPr>
          <a:xfrm>
            <a:off x="2552400" y="234468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948BA9"/>
                </a:solidFill>
                <a:latin typeface="Museo Sans 500"/>
                <a:ea typeface="Museo Sans 500"/>
              </a:rPr>
              <a:t>Investigate</a:t>
            </a:r>
            <a:endParaRPr lang="en-US" sz="1200" b="0" strike="noStrike" spc="-1">
              <a:latin typeface="Arial"/>
            </a:endParaRPr>
          </a:p>
        </p:txBody>
      </p:sp>
      <p:sp>
        <p:nvSpPr>
          <p:cNvPr id="321" name="CustomShape 8"/>
          <p:cNvSpPr/>
          <p:nvPr/>
        </p:nvSpPr>
        <p:spPr>
          <a:xfrm>
            <a:off x="1737360" y="318132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E78A57"/>
                </a:solidFill>
                <a:latin typeface="Museo Sans 500"/>
                <a:ea typeface="Museo Sans 500"/>
              </a:rPr>
              <a:t>Understand</a:t>
            </a:r>
            <a:endParaRPr lang="en-US" sz="1200" b="0" strike="noStrike" spc="-1">
              <a:latin typeface="Arial"/>
            </a:endParaRPr>
          </a:p>
        </p:txBody>
      </p:sp>
      <p:sp>
        <p:nvSpPr>
          <p:cNvPr id="322" name="CustomShape 9"/>
          <p:cNvSpPr/>
          <p:nvPr/>
        </p:nvSpPr>
        <p:spPr>
          <a:xfrm>
            <a:off x="562680" y="350244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E78A57"/>
                </a:solidFill>
                <a:latin typeface="Museo Sans 500"/>
                <a:ea typeface="Museo Sans 500"/>
              </a:rPr>
              <a:t>Consider</a:t>
            </a:r>
            <a:endParaRPr lang="en-US" sz="1200" b="0" strike="noStrike" spc="-1">
              <a:latin typeface="Arial"/>
            </a:endParaRPr>
          </a:p>
        </p:txBody>
      </p:sp>
      <p:sp>
        <p:nvSpPr>
          <p:cNvPr id="323" name="CustomShape 10"/>
          <p:cNvSpPr/>
          <p:nvPr/>
        </p:nvSpPr>
        <p:spPr>
          <a:xfrm>
            <a:off x="2042280" y="409284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E78A57"/>
                </a:solidFill>
                <a:latin typeface="Museo Sans 500"/>
                <a:ea typeface="Museo Sans 500"/>
              </a:rPr>
              <a:t>Synthesize</a:t>
            </a:r>
            <a:endParaRPr lang="en-US" sz="1200" b="0" strike="noStrike" spc="-1">
              <a:latin typeface="Arial"/>
            </a:endParaRPr>
          </a:p>
        </p:txBody>
      </p:sp>
      <p:sp>
        <p:nvSpPr>
          <p:cNvPr id="324" name="CustomShape 11"/>
          <p:cNvSpPr/>
          <p:nvPr/>
        </p:nvSpPr>
        <p:spPr>
          <a:xfrm>
            <a:off x="3018960" y="425340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9FBB34"/>
                </a:solidFill>
                <a:latin typeface="Museo Sans 500"/>
                <a:ea typeface="Museo Sans 500"/>
              </a:rPr>
              <a:t>Communicate</a:t>
            </a:r>
            <a:endParaRPr lang="en-US" sz="1200" b="0" strike="noStrike" spc="-1">
              <a:latin typeface="Arial"/>
            </a:endParaRPr>
          </a:p>
        </p:txBody>
      </p:sp>
      <p:sp>
        <p:nvSpPr>
          <p:cNvPr id="325" name="CustomShape 12"/>
          <p:cNvSpPr/>
          <p:nvPr/>
        </p:nvSpPr>
        <p:spPr>
          <a:xfrm>
            <a:off x="2721240" y="501804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9FBB34"/>
                </a:solidFill>
                <a:latin typeface="Museo Sans 500"/>
                <a:ea typeface="Museo Sans 500"/>
              </a:rPr>
              <a:t>Create</a:t>
            </a:r>
            <a:endParaRPr lang="en-US" sz="1200" b="0" strike="noStrike" spc="-1">
              <a:latin typeface="Arial"/>
            </a:endParaRPr>
          </a:p>
        </p:txBody>
      </p:sp>
      <p:sp>
        <p:nvSpPr>
          <p:cNvPr id="326" name="CustomShape 13"/>
          <p:cNvSpPr/>
          <p:nvPr/>
        </p:nvSpPr>
        <p:spPr>
          <a:xfrm>
            <a:off x="4107240" y="516960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9FBB34"/>
                </a:solidFill>
                <a:latin typeface="Museo Sans 500"/>
                <a:ea typeface="Museo Sans 500"/>
              </a:rPr>
              <a:t>Innovate</a:t>
            </a:r>
            <a:endParaRPr lang="en-US" sz="1200" b="0" strike="noStrike" spc="-1">
              <a:latin typeface="Arial"/>
            </a:endParaRPr>
          </a:p>
        </p:txBody>
      </p:sp>
      <p:sp>
        <p:nvSpPr>
          <p:cNvPr id="327" name="CustomShape 14"/>
          <p:cNvSpPr/>
          <p:nvPr/>
        </p:nvSpPr>
        <p:spPr>
          <a:xfrm>
            <a:off x="3452040" y="280512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BC4F67"/>
                </a:solidFill>
                <a:latin typeface="Museo Sans 500"/>
                <a:ea typeface="Museo Sans 500"/>
              </a:rPr>
              <a:t>Experience</a:t>
            </a:r>
            <a:endParaRPr lang="en-US" sz="1200" b="0" strike="noStrike" spc="-1">
              <a:latin typeface="Arial"/>
            </a:endParaRPr>
          </a:p>
        </p:txBody>
      </p:sp>
      <p:sp>
        <p:nvSpPr>
          <p:cNvPr id="328" name="CustomShape 15"/>
          <p:cNvSpPr/>
          <p:nvPr/>
        </p:nvSpPr>
        <p:spPr>
          <a:xfrm>
            <a:off x="4741920" y="223992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BC4F67"/>
                </a:solidFill>
                <a:latin typeface="Museo Sans 500"/>
                <a:ea typeface="Museo Sans 500"/>
              </a:rPr>
              <a:t>Observe</a:t>
            </a:r>
            <a:endParaRPr lang="en-US" sz="1200" b="0" strike="noStrike" spc="-1">
              <a:latin typeface="Arial"/>
            </a:endParaRPr>
          </a:p>
        </p:txBody>
      </p:sp>
      <p:sp>
        <p:nvSpPr>
          <p:cNvPr id="329" name="CustomShape 16"/>
          <p:cNvSpPr/>
          <p:nvPr/>
        </p:nvSpPr>
        <p:spPr>
          <a:xfrm>
            <a:off x="5161680" y="3067920"/>
            <a:ext cx="1252800" cy="26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BC4F67"/>
                </a:solidFill>
                <a:latin typeface="Museo Sans 500"/>
                <a:ea typeface="Museo Sans 500"/>
              </a:rPr>
              <a:t>Notice</a:t>
            </a:r>
            <a:endParaRPr lang="en-US" sz="1200" b="0" strike="noStrike" spc="-1">
              <a:latin typeface="Arial"/>
            </a:endParaRPr>
          </a:p>
        </p:txBody>
      </p:sp>
      <p:sp>
        <p:nvSpPr>
          <p:cNvPr id="330" name="CustomShape 17"/>
          <p:cNvSpPr/>
          <p:nvPr/>
        </p:nvSpPr>
        <p:spPr>
          <a:xfrm>
            <a:off x="4389120" y="4233240"/>
            <a:ext cx="1249920" cy="2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600" b="1" strike="noStrike" spc="-1">
                <a:solidFill>
                  <a:srgbClr val="000000"/>
                </a:solidFill>
                <a:latin typeface="Trebuchet MS"/>
                <a:ea typeface="DejaVu Sans"/>
              </a:rPr>
              <a:t>IDENTIFY</a:t>
            </a:r>
            <a:endParaRPr lang="en-US" sz="1600" b="0" strike="noStrike" spc="-1">
              <a:latin typeface="Arial"/>
            </a:endParaRPr>
          </a:p>
        </p:txBody>
      </p:sp>
      <p:sp>
        <p:nvSpPr>
          <p:cNvPr id="331" name="CustomShape 18"/>
          <p:cNvSpPr/>
          <p:nvPr/>
        </p:nvSpPr>
        <p:spPr>
          <a:xfrm>
            <a:off x="2194560" y="1098000"/>
            <a:ext cx="1273680" cy="2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600" b="1" strike="noStrike" spc="-1">
                <a:solidFill>
                  <a:srgbClr val="000000"/>
                </a:solidFill>
                <a:latin typeface="Trebuchet MS"/>
                <a:ea typeface="DejaVu Sans"/>
              </a:rPr>
              <a:t>DISCOVER</a:t>
            </a:r>
            <a:endParaRPr lang="en-US" sz="1600" b="0" strike="noStrike" spc="-1">
              <a:latin typeface="Arial"/>
            </a:endParaRPr>
          </a:p>
        </p:txBody>
      </p:sp>
      <p:sp>
        <p:nvSpPr>
          <p:cNvPr id="332" name="CustomShape 19"/>
          <p:cNvSpPr/>
          <p:nvPr/>
        </p:nvSpPr>
        <p:spPr>
          <a:xfrm>
            <a:off x="3474720" y="5486400"/>
            <a:ext cx="588240" cy="2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600" b="1" strike="noStrike" spc="-1">
                <a:solidFill>
                  <a:srgbClr val="000000"/>
                </a:solidFill>
                <a:latin typeface="Trebuchet MS"/>
                <a:ea typeface="DejaVu Sans"/>
              </a:rPr>
              <a:t>ACT</a:t>
            </a:r>
            <a:endParaRPr lang="en-US" sz="1600" b="0" strike="noStrike" spc="-1">
              <a:latin typeface="Arial"/>
            </a:endParaRPr>
          </a:p>
        </p:txBody>
      </p:sp>
      <p:sp>
        <p:nvSpPr>
          <p:cNvPr id="333" name="CustomShape 20"/>
          <p:cNvSpPr/>
          <p:nvPr/>
        </p:nvSpPr>
        <p:spPr>
          <a:xfrm>
            <a:off x="562680" y="4461840"/>
            <a:ext cx="1350720" cy="2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600" b="1" strike="noStrike" spc="-1">
                <a:solidFill>
                  <a:srgbClr val="000000"/>
                </a:solidFill>
                <a:latin typeface="Trebuchet MS"/>
                <a:ea typeface="DejaVu Sans"/>
              </a:rPr>
              <a:t>EVALUATE</a:t>
            </a:r>
            <a:endParaRPr lang="en-US" sz="1600" b="0" strike="noStrike" spc="-1">
              <a:latin typeface="Arial"/>
            </a:endParaRPr>
          </a:p>
        </p:txBody>
      </p:sp>
      <p:sp>
        <p:nvSpPr>
          <p:cNvPr id="334" name="CustomShape 21"/>
          <p:cNvSpPr/>
          <p:nvPr/>
        </p:nvSpPr>
        <p:spPr>
          <a:xfrm>
            <a:off x="609480" y="360"/>
            <a:ext cx="10965600" cy="1135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en-US" sz="4000" b="1" strike="noStrike" spc="-1">
                <a:solidFill>
                  <a:srgbClr val="68A7D2"/>
                </a:solidFill>
                <a:latin typeface="Open Sans"/>
                <a:ea typeface="DejaVu Sans"/>
              </a:rPr>
              <a:t>Why IDEAs in Action?</a:t>
            </a:r>
            <a:endParaRPr lang="en-US" sz="4000" b="0" strike="noStrike" spc="-1">
              <a:latin typeface="Arial"/>
            </a:endParaRPr>
          </a:p>
        </p:txBody>
      </p:sp>
      <p:sp>
        <p:nvSpPr>
          <p:cNvPr id="335" name="CustomShape 22"/>
          <p:cNvSpPr/>
          <p:nvPr/>
        </p:nvSpPr>
        <p:spPr>
          <a:xfrm>
            <a:off x="6431400" y="1136880"/>
            <a:ext cx="5726880" cy="3944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8000"/>
          </a:bodyPr>
          <a:lstStyle/>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Coherent &amp; student focused</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Navigation and equity</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Alignment with UNC’s public mission and goals</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Integrates multiple goals</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Disciplinarily agnostic</a:t>
            </a:r>
            <a:endParaRPr lang="en-US"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600">
        <p:fade/>
      </p:transition>
    </mc:Choice>
    <mc:Fallback xmlns:p15="http://schemas.microsoft.com/office/powerpoint/2012/main"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CustomShape 1"/>
          <p:cNvSpPr/>
          <p:nvPr/>
        </p:nvSpPr>
        <p:spPr>
          <a:xfrm>
            <a:off x="609480" y="274680"/>
            <a:ext cx="10965600" cy="1135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en-US" sz="4000" b="1" strike="noStrike" spc="-1">
                <a:solidFill>
                  <a:srgbClr val="68A7D2"/>
                </a:solidFill>
                <a:latin typeface="Open Sans"/>
                <a:ea typeface="DejaVu Sans"/>
              </a:rPr>
              <a:t>First Year Foundations</a:t>
            </a:r>
            <a:endParaRPr lang="en-US" sz="4000" b="0" strike="noStrike" spc="-1">
              <a:latin typeface="Arial"/>
            </a:endParaRPr>
          </a:p>
        </p:txBody>
      </p:sp>
      <p:sp>
        <p:nvSpPr>
          <p:cNvPr id="337" name="CustomShape 2"/>
          <p:cNvSpPr/>
          <p:nvPr/>
        </p:nvSpPr>
        <p:spPr>
          <a:xfrm>
            <a:off x="609480" y="1600200"/>
            <a:ext cx="10965600" cy="4074840"/>
          </a:xfrm>
          <a:prstGeom prst="rect">
            <a:avLst/>
          </a:prstGeom>
          <a:noFill/>
          <a:ln>
            <a:noFill/>
          </a:ln>
        </p:spPr>
        <p:style>
          <a:lnRef idx="0">
            <a:scrgbClr r="0" g="0" b="0"/>
          </a:lnRef>
          <a:fillRef idx="0">
            <a:scrgbClr r="0" g="0" b="0"/>
          </a:fillRef>
          <a:effectRef idx="0">
            <a:scrgbClr r="0" g="0" b="0"/>
          </a:effectRef>
          <a:fontRef idx="minor"/>
        </p:style>
      </p:sp>
      <p:sp>
        <p:nvSpPr>
          <p:cNvPr id="338" name="CustomShape 3"/>
          <p:cNvSpPr/>
          <p:nvPr/>
        </p:nvSpPr>
        <p:spPr>
          <a:xfrm>
            <a:off x="457200" y="1600200"/>
            <a:ext cx="11576160" cy="40748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2000"/>
          </a:bodyPr>
          <a:lstStyle/>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First Year Seminar/First Year Launch</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Writing at the Research University</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Ideas, Information, and Inquiry </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College Thriving</a:t>
            </a:r>
            <a:endParaRPr lang="en-US" sz="3200" b="0" strike="noStrike" spc="-1">
              <a:latin typeface="Arial"/>
            </a:endParaRPr>
          </a:p>
          <a:p>
            <a:pPr>
              <a:lnSpc>
                <a:spcPct val="100000"/>
              </a:lnSpc>
              <a:spcBef>
                <a:spcPts val="1417"/>
              </a:spcBef>
            </a:pPr>
            <a:r>
              <a:rPr lang="en-US" sz="2400" b="0" i="1" strike="noStrike" spc="-1">
                <a:solidFill>
                  <a:srgbClr val="000000"/>
                </a:solidFill>
                <a:latin typeface="Open Sans"/>
                <a:ea typeface="DejaVu Sans"/>
              </a:rPr>
              <a:t>Students are strongly encouraged to begin Global Language during their first year. Lifetime Fitness is often taken during the first year, but may be taken anytime during a student's career. Students are strongly encouraged to take their III during the first year but may defer it to their second year.</a:t>
            </a:r>
            <a:endParaRPr lang="en-US"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600">
        <p:fade/>
      </p:transition>
    </mc:Choice>
    <mc:Fallback xmlns:p15="http://schemas.microsoft.com/office/powerpoint/2012/main"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CustomShape 1"/>
          <p:cNvSpPr/>
          <p:nvPr/>
        </p:nvSpPr>
        <p:spPr>
          <a:xfrm>
            <a:off x="609480" y="274680"/>
            <a:ext cx="10965600" cy="1135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en-US" sz="4000" b="1" strike="noStrike" spc="-1">
                <a:solidFill>
                  <a:srgbClr val="68A7D2"/>
                </a:solidFill>
                <a:latin typeface="Open Sans"/>
                <a:ea typeface="DejaVu Sans"/>
              </a:rPr>
              <a:t>Focus Capacities</a:t>
            </a:r>
            <a:endParaRPr lang="en-US" sz="4000" b="0" strike="noStrike" spc="-1">
              <a:latin typeface="Arial"/>
            </a:endParaRPr>
          </a:p>
        </p:txBody>
      </p:sp>
      <p:sp>
        <p:nvSpPr>
          <p:cNvPr id="340" name="CustomShape 2"/>
          <p:cNvSpPr/>
          <p:nvPr/>
        </p:nvSpPr>
        <p:spPr>
          <a:xfrm>
            <a:off x="609480" y="1600200"/>
            <a:ext cx="10965600" cy="4074840"/>
          </a:xfrm>
          <a:prstGeom prst="rect">
            <a:avLst/>
          </a:prstGeom>
          <a:noFill/>
          <a:ln>
            <a:noFill/>
          </a:ln>
        </p:spPr>
        <p:style>
          <a:lnRef idx="0">
            <a:scrgbClr r="0" g="0" b="0"/>
          </a:lnRef>
          <a:fillRef idx="0">
            <a:scrgbClr r="0" g="0" b="0"/>
          </a:fillRef>
          <a:effectRef idx="0">
            <a:scrgbClr r="0" g="0" b="0"/>
          </a:effectRef>
          <a:fontRef idx="minor"/>
        </p:style>
      </p:sp>
      <p:sp>
        <p:nvSpPr>
          <p:cNvPr id="341" name="CustomShape 3"/>
          <p:cNvSpPr/>
          <p:nvPr/>
        </p:nvSpPr>
        <p:spPr>
          <a:xfrm>
            <a:off x="493200" y="1319400"/>
            <a:ext cx="11576160" cy="40748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6000"/>
          </a:bodyPr>
          <a:lstStyle/>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Aesthetic &amp; Interpretive Analysis</a:t>
            </a: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Creative Expression, Practice &amp; Production</a:t>
            </a: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Engagement with the Human Past</a:t>
            </a: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Ethical &amp; Civic Values</a:t>
            </a: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Global Understanding &amp; Engagement</a:t>
            </a: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Natural Scientific Investigation</a:t>
            </a: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Power, Difference &amp; Inequality</a:t>
            </a: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Quantitative Reasoning</a:t>
            </a: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strike="noStrike" spc="-1">
                <a:solidFill>
                  <a:srgbClr val="000000"/>
                </a:solidFill>
                <a:latin typeface="Open Sans"/>
                <a:ea typeface="DejaVu Sans"/>
              </a:rPr>
              <a:t>Ways of Knowing</a:t>
            </a:r>
            <a:endParaRPr lang="en-US" sz="2200" b="0" strike="noStrike" spc="-1">
              <a:latin typeface="Arial"/>
            </a:endParaRPr>
          </a:p>
          <a:p>
            <a:pPr>
              <a:lnSpc>
                <a:spcPct val="100000"/>
              </a:lnSpc>
              <a:spcBef>
                <a:spcPts val="567"/>
              </a:spcBef>
            </a:pPr>
            <a:endParaRPr lang="en-US" sz="2200" b="0" strike="noStrike" spc="-1">
              <a:latin typeface="Arial"/>
            </a:endParaRPr>
          </a:p>
          <a:p>
            <a:pPr marL="432000" indent="-317160">
              <a:lnSpc>
                <a:spcPct val="100000"/>
              </a:lnSpc>
              <a:spcBef>
                <a:spcPts val="567"/>
              </a:spcBef>
              <a:buClr>
                <a:srgbClr val="000000"/>
              </a:buClr>
              <a:buSzPct val="45000"/>
              <a:buFont typeface="Wingdings" charset="2"/>
              <a:buChar char=""/>
            </a:pPr>
            <a:r>
              <a:rPr lang="en-US" sz="2200" b="0" i="1" strike="noStrike" spc="-1">
                <a:solidFill>
                  <a:srgbClr val="000000"/>
                </a:solidFill>
                <a:latin typeface="Open Sans"/>
                <a:ea typeface="DejaVu Sans"/>
              </a:rPr>
              <a:t>One Focus Capacity class must carry an Empirical Investigation Lab</a:t>
            </a:r>
            <a:endParaRPr lang="en-US" sz="2200" b="0" strike="noStrike" spc="-1">
              <a:latin typeface="Arial"/>
            </a:endParaRPr>
          </a:p>
          <a:p>
            <a:pPr>
              <a:lnSpc>
                <a:spcPct val="100000"/>
              </a:lnSpc>
              <a:spcBef>
                <a:spcPts val="567"/>
              </a:spcBef>
            </a:pPr>
            <a:endParaRPr lang="en-US"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600">
        <p:fade/>
      </p:transition>
    </mc:Choice>
    <mc:Fallback xmlns:p15="http://schemas.microsoft.com/office/powerpoint/2012/main"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CustomShape 1"/>
          <p:cNvSpPr/>
          <p:nvPr/>
        </p:nvSpPr>
        <p:spPr>
          <a:xfrm>
            <a:off x="609480" y="274680"/>
            <a:ext cx="10965600" cy="1135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en-US" sz="4000" b="1" strike="noStrike" spc="-1">
                <a:solidFill>
                  <a:srgbClr val="68A7D2"/>
                </a:solidFill>
                <a:latin typeface="Open Sans"/>
                <a:ea typeface="DejaVu Sans"/>
              </a:rPr>
              <a:t>Integration &amp; Reflection</a:t>
            </a:r>
            <a:endParaRPr lang="en-US" sz="4000" b="0" strike="noStrike" spc="-1">
              <a:latin typeface="Arial"/>
            </a:endParaRPr>
          </a:p>
        </p:txBody>
      </p:sp>
      <p:sp>
        <p:nvSpPr>
          <p:cNvPr id="343" name="CustomShape 2"/>
          <p:cNvSpPr/>
          <p:nvPr/>
        </p:nvSpPr>
        <p:spPr>
          <a:xfrm>
            <a:off x="609480" y="1600200"/>
            <a:ext cx="10965600" cy="4074840"/>
          </a:xfrm>
          <a:prstGeom prst="rect">
            <a:avLst/>
          </a:prstGeom>
          <a:noFill/>
          <a:ln>
            <a:noFill/>
          </a:ln>
        </p:spPr>
        <p:style>
          <a:lnRef idx="0">
            <a:scrgbClr r="0" g="0" b="0"/>
          </a:lnRef>
          <a:fillRef idx="0">
            <a:scrgbClr r="0" g="0" b="0"/>
          </a:fillRef>
          <a:effectRef idx="0">
            <a:scrgbClr r="0" g="0" b="0"/>
          </a:effectRef>
          <a:fontRef idx="minor"/>
        </p:style>
      </p:sp>
      <p:sp>
        <p:nvSpPr>
          <p:cNvPr id="344" name="CustomShape 3"/>
          <p:cNvSpPr/>
          <p:nvPr/>
        </p:nvSpPr>
        <p:spPr>
          <a:xfrm>
            <a:off x="457200" y="1600200"/>
            <a:ext cx="11576160" cy="40748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Research &amp; Discovery Experience</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High-Impact Experience</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Communication Beyond Carolina</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Campus Life Experience</a:t>
            </a:r>
            <a:endParaRPr lang="en-US"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600">
        <p:fade/>
      </p:transition>
    </mc:Choice>
    <mc:Fallback xmlns:p15="http://schemas.microsoft.com/office/powerpoint/2012/main"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CustomShape 1"/>
          <p:cNvSpPr/>
          <p:nvPr/>
        </p:nvSpPr>
        <p:spPr>
          <a:xfrm>
            <a:off x="609480" y="274680"/>
            <a:ext cx="10965600" cy="1135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en-US" sz="4000" b="1" strike="noStrike" spc="-1">
                <a:solidFill>
                  <a:srgbClr val="68A7D2"/>
                </a:solidFill>
                <a:latin typeface="Open Sans"/>
                <a:ea typeface="DejaVu Sans"/>
              </a:rPr>
              <a:t>Thank you</a:t>
            </a:r>
            <a:endParaRPr lang="en-US" sz="4000" b="0" strike="noStrike" spc="-1">
              <a:latin typeface="Arial"/>
            </a:endParaRPr>
          </a:p>
        </p:txBody>
      </p:sp>
      <p:sp>
        <p:nvSpPr>
          <p:cNvPr id="346" name="CustomShape 2"/>
          <p:cNvSpPr/>
          <p:nvPr/>
        </p:nvSpPr>
        <p:spPr>
          <a:xfrm>
            <a:off x="609480" y="1600200"/>
            <a:ext cx="10965600" cy="4074840"/>
          </a:xfrm>
          <a:prstGeom prst="rect">
            <a:avLst/>
          </a:prstGeom>
          <a:noFill/>
          <a:ln>
            <a:noFill/>
          </a:ln>
        </p:spPr>
        <p:style>
          <a:lnRef idx="0">
            <a:scrgbClr r="0" g="0" b="0"/>
          </a:lnRef>
          <a:fillRef idx="0">
            <a:scrgbClr r="0" g="0" b="0"/>
          </a:fillRef>
          <a:effectRef idx="0">
            <a:scrgbClr r="0" g="0" b="0"/>
          </a:effectRef>
          <a:fontRef idx="minor"/>
        </p:style>
      </p:sp>
      <p:sp>
        <p:nvSpPr>
          <p:cNvPr id="347" name="CustomShape 3"/>
          <p:cNvSpPr/>
          <p:nvPr/>
        </p:nvSpPr>
        <p:spPr>
          <a:xfrm>
            <a:off x="457200" y="1600200"/>
            <a:ext cx="11576160" cy="40748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Coordinating Committee</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3 years, broad and serious engagement</a:t>
            </a:r>
            <a:endParaRPr lang="en-US" sz="3200" b="0" strike="noStrike" spc="-1">
              <a:latin typeface="Arial"/>
            </a:endParaRPr>
          </a:p>
          <a:p>
            <a:pPr marL="432000" indent="-317160">
              <a:lnSpc>
                <a:spcPct val="100000"/>
              </a:lnSpc>
              <a:spcBef>
                <a:spcPts val="1417"/>
              </a:spcBef>
              <a:buClr>
                <a:srgbClr val="000000"/>
              </a:buClr>
              <a:buSzPct val="45000"/>
              <a:buFont typeface="Wingdings" charset="2"/>
              <a:buChar char=""/>
            </a:pPr>
            <a:r>
              <a:rPr lang="en-US" sz="3200" b="0" strike="noStrike" spc="-1">
                <a:solidFill>
                  <a:srgbClr val="000000"/>
                </a:solidFill>
                <a:latin typeface="Open Sans"/>
                <a:ea typeface="DejaVu Sans"/>
              </a:rPr>
              <a:t>Faculty Council, FEC, EPC, Ad Boards, DUSs, students, staff, community members, faculty</a:t>
            </a:r>
            <a:endParaRPr lang="en-US"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600">
        <p:fade/>
      </p:transition>
    </mc:Choice>
    <mc:Fallback xmlns:p15="http://schemas.microsoft.com/office/powerpoint/2012/main"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CustomShape 1"/>
          <p:cNvSpPr/>
          <p:nvPr/>
        </p:nvSpPr>
        <p:spPr>
          <a:xfrm>
            <a:off x="609480" y="274680"/>
            <a:ext cx="10965600" cy="1135800"/>
          </a:xfrm>
          <a:prstGeom prst="rect">
            <a:avLst/>
          </a:prstGeom>
          <a:noFill/>
          <a:ln>
            <a:noFill/>
          </a:ln>
        </p:spPr>
        <p:style>
          <a:lnRef idx="0">
            <a:scrgbClr r="0" g="0" b="0"/>
          </a:lnRef>
          <a:fillRef idx="0">
            <a:scrgbClr r="0" g="0" b="0"/>
          </a:fillRef>
          <a:effectRef idx="0">
            <a:scrgbClr r="0" g="0" b="0"/>
          </a:effectRef>
          <a:fontRef idx="minor"/>
        </p:style>
      </p:sp>
      <p:sp>
        <p:nvSpPr>
          <p:cNvPr id="349" name="CustomShape 2"/>
          <p:cNvSpPr/>
          <p:nvPr/>
        </p:nvSpPr>
        <p:spPr>
          <a:xfrm>
            <a:off x="457200" y="1596600"/>
            <a:ext cx="10965600" cy="398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571680" indent="-568080">
              <a:lnSpc>
                <a:spcPct val="100000"/>
              </a:lnSpc>
              <a:buClr>
                <a:srgbClr val="000000"/>
              </a:buClr>
              <a:buFont typeface="Arial"/>
              <a:buChar char="•"/>
            </a:pPr>
            <a:r>
              <a:rPr lang="en-US" sz="3200" b="0" strike="noStrike" spc="-1">
                <a:solidFill>
                  <a:srgbClr val="000000"/>
                </a:solidFill>
                <a:latin typeface="Open Sans"/>
                <a:ea typeface="DejaVu Sans"/>
              </a:rPr>
              <a:t>Collective rather than collected</a:t>
            </a:r>
            <a:endParaRPr lang="en-US" sz="3200" b="0" strike="noStrike" spc="-1">
              <a:latin typeface="Arial"/>
            </a:endParaRPr>
          </a:p>
          <a:p>
            <a:pPr marL="571680" indent="-568080">
              <a:lnSpc>
                <a:spcPct val="100000"/>
              </a:lnSpc>
              <a:buClr>
                <a:srgbClr val="000000"/>
              </a:buClr>
              <a:buFont typeface="Arial"/>
              <a:buChar char="•"/>
            </a:pPr>
            <a:r>
              <a:rPr lang="en-US" sz="3200" b="0" strike="noStrike" spc="-1">
                <a:solidFill>
                  <a:srgbClr val="000000"/>
                </a:solidFill>
                <a:latin typeface="Open Sans"/>
                <a:ea typeface="DejaVu Sans"/>
              </a:rPr>
              <a:t>College and University have committed to support departments and the curriculum</a:t>
            </a:r>
            <a:endParaRPr lang="en-US" sz="3200" b="0" strike="noStrike" spc="-1">
              <a:latin typeface="Arial"/>
            </a:endParaRPr>
          </a:p>
          <a:p>
            <a:pPr marL="571680" indent="-568080">
              <a:lnSpc>
                <a:spcPct val="100000"/>
              </a:lnSpc>
              <a:buClr>
                <a:srgbClr val="000000"/>
              </a:buClr>
              <a:buFont typeface="Arial"/>
              <a:buChar char="•"/>
            </a:pPr>
            <a:r>
              <a:rPr lang="en-US" sz="3200" b="0" strike="noStrike" spc="-1">
                <a:solidFill>
                  <a:srgbClr val="000000"/>
                </a:solidFill>
                <a:latin typeface="Open Sans"/>
                <a:ea typeface="DejaVu Sans"/>
              </a:rPr>
              <a:t>Implementation Team with faculty representation led by OUC</a:t>
            </a:r>
            <a:endParaRPr lang="en-US" sz="3200" b="0" strike="noStrike" spc="-1">
              <a:latin typeface="Arial"/>
            </a:endParaRPr>
          </a:p>
          <a:p>
            <a:pPr marL="571680" indent="-568080">
              <a:lnSpc>
                <a:spcPct val="100000"/>
              </a:lnSpc>
              <a:buClr>
                <a:srgbClr val="000000"/>
              </a:buClr>
              <a:buFont typeface="Arial"/>
              <a:buChar char="•"/>
            </a:pPr>
            <a:r>
              <a:rPr lang="en-US" sz="3200" b="0" strike="noStrike" spc="-1">
                <a:solidFill>
                  <a:srgbClr val="000000"/>
                </a:solidFill>
                <a:latin typeface="Open Sans"/>
                <a:ea typeface="DejaVu Sans"/>
              </a:rPr>
              <a:t>General Education Oversight Committee: Fall 2019</a:t>
            </a:r>
            <a:endParaRPr lang="en-US" sz="3200" b="0" strike="noStrike" spc="-1">
              <a:latin typeface="Arial"/>
            </a:endParaRPr>
          </a:p>
          <a:p>
            <a:pPr marL="571680" indent="-568080">
              <a:lnSpc>
                <a:spcPct val="100000"/>
              </a:lnSpc>
              <a:buClr>
                <a:srgbClr val="000000"/>
              </a:buClr>
              <a:buFont typeface="Arial"/>
              <a:buChar char="•"/>
            </a:pPr>
            <a:r>
              <a:rPr lang="en-US" sz="3200" b="0" strike="noStrike" spc="-1">
                <a:solidFill>
                  <a:srgbClr val="000000"/>
                </a:solidFill>
                <a:latin typeface="Open Sans"/>
                <a:ea typeface="DejaVu Sans"/>
              </a:rPr>
              <a:t>Continued Pilots: 2019-2021</a:t>
            </a:r>
            <a:endParaRPr lang="en-US" sz="3200" b="0" strike="noStrike" spc="-1">
              <a:latin typeface="Arial"/>
            </a:endParaRPr>
          </a:p>
          <a:p>
            <a:pPr marL="571680" indent="-568080">
              <a:lnSpc>
                <a:spcPct val="100000"/>
              </a:lnSpc>
              <a:buClr>
                <a:srgbClr val="000000"/>
              </a:buClr>
              <a:buFont typeface="Arial"/>
              <a:buChar char="•"/>
            </a:pPr>
            <a:r>
              <a:rPr lang="en-US" sz="3200" b="0" strike="noStrike" spc="-1">
                <a:solidFill>
                  <a:srgbClr val="000000"/>
                </a:solidFill>
                <a:latin typeface="Open Sans"/>
                <a:ea typeface="DejaVu Sans"/>
              </a:rPr>
              <a:t>Implementation: Fall 2021</a:t>
            </a:r>
            <a:endParaRPr lang="en-US" sz="3200" b="0" strike="noStrike" spc="-1">
              <a:latin typeface="Arial"/>
            </a:endParaRPr>
          </a:p>
        </p:txBody>
      </p:sp>
      <p:sp>
        <p:nvSpPr>
          <p:cNvPr id="350" name="CustomShape 3"/>
          <p:cNvSpPr/>
          <p:nvPr/>
        </p:nvSpPr>
        <p:spPr>
          <a:xfrm>
            <a:off x="457200" y="457200"/>
            <a:ext cx="1133424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4800" b="0" strike="noStrike" spc="-1">
                <a:solidFill>
                  <a:srgbClr val="729FCF"/>
                </a:solidFill>
                <a:latin typeface="Open Sans"/>
                <a:ea typeface="DejaVu Sans"/>
              </a:rPr>
              <a:t>Next Steps</a:t>
            </a:r>
            <a:endParaRPr lang="en-US" sz="4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1" name="Picture 7"/>
          <p:cNvPicPr/>
          <p:nvPr/>
        </p:nvPicPr>
        <p:blipFill>
          <a:blip r:embed="rId3"/>
          <a:srcRect r="20253"/>
          <a:stretch/>
        </p:blipFill>
        <p:spPr>
          <a:xfrm>
            <a:off x="4041000" y="1816560"/>
            <a:ext cx="8143560" cy="3234240"/>
          </a:xfrm>
          <a:prstGeom prst="rect">
            <a:avLst/>
          </a:prstGeom>
          <a:ln>
            <a:noFill/>
          </a:ln>
        </p:spPr>
      </p:pic>
      <p:sp>
        <p:nvSpPr>
          <p:cNvPr id="352" name="CustomShape 1"/>
          <p:cNvSpPr/>
          <p:nvPr/>
        </p:nvSpPr>
        <p:spPr>
          <a:xfrm>
            <a:off x="457200" y="275760"/>
            <a:ext cx="1133424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3600" b="0" strike="noStrike" spc="-1">
                <a:solidFill>
                  <a:srgbClr val="729FCF"/>
                </a:solidFill>
                <a:latin typeface="Open Sans"/>
                <a:ea typeface="DejaVu Sans"/>
              </a:rPr>
              <a:t>Resolution 2019-7. </a:t>
            </a:r>
            <a:endParaRPr lang="en-US" sz="3600" b="0" strike="noStrike" spc="-1">
              <a:latin typeface="Arial"/>
            </a:endParaRPr>
          </a:p>
          <a:p>
            <a:pPr>
              <a:lnSpc>
                <a:spcPct val="100000"/>
              </a:lnSpc>
            </a:pPr>
            <a:r>
              <a:rPr lang="en-US" sz="3600" b="0" strike="noStrike" spc="-1">
                <a:solidFill>
                  <a:srgbClr val="729FCF"/>
                </a:solidFill>
                <a:latin typeface="Open Sans"/>
                <a:ea typeface="DejaVu Sans"/>
              </a:rPr>
              <a:t>On Adopting a New General Education Curriculum.</a:t>
            </a:r>
            <a:endParaRPr lang="en-US" sz="3600" b="0" strike="noStrike" spc="-1">
              <a:latin typeface="Arial"/>
            </a:endParaRPr>
          </a:p>
        </p:txBody>
      </p:sp>
      <p:sp>
        <p:nvSpPr>
          <p:cNvPr id="353" name="CustomShape 2"/>
          <p:cNvSpPr/>
          <p:nvPr/>
        </p:nvSpPr>
        <p:spPr>
          <a:xfrm>
            <a:off x="457200" y="2194560"/>
            <a:ext cx="11063520" cy="191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2400" b="0" strike="noStrike" spc="-1">
                <a:solidFill>
                  <a:srgbClr val="000000"/>
                </a:solidFill>
                <a:latin typeface="Open Sans"/>
                <a:ea typeface="DejaVu Sans"/>
              </a:rPr>
              <a:t>The Faculty Council approves the IDEAs in Action Curriculum (version 5.0, April 2019) as the new general education curriculum for undergraduates at UNC-Chapel Hill, to be fully implemented by Fall 2021 if possible. The General Education Oversight Committee will be formed in fall 2019 to manage implementation and oversight of the curriculum.</a:t>
            </a:r>
            <a:endParaRPr lang="en-US"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600">
        <p:fade/>
      </p:transition>
    </mc:Choice>
    <mc:Fallback xmlns:p15="http://schemas.microsoft.com/office/powerpoint/2012/main"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powerpointUNC5</Template>
  <TotalTime>437</TotalTime>
  <Words>669</Words>
  <Application>Microsoft Office PowerPoint</Application>
  <PresentationFormat>Widescreen</PresentationFormat>
  <Paragraphs>88</Paragraphs>
  <Slides>9</Slides>
  <Notes>7</Notes>
  <HiddenSlides>0</HiddenSlides>
  <MMClips>0</MMClips>
  <ScaleCrop>false</ScaleCrop>
  <HeadingPairs>
    <vt:vector size="6" baseType="variant">
      <vt:variant>
        <vt:lpstr>Fonts Used</vt:lpstr>
      </vt:variant>
      <vt:variant>
        <vt:i4>9</vt:i4>
      </vt:variant>
      <vt:variant>
        <vt:lpstr>Theme</vt:lpstr>
      </vt:variant>
      <vt:variant>
        <vt:i4>7</vt:i4>
      </vt:variant>
      <vt:variant>
        <vt:lpstr>Slide Titles</vt:lpstr>
      </vt:variant>
      <vt:variant>
        <vt:i4>9</vt:i4>
      </vt:variant>
    </vt:vector>
  </HeadingPairs>
  <TitlesOfParts>
    <vt:vector size="25" baseType="lpstr">
      <vt:lpstr>Arial</vt:lpstr>
      <vt:lpstr>DejaVu Sans</vt:lpstr>
      <vt:lpstr>Museo Sans 500</vt:lpstr>
      <vt:lpstr>Open Sans</vt:lpstr>
      <vt:lpstr>Symbol</vt:lpstr>
      <vt:lpstr>Times New Roman</vt:lpstr>
      <vt:lpstr>Trebuchet MS</vt:lpstr>
      <vt:lpstr>Wingdings</vt:lpstr>
      <vt:lpstr>ヒラギノ角ゴ Pro W3</vt:lpstr>
      <vt:lpstr>Office Theme</vt:lpstr>
      <vt:lpstr>Office Theme</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aperrin</dc:creator>
  <dc:description/>
  <cp:lastModifiedBy>Knego, Helena</cp:lastModifiedBy>
  <cp:revision>66</cp:revision>
  <dcterms:created xsi:type="dcterms:W3CDTF">2018-03-07T14:38:28Z</dcterms:created>
  <dcterms:modified xsi:type="dcterms:W3CDTF">2019-04-11T21:37:03Z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15.0033</vt:lpwstr>
  </property>
  <property fmtid="{D5CDD505-2E9C-101B-9397-08002B2CF9AE}" pid="3" name="Company">
    <vt:lpwstr>The University of North Carolina at Chapel Hill</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7</vt:i4>
  </property>
  <property fmtid="{D5CDD505-2E9C-101B-9397-08002B2CF9AE}" pid="9" name="PresentationFormat">
    <vt:lpwstr>Widescreen</vt:lpwstr>
  </property>
  <property fmtid="{D5CDD505-2E9C-101B-9397-08002B2CF9AE}" pid="10" name="ScaleCrop">
    <vt:bool>false</vt:bool>
  </property>
  <property fmtid="{D5CDD505-2E9C-101B-9397-08002B2CF9AE}" pid="11" name="ShareDoc">
    <vt:bool>false</vt:bool>
  </property>
  <property fmtid="{D5CDD505-2E9C-101B-9397-08002B2CF9AE}" pid="12" name="Slides">
    <vt:i4>7</vt:i4>
  </property>
</Properties>
</file>