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7"/>
  </p:notesMasterIdLst>
  <p:sldIdLst>
    <p:sldId id="256" r:id="rId3"/>
    <p:sldId id="257" r:id="rId4"/>
    <p:sldId id="258" r:id="rId5"/>
    <p:sldId id="259" r:id="rId6"/>
  </p:sldIdLst>
  <p:sldSz cx="9144000" cy="5143500" type="screen16x9"/>
  <p:notesSz cx="6858000" cy="9144000"/>
  <p:embeddedFontLst>
    <p:embeddedFont>
      <p:font typeface="Roboto Slab" panose="020B0604020202020204" charset="0"/>
      <p:regular r:id="rId8"/>
      <p:bold r:id="rId9"/>
    </p:embeddedFont>
    <p:embeddedFont>
      <p:font typeface="Roboto"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9" d="100"/>
          <a:sy n="159" d="100"/>
        </p:scale>
        <p:origin x="156"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ars.unc.edu/faculty-staff/syllabus-state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36d4fbac39_0_4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36d4fbac39_0_4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36d4fbac39_0_4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36d4fbac39_0_4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6d4fbac39_0_4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6d4fbac39_0_4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Emma:</a:t>
            </a:r>
            <a:endParaRPr sz="1200">
              <a:solidFill>
                <a:schemeClr val="dk1"/>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 important for professors to talk about on FDOC,</a:t>
            </a:r>
            <a:endParaRPr sz="1200">
              <a:solidFill>
                <a:schemeClr val="dk1"/>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 5 full time staff serving close to 1400 students,</a:t>
            </a:r>
            <a:endParaRPr sz="1200">
              <a:solidFill>
                <a:schemeClr val="dk1"/>
              </a:solidFill>
              <a:latin typeface="Times New Roman"/>
              <a:ea typeface="Times New Roman"/>
              <a:cs typeface="Times New Roman"/>
              <a:sym typeface="Times New Roman"/>
            </a:endParaRPr>
          </a:p>
          <a:p>
            <a:pPr marL="457200" lvl="0" indent="-304800" algn="l" rtl="0">
              <a:lnSpc>
                <a:spcPct val="115000"/>
              </a:lnSpc>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Include information on syllabi about ARS services and accommodations</a:t>
            </a:r>
            <a:endParaRPr sz="1200">
              <a:solidFill>
                <a:schemeClr val="dk1"/>
              </a:solidFill>
              <a:latin typeface="Times New Roman"/>
              <a:ea typeface="Times New Roman"/>
              <a:cs typeface="Times New Roman"/>
              <a:sym typeface="Times New Roman"/>
            </a:endParaRPr>
          </a:p>
          <a:p>
            <a:pPr marL="914400" lvl="1" indent="-304800" algn="l" rtl="0">
              <a:lnSpc>
                <a:spcPct val="115000"/>
              </a:lnSpc>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Currently it is “strongly recommended” for faculty to include information about ARS on class syllabi; however, it is not enforced. It has been this way for at least 9 years since the current director of ARS, Tiffany Bailey, began working here.</a:t>
            </a:r>
            <a:endParaRPr sz="1200">
              <a:solidFill>
                <a:schemeClr val="dk1"/>
              </a:solidFill>
              <a:latin typeface="Times New Roman"/>
              <a:ea typeface="Times New Roman"/>
              <a:cs typeface="Times New Roman"/>
              <a:sym typeface="Times New Roman"/>
            </a:endParaRPr>
          </a:p>
          <a:p>
            <a:pPr marL="914400" lvl="1" indent="-304800" algn="l" rtl="0">
              <a:lnSpc>
                <a:spcPct val="115000"/>
              </a:lnSpc>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There is a legal obligation of the institution to provide accessibility services, as dictated by the American Disabilities Act and Section 504 of the Rehabilitation Act. Including this information on class syllabi would support the promulgation of these resources.</a:t>
            </a:r>
            <a:endParaRPr sz="1200" b="1">
              <a:solidFill>
                <a:schemeClr val="dk1"/>
              </a:solidFill>
              <a:latin typeface="Times New Roman"/>
              <a:ea typeface="Times New Roman"/>
              <a:cs typeface="Times New Roman"/>
              <a:sym typeface="Times New Roman"/>
            </a:endParaRPr>
          </a:p>
          <a:p>
            <a:pPr marL="914400" lvl="1" indent="-304800" algn="l" rtl="0">
              <a:lnSpc>
                <a:spcPct val="115000"/>
              </a:lnSpc>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Different categories of people who can receive accommodations</a:t>
            </a:r>
            <a:endParaRPr sz="1200">
              <a:solidFill>
                <a:schemeClr val="dk1"/>
              </a:solidFill>
              <a:latin typeface="Times New Roman"/>
              <a:ea typeface="Times New Roman"/>
              <a:cs typeface="Times New Roman"/>
              <a:sym typeface="Times New Roman"/>
            </a:endParaRPr>
          </a:p>
          <a:p>
            <a:pPr marL="914400" lvl="1" indent="-304800" algn="l" rtl="0">
              <a:lnSpc>
                <a:spcPct val="115000"/>
              </a:lnSpc>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Earlier identification will be beneficial for both students and ARS staff because students will be able to immediately access resources and ARS will not be pressured to approve accommodations quickly. This will also be beneficial for students because ARS does not make retroactive accommodations. </a:t>
            </a:r>
            <a:endParaRPr sz="1200">
              <a:solidFill>
                <a:schemeClr val="dk1"/>
              </a:solidFill>
              <a:latin typeface="Times New Roman"/>
              <a:ea typeface="Times New Roman"/>
              <a:cs typeface="Times New Roman"/>
              <a:sym typeface="Times New Roman"/>
            </a:endParaRPr>
          </a:p>
          <a:p>
            <a:pPr marL="914400" lvl="1" indent="-304800" algn="l" rtl="0">
              <a:lnSpc>
                <a:spcPct val="115000"/>
              </a:lnSpc>
              <a:spcBef>
                <a:spcPts val="0"/>
              </a:spcBef>
              <a:spcAft>
                <a:spcPts val="0"/>
              </a:spcAft>
              <a:buClr>
                <a:schemeClr val="dk1"/>
              </a:buClr>
              <a:buSzPts val="1200"/>
              <a:buFont typeface="Times New Roman"/>
              <a:buAutoNum type="alphaLcPeriod"/>
            </a:pPr>
            <a:r>
              <a:rPr lang="en" sz="1200">
                <a:solidFill>
                  <a:schemeClr val="dk1"/>
                </a:solidFill>
                <a:latin typeface="Times New Roman"/>
                <a:ea typeface="Times New Roman"/>
                <a:cs typeface="Times New Roman"/>
                <a:sym typeface="Times New Roman"/>
              </a:rPr>
              <a:t>The ARS-made suggested syllabus statement can found here: </a:t>
            </a:r>
            <a:r>
              <a:rPr lang="en" sz="1200" u="sng">
                <a:solidFill>
                  <a:srgbClr val="1155CC"/>
                </a:solidFill>
                <a:latin typeface="Times New Roman"/>
                <a:ea typeface="Times New Roman"/>
                <a:cs typeface="Times New Roman"/>
                <a:sym typeface="Times New Roman"/>
                <a:hlinkClick r:id="rId3"/>
              </a:rPr>
              <a:t>https://ars.unc.edu/faculty-staff/syllabus-statement</a:t>
            </a:r>
            <a:r>
              <a:rPr lang="en" sz="1200">
                <a:solidFill>
                  <a:schemeClr val="dk1"/>
                </a:solidFill>
                <a:latin typeface="Times New Roman"/>
                <a:ea typeface="Times New Roman"/>
                <a:cs typeface="Times New Roman"/>
                <a:sym typeface="Times New Roman"/>
              </a:rPr>
              <a:t> </a:t>
            </a:r>
            <a:endParaRPr/>
          </a:p>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36d4fbac39_1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36d4fbac39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a:latin typeface="Times New Roman"/>
                <a:ea typeface="Times New Roman"/>
                <a:cs typeface="Times New Roman"/>
                <a:sym typeface="Times New Roman"/>
              </a:rPr>
              <a:t>Raleigh</a:t>
            </a:r>
            <a:endParaRPr sz="1200">
              <a:latin typeface="Times New Roman"/>
              <a:ea typeface="Times New Roman"/>
              <a:cs typeface="Times New Roman"/>
              <a:sym typeface="Times New Roman"/>
            </a:endParaRPr>
          </a:p>
          <a:p>
            <a:pPr marL="0" lvl="0" indent="0" algn="l" rtl="0">
              <a:lnSpc>
                <a:spcPct val="115000"/>
              </a:lnSpc>
              <a:spcBef>
                <a:spcPts val="0"/>
              </a:spcBef>
              <a:spcAft>
                <a:spcPts val="0"/>
              </a:spcAft>
              <a:buNone/>
            </a:pPr>
            <a:r>
              <a:rPr lang="en" sz="1200">
                <a:latin typeface="Times New Roman"/>
                <a:ea typeface="Times New Roman"/>
                <a:cs typeface="Times New Roman"/>
                <a:sym typeface="Times New Roman"/>
              </a:rPr>
              <a:t>Including CAPS and ARS information on syllabi is a proactive measure that will better equip UNC students to navigate the university. It will inform more students about campus resources available to them, help to destigmatize ARS and CAPS, and start the conversation about disabilities and mental health in classrooms. Ultimately, this measure will help to ensure the success of more students at UNC-Chapel Hill by encouraging the use of ARS resources should a student qualify and promoting the usage of CAPS to support mental health should the need arise. </a:t>
            </a:r>
            <a:endParaRPr sz="1200">
              <a:latin typeface="Times New Roman"/>
              <a:ea typeface="Times New Roman"/>
              <a:cs typeface="Times New Roman"/>
              <a:sym typeface="Times New Roman"/>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56" name="Google Shape;56;p14"/>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57" name="Google Shape;57;p14"/>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58" name="Google Shape;58;p14"/>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59" name="Google Shape;59;p14"/>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60" name="Google Shape;60;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cxnSp>
        <p:nvCxnSpPr>
          <p:cNvPr id="62" name="Google Shape;62;p15"/>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63" name="Google Shape;63;p15"/>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64" name="Google Shape;64;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5"/>
        <p:cNvGrpSpPr/>
        <p:nvPr/>
      </p:nvGrpSpPr>
      <p:grpSpPr>
        <a:xfrm>
          <a:off x="0" y="0"/>
          <a:ext cx="0" cy="0"/>
          <a:chOff x="0" y="0"/>
          <a:chExt cx="0" cy="0"/>
        </a:xfrm>
      </p:grpSpPr>
      <p:cxnSp>
        <p:nvCxnSpPr>
          <p:cNvPr id="66" name="Google Shape;66;p16"/>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67" name="Google Shape;67;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68" name="Google Shape;68;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69" name="Google Shape;69;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0"/>
        <p:cNvGrpSpPr/>
        <p:nvPr/>
      </p:nvGrpSpPr>
      <p:grpSpPr>
        <a:xfrm>
          <a:off x="0" y="0"/>
          <a:ext cx="0" cy="0"/>
          <a:chOff x="0" y="0"/>
          <a:chExt cx="0" cy="0"/>
        </a:xfrm>
      </p:grpSpPr>
      <p:cxnSp>
        <p:nvCxnSpPr>
          <p:cNvPr id="71" name="Google Shape;71;p17"/>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72" name="Google Shape;72;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73" name="Google Shape;73;p17"/>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74" name="Google Shape;74;p17"/>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75" name="Google Shape;75;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78" name="Google Shape;78;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9"/>
        <p:cNvGrpSpPr/>
        <p:nvPr/>
      </p:nvGrpSpPr>
      <p:grpSpPr>
        <a:xfrm>
          <a:off x="0" y="0"/>
          <a:ext cx="0" cy="0"/>
          <a:chOff x="0" y="0"/>
          <a:chExt cx="0" cy="0"/>
        </a:xfrm>
      </p:grpSpPr>
      <p:cxnSp>
        <p:nvCxnSpPr>
          <p:cNvPr id="80" name="Google Shape;80;p19"/>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81" name="Google Shape;81;p19"/>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82" name="Google Shape;82;p19"/>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83" name="Google Shape;83;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4"/>
        <p:cNvGrpSpPr/>
        <p:nvPr/>
      </p:nvGrpSpPr>
      <p:grpSpPr>
        <a:xfrm>
          <a:off x="0" y="0"/>
          <a:ext cx="0" cy="0"/>
          <a:chOff x="0" y="0"/>
          <a:chExt cx="0" cy="0"/>
        </a:xfrm>
      </p:grpSpPr>
      <p:sp>
        <p:nvSpPr>
          <p:cNvPr id="85" name="Google Shape;85;p20"/>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86" name="Google Shape;86;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7"/>
        <p:cNvGrpSpPr/>
        <p:nvPr/>
      </p:nvGrpSpPr>
      <p:grpSpPr>
        <a:xfrm>
          <a:off x="0" y="0"/>
          <a:ext cx="0" cy="0"/>
          <a:chOff x="0" y="0"/>
          <a:chExt cx="0" cy="0"/>
        </a:xfrm>
      </p:grpSpPr>
      <p:sp>
        <p:nvSpPr>
          <p:cNvPr id="88" name="Google Shape;88;p21"/>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9" name="Google Shape;89;p21"/>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90" name="Google Shape;90;p21"/>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91" name="Google Shape;91;p21"/>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92" name="Google Shape;92;p21"/>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93" name="Google Shape;93;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4"/>
        <p:cNvGrpSpPr/>
        <p:nvPr/>
      </p:nvGrpSpPr>
      <p:grpSpPr>
        <a:xfrm>
          <a:off x="0" y="0"/>
          <a:ext cx="0" cy="0"/>
          <a:chOff x="0" y="0"/>
          <a:chExt cx="0" cy="0"/>
        </a:xfrm>
      </p:grpSpPr>
      <p:sp>
        <p:nvSpPr>
          <p:cNvPr id="95" name="Google Shape;95;p22"/>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96" name="Google Shape;96;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7"/>
        <p:cNvGrpSpPr/>
        <p:nvPr/>
      </p:nvGrpSpPr>
      <p:grpSpPr>
        <a:xfrm>
          <a:off x="0" y="0"/>
          <a:ext cx="0" cy="0"/>
          <a:chOff x="0" y="0"/>
          <a:chExt cx="0" cy="0"/>
        </a:xfrm>
      </p:grpSpPr>
      <p:sp>
        <p:nvSpPr>
          <p:cNvPr id="98" name="Google Shape;98;p23"/>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3"/>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100" name="Google Shape;100;p23"/>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101" name="Google Shape;101;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2"/>
        <p:cNvGrpSpPr/>
        <p:nvPr/>
      </p:nvGrpSpPr>
      <p:grpSpPr>
        <a:xfrm>
          <a:off x="0" y="0"/>
          <a:ext cx="0" cy="0"/>
          <a:chOff x="0" y="0"/>
          <a:chExt cx="0" cy="0"/>
        </a:xfrm>
      </p:grpSpPr>
      <p:sp>
        <p:nvSpPr>
          <p:cNvPr id="103" name="Google Shape;103;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52" name="Google Shape;52;p13"/>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5"/>
          <p:cNvSpPr txBox="1">
            <a:spLocks noGrp="1"/>
          </p:cNvSpPr>
          <p:nvPr>
            <p:ph type="ctrTitle"/>
          </p:nvPr>
        </p:nvSpPr>
        <p:spPr>
          <a:xfrm>
            <a:off x="1680302" y="128087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CAPS and ARS Syllabi Statements Proposal</a:t>
            </a:r>
            <a:endParaRPr/>
          </a:p>
        </p:txBody>
      </p:sp>
      <p:sp>
        <p:nvSpPr>
          <p:cNvPr id="109" name="Google Shape;109;p25"/>
          <p:cNvSpPr txBox="1">
            <a:spLocks noGrp="1"/>
          </p:cNvSpPr>
          <p:nvPr>
            <p:ph type="subTitle" idx="1"/>
          </p:nvPr>
        </p:nvSpPr>
        <p:spPr>
          <a:xfrm>
            <a:off x="1095000" y="2938175"/>
            <a:ext cx="69540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Emma Caponigro &amp; Raleigh Cury </a:t>
            </a:r>
            <a:endParaRPr/>
          </a:p>
          <a:p>
            <a:pPr marL="0" lvl="0" indent="0" algn="ctr" rtl="0">
              <a:spcBef>
                <a:spcPts val="0"/>
              </a:spcBef>
              <a:spcAft>
                <a:spcPts val="0"/>
              </a:spcAft>
              <a:buNone/>
            </a:pPr>
            <a:r>
              <a:rPr lang="en" sz="1400"/>
              <a:t>Co-Directors of the Undergraduate Mental Health Task Force</a:t>
            </a:r>
            <a:endParaRPr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400">
                <a:latin typeface="Roboto Slab"/>
                <a:ea typeface="Roboto Slab"/>
                <a:cs typeface="Roboto Slab"/>
                <a:sym typeface="Roboto Slab"/>
              </a:rPr>
              <a:t>“Counseling and Psychological Services: CAPS is strongly committed to addressing the mental health needs of a diverse student body through timely access to consultation and connection to clinically appropriate services, whether for short or long-term needs. Go to their website: </a:t>
            </a:r>
            <a:r>
              <a:rPr lang="en" sz="2400" u="sng">
                <a:latin typeface="Roboto Slab"/>
                <a:ea typeface="Roboto Slab"/>
                <a:cs typeface="Roboto Slab"/>
                <a:sym typeface="Roboto Slab"/>
              </a:rPr>
              <a:t>https://caps.unc.edu</a:t>
            </a:r>
            <a:r>
              <a:rPr lang="en" sz="2400">
                <a:latin typeface="Roboto Slab"/>
                <a:ea typeface="Roboto Slab"/>
                <a:cs typeface="Roboto Slab"/>
                <a:sym typeface="Roboto Slab"/>
              </a:rPr>
              <a:t> or visit their facilities on the third floor of the Campus Health Service building for a walk-in evaluation to learn more.”</a:t>
            </a:r>
            <a:endParaRPr sz="1400"/>
          </a:p>
        </p:txBody>
      </p:sp>
      <p:sp>
        <p:nvSpPr>
          <p:cNvPr id="115" name="Google Shape;115;p26"/>
          <p:cNvSpPr txBox="1"/>
          <p:nvPr/>
        </p:nvSpPr>
        <p:spPr>
          <a:xfrm>
            <a:off x="690125" y="334250"/>
            <a:ext cx="7323300" cy="8544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3000">
                <a:solidFill>
                  <a:schemeClr val="dk1"/>
                </a:solidFill>
                <a:latin typeface="Roboto Slab"/>
                <a:ea typeface="Roboto Slab"/>
                <a:cs typeface="Roboto Slab"/>
                <a:sym typeface="Roboto Slab"/>
              </a:rPr>
              <a:t>Proposal 1: Include Information about CAPS on class syllabi</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400">
                <a:latin typeface="Roboto Slab"/>
                <a:ea typeface="Roboto Slab"/>
                <a:cs typeface="Roboto Slab"/>
                <a:sym typeface="Roboto Slab"/>
              </a:rPr>
              <a:t>“</a:t>
            </a:r>
            <a:r>
              <a:rPr lang="en" sz="2400" b="1">
                <a:latin typeface="Roboto Slab"/>
                <a:ea typeface="Roboto Slab"/>
                <a:cs typeface="Roboto Slab"/>
                <a:sym typeface="Roboto Slab"/>
              </a:rPr>
              <a:t>Accessibility Resources &amp; Service</a:t>
            </a:r>
            <a:r>
              <a:rPr lang="en" sz="2400">
                <a:latin typeface="Roboto Slab"/>
                <a:ea typeface="Roboto Slab"/>
                <a:cs typeface="Roboto Slab"/>
                <a:sym typeface="Roboto Slab"/>
              </a:rPr>
              <a:t>: UNC-Chapel Hill facilitates the implementation of reasonable accommodations for students with learning disabilities, physical disabilities, temporary disabilities, mental health struggles, chronic medical conditions, or pregnancy complications, all of which can impair student success. See the ARS website for contact and registration information: </a:t>
            </a:r>
            <a:r>
              <a:rPr lang="en" sz="2400" u="sng">
                <a:latin typeface="Roboto Slab"/>
                <a:ea typeface="Roboto Slab"/>
                <a:cs typeface="Roboto Slab"/>
                <a:sym typeface="Roboto Slab"/>
              </a:rPr>
              <a:t>https://ars.unc.edu</a:t>
            </a:r>
            <a:r>
              <a:rPr lang="en" sz="2400">
                <a:solidFill>
                  <a:srgbClr val="FFFFFF"/>
                </a:solidFill>
                <a:latin typeface="Roboto Slab"/>
                <a:ea typeface="Roboto Slab"/>
                <a:cs typeface="Roboto Slab"/>
                <a:sym typeface="Roboto Slab"/>
              </a:rPr>
              <a:t>”</a:t>
            </a:r>
            <a:endParaRPr sz="1400">
              <a:solidFill>
                <a:srgbClr val="FFFFFF"/>
              </a:solidFill>
            </a:endParaRPr>
          </a:p>
        </p:txBody>
      </p:sp>
      <p:sp>
        <p:nvSpPr>
          <p:cNvPr id="121" name="Google Shape;121;p27"/>
          <p:cNvSpPr txBox="1">
            <a:spLocks noGrp="1"/>
          </p:cNvSpPr>
          <p:nvPr>
            <p:ph type="title"/>
          </p:nvPr>
        </p:nvSpPr>
        <p:spPr>
          <a:xfrm>
            <a:off x="387900" y="69637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Proposal 2: Include information about ARS on class syllabi</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t>Why?</a:t>
            </a:r>
            <a:endParaRPr sz="3600"/>
          </a:p>
        </p:txBody>
      </p:sp>
      <p:sp>
        <p:nvSpPr>
          <p:cNvPr id="127" name="Google Shape;127;p2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en" sz="2400"/>
              <a:t>Promote awareness of campus resources</a:t>
            </a:r>
            <a:endParaRPr sz="2400"/>
          </a:p>
          <a:p>
            <a:pPr marL="457200" lvl="0" indent="-381000" algn="l" rtl="0">
              <a:spcBef>
                <a:spcPts val="0"/>
              </a:spcBef>
              <a:spcAft>
                <a:spcPts val="0"/>
              </a:spcAft>
              <a:buSzPts val="2400"/>
              <a:buChar char="●"/>
            </a:pPr>
            <a:r>
              <a:rPr lang="en" sz="2400"/>
              <a:t>Start conversations about mental health and disabilities</a:t>
            </a:r>
            <a:endParaRPr sz="2400"/>
          </a:p>
          <a:p>
            <a:pPr marL="457200" lvl="0" indent="-381000" algn="l" rtl="0">
              <a:spcBef>
                <a:spcPts val="0"/>
              </a:spcBef>
              <a:spcAft>
                <a:spcPts val="0"/>
              </a:spcAft>
              <a:buSzPts val="2400"/>
              <a:buChar char="●"/>
            </a:pPr>
            <a:r>
              <a:rPr lang="en" sz="2400"/>
              <a:t>Eliminate stigma</a:t>
            </a:r>
            <a:endParaRPr sz="2400"/>
          </a:p>
          <a:p>
            <a:pPr marL="457200" lvl="0" indent="-381000" algn="l" rtl="0">
              <a:spcBef>
                <a:spcPts val="0"/>
              </a:spcBef>
              <a:spcAft>
                <a:spcPts val="0"/>
              </a:spcAft>
              <a:buSzPts val="2400"/>
              <a:buChar char="●"/>
            </a:pPr>
            <a:r>
              <a:rPr lang="en" sz="2400"/>
              <a:t>Promote student success</a:t>
            </a:r>
            <a:endParaRPr sz="2400"/>
          </a:p>
          <a:p>
            <a:pPr marL="457200" lvl="0" indent="-381000" algn="l" rtl="0">
              <a:spcBef>
                <a:spcPts val="0"/>
              </a:spcBef>
              <a:spcAft>
                <a:spcPts val="0"/>
              </a:spcAft>
              <a:buSzPts val="2400"/>
              <a:buChar char="●"/>
            </a:pPr>
            <a:r>
              <a:rPr lang="en" sz="2400"/>
              <a:t>Support from students, faculty, and staff</a:t>
            </a:r>
            <a:endParaRPr sz="24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Words>
  <Application>Microsoft Office PowerPoint</Application>
  <PresentationFormat>On-screen Show (16:9)</PresentationFormat>
  <Paragraphs>24</Paragraphs>
  <Slides>4</Slides>
  <Notes>4</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vt:i4>
      </vt:variant>
    </vt:vector>
  </HeadingPairs>
  <TitlesOfParts>
    <vt:vector size="10" baseType="lpstr">
      <vt:lpstr>Roboto Slab</vt:lpstr>
      <vt:lpstr>Roboto</vt:lpstr>
      <vt:lpstr>Arial</vt:lpstr>
      <vt:lpstr>Times New Roman</vt:lpstr>
      <vt:lpstr>Simple Light</vt:lpstr>
      <vt:lpstr>Marina</vt:lpstr>
      <vt:lpstr>CAPS and ARS Syllabi Statements Proposal</vt:lpstr>
      <vt:lpstr>PowerPoint Presentation</vt:lpstr>
      <vt:lpstr>Proposal 2: Include information about ARS on class syllabi</vt:lpstr>
      <vt:lpstr>Why?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CAPS and ARS Syllabi Statements Proposal</dc:title>
  <dc:creator>Knego, Helena</dc:creator>
  <cp:lastModifiedBy>Knego, Helena</cp:lastModifiedBy>
  <cp:revision>1</cp:revision>
  <dcterms:modified xsi:type="dcterms:W3CDTF">2018-11-08T21:51:52Z</dcterms:modified>
</cp:coreProperties>
</file>