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74" r:id="rId3"/>
    <p:sldMasterId id="2147483687" r:id="rId4"/>
    <p:sldMasterId id="214748370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6858000" cy="5143500"/>
  <p:notesSz cx="6858000" cy="9144000"/>
  <p:embeddedFontLst>
    <p:embeddedFont>
      <p:font typeface="Garamond Premr Pro Smbd Disp" panose="02020602060506020403" charset="0"/>
      <p:bold r:id="rId26"/>
      <p:boldItalic r:id="rId27"/>
    </p:embeddedFont>
    <p:embeddedFont>
      <p:font typeface="Calibri" panose="020F0502020204030204" pitchFamily="34" charset="0"/>
      <p:regular r:id="rId28"/>
      <p:bold r:id="rId29"/>
      <p:italic r:id="rId30"/>
      <p:boldItalic r:id="rId31"/>
    </p:embeddedFont>
    <p:embeddedFont>
      <p:font typeface="Garamond Premr Pro Smbd Subh" panose="02020602060506020403" charset="0"/>
      <p:bold r:id="rId32"/>
      <p:boldItalic r:id="rId33"/>
    </p:embeddedFont>
    <p:embeddedFont>
      <p:font typeface="Garamond Premr Pro" panose="02020402060506020403" charset="0"/>
      <p:regular r:id="rId34"/>
      <p:bold r:id="rId35"/>
      <p:italic r:id="rId36"/>
      <p:boldItalic r:id="rId37"/>
    </p:embeddedFont>
    <p:embeddedFont>
      <p:font typeface="Garamond Premr Pro Capt" panose="02020402060506020403"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15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94"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195"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196"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197" name="PlaceHolder 5"/>
          <p:cNvSpPr>
            <a:spLocks noGrp="1"/>
          </p:cNvSpPr>
          <p:nvPr>
            <p:ph type="sldNum"/>
          </p:nvPr>
        </p:nvSpPr>
        <p:spPr>
          <a:xfrm>
            <a:off x="4399200" y="9555480"/>
            <a:ext cx="3372840" cy="502560"/>
          </a:xfrm>
          <a:prstGeom prst="rect">
            <a:avLst/>
          </a:prstGeom>
        </p:spPr>
        <p:txBody>
          <a:bodyPr lIns="0" tIns="0" rIns="0" bIns="0" anchor="b"/>
          <a:lstStyle/>
          <a:p>
            <a:pPr algn="r"/>
            <a:fld id="{0E34AC0C-DC58-47B8-AB1B-358B5AAB3CE5}"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body"/>
          </p:nvPr>
        </p:nvSpPr>
        <p:spPr>
          <a:xfrm>
            <a:off x="685800" y="4343400"/>
            <a:ext cx="5484960" cy="4113360"/>
          </a:xfrm>
          <a:prstGeom prst="rect">
            <a:avLst/>
          </a:prstGeom>
        </p:spPr>
        <p:txBody>
          <a:bodyPr lIns="0" tIns="0" rIns="0" bIns="0"/>
          <a:lstStyle/>
          <a:p>
            <a:r>
              <a:rPr lang="en-US" sz="2000" b="0" strike="noStrike" spc="-1">
                <a:solidFill>
                  <a:srgbClr val="000000"/>
                </a:solidFill>
                <a:uFill>
                  <a:solidFill>
                    <a:srgbClr val="FFFFFF"/>
                  </a:solidFill>
                </a:uFill>
                <a:latin typeface="Arial"/>
              </a:rPr>
              <a:t>The key to preparing students to be effective, successful citizen-scholars is developing flexible capacities that are useful in many areas. Beyond specific skills—which are adapted to specific contexts—capacities are flexible and adaptable to different contexts, including new contexts that emerge.</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The curriculum seeks to develop four groups of capacities that, as a group, will foster the kind of engagement envisioned in the citizen-scholar model. These groups overlap one another, and in practice they are closely connected. They are:</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 Evidence-based reasoning: the tools and tendencies of gathering, understanding, interpreting, and assessing evidence;</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 Communication and collaboration: presenting ideas and information effectively; listening to and understanding the ideas and claims of others; and working effectively with others. These are a necessary for employment, citizenship, and personal success. This capacity includes both successful reading, interpretation, and evaluation of texts, digital, and oral communication, and clear and effective writing and speaking that engages the reader and audience.</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 Principled engagement: approaching decisions and situations ethically and with self-reflection, considering the broader and long-term implications. The world our graduates enter is increasingly complex and interconnected economically, socially, culturally, ecologically, and technologically. Carolina graduates need knowledge, understanding, and experience with diverse cultures, viewpoints, ideas, and practices to navigate and lead in these environments. That diversity includes racial, ethnic, cultural, political, and religious diversity within the United States as well as diversity on a global scale.</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 Impact: making ideas and decisions effective through implementation.</a:t>
            </a:r>
          </a:p>
        </p:txBody>
      </p:sp>
      <p:sp>
        <p:nvSpPr>
          <p:cNvPr id="450"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DB76C9A-E449-46CD-90EC-83E48D6F1C74}" type="slidenum">
              <a:rPr lang="en-US" sz="1200" b="0" strike="noStrike" spc="-1">
                <a:solidFill>
                  <a:srgbClr val="000000"/>
                </a:solidFill>
                <a:uFill>
                  <a:solidFill>
                    <a:srgbClr val="FFFFFF"/>
                  </a:solidFill>
                </a:uFill>
                <a:latin typeface="Calibri"/>
                <a:ea typeface="ヒラギノ角ゴ Pro W3"/>
              </a:rPr>
              <a:t>9</a:t>
            </a:fld>
            <a:endParaRPr lang="en-US" sz="12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body"/>
          </p:nvPr>
        </p:nvSpPr>
        <p:spPr>
          <a:xfrm>
            <a:off x="685800" y="4343400"/>
            <a:ext cx="5484960" cy="4113360"/>
          </a:xfrm>
          <a:prstGeom prst="rect">
            <a:avLst/>
          </a:prstGeom>
        </p:spPr>
        <p:txBody>
          <a:bodyPr lIns="0" tIns="0" rIns="0" bIns="0"/>
          <a:lstStyle/>
          <a:p>
            <a:r>
              <a:rPr lang="en-US" sz="2000" b="0" strike="noStrike" spc="-1">
                <a:solidFill>
                  <a:srgbClr val="000000"/>
                </a:solidFill>
                <a:uFill>
                  <a:solidFill>
                    <a:srgbClr val="FFFFFF"/>
                  </a:solidFill>
                </a:uFill>
                <a:latin typeface="Arial"/>
              </a:rPr>
              <a:t>Fellows (specially-trained and participating faculty or advanced graduate students). In the big picture, this is a "how to argue" course, providing the foundations for understanding and interpreting evidence, forming claims and arguments, and listening and responding to others' claims and arguments. This course includes digital literacy, basic numeracy, data literacy, and critical/systematic inquiry. This course will address quantitative and qualitative data as typically gathered in natural and social scientific and humanities disciplines. The course will provide a grounding in key inquiry and evidence-based</a:t>
            </a: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reasoning skills that are crucial in every academic discipline and with all forms of evidence, including the analysis of qualitative and quantitative scientific data that has inherent limitations, as well as interpretive approaches associated with the arts and humanities. The III course will be coordinated</a:t>
            </a:r>
          </a:p>
        </p:txBody>
      </p:sp>
      <p:sp>
        <p:nvSpPr>
          <p:cNvPr id="452"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128AF96-586B-4C2E-A072-AED853A1332C}" type="slidenum">
              <a:rPr lang="en-US" sz="1200" b="0" strike="noStrike" spc="-1">
                <a:solidFill>
                  <a:srgbClr val="000000"/>
                </a:solidFill>
                <a:uFill>
                  <a:solidFill>
                    <a:srgbClr val="FFFFFF"/>
                  </a:solidFill>
                </a:uFill>
                <a:latin typeface="Calibri"/>
                <a:ea typeface="ヒラギノ角ゴ Pro W3"/>
              </a:rPr>
              <a:t>12</a:t>
            </a:fld>
            <a:endParaRPr lang="en-US" sz="12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342900" y="120348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pic>
        <p:nvPicPr>
          <p:cNvPr id="38" name="Picture 37"/>
          <p:cNvPicPr/>
          <p:nvPr/>
        </p:nvPicPr>
        <p:blipFill>
          <a:blip r:embed="rId2"/>
          <a:stretch/>
        </p:blipFill>
        <p:spPr>
          <a:xfrm>
            <a:off x="2026620" y="1203480"/>
            <a:ext cx="2803950" cy="2982960"/>
          </a:xfrm>
          <a:prstGeom prst="rect">
            <a:avLst/>
          </a:prstGeom>
          <a:ln>
            <a:noFill/>
          </a:ln>
        </p:spPr>
      </p:pic>
      <p:pic>
        <p:nvPicPr>
          <p:cNvPr id="39" name="Picture 38"/>
          <p:cNvPicPr/>
          <p:nvPr/>
        </p:nvPicPr>
        <p:blipFill>
          <a:blip r:embed="rId2"/>
          <a:stretch/>
        </p:blipFill>
        <p:spPr>
          <a:xfrm>
            <a:off x="2026620" y="1203480"/>
            <a:ext cx="2803950" cy="2982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46" name="PlaceHolder 2"/>
          <p:cNvSpPr>
            <a:spLocks noGrp="1"/>
          </p:cNvSpPr>
          <p:nvPr>
            <p:ph type="subTitle"/>
          </p:nvPr>
        </p:nvSpPr>
        <p:spPr>
          <a:xfrm>
            <a:off x="342900" y="1203480"/>
            <a:ext cx="6171930" cy="29829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42900" y="205200"/>
            <a:ext cx="6171930" cy="398124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57" name="PlaceHolder 4"/>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342900" y="1203480"/>
            <a:ext cx="6171930" cy="29829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60"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61"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342900" y="120348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75"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pic>
        <p:nvPicPr>
          <p:cNvPr id="77" name="Picture 76"/>
          <p:cNvPicPr/>
          <p:nvPr/>
        </p:nvPicPr>
        <p:blipFill>
          <a:blip r:embed="rId2"/>
          <a:stretch/>
        </p:blipFill>
        <p:spPr>
          <a:xfrm>
            <a:off x="2026620" y="1203480"/>
            <a:ext cx="2803950" cy="2982960"/>
          </a:xfrm>
          <a:prstGeom prst="rect">
            <a:avLst/>
          </a:prstGeom>
          <a:ln>
            <a:noFill/>
          </a:ln>
        </p:spPr>
      </p:pic>
      <p:pic>
        <p:nvPicPr>
          <p:cNvPr id="78" name="Picture 77"/>
          <p:cNvPicPr/>
          <p:nvPr/>
        </p:nvPicPr>
        <p:blipFill>
          <a:blip r:embed="rId2"/>
          <a:stretch/>
        </p:blipFill>
        <p:spPr>
          <a:xfrm>
            <a:off x="2026620" y="1203480"/>
            <a:ext cx="2803950" cy="29829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82" name="PlaceHolder 2"/>
          <p:cNvSpPr>
            <a:spLocks noGrp="1"/>
          </p:cNvSpPr>
          <p:nvPr>
            <p:ph type="subTitle"/>
          </p:nvPr>
        </p:nvSpPr>
        <p:spPr>
          <a:xfrm>
            <a:off x="342900" y="1203480"/>
            <a:ext cx="6171930" cy="29829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342900" y="205200"/>
            <a:ext cx="6171930" cy="398124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93" name="PlaceHolder 4"/>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95"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96"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97"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342900" y="120348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4" name="PlaceHolder 3"/>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06"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8"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09" name="PlaceHolder 5"/>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12" name="PlaceHolder 3"/>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pic>
        <p:nvPicPr>
          <p:cNvPr id="113" name="Picture 112"/>
          <p:cNvPicPr/>
          <p:nvPr/>
        </p:nvPicPr>
        <p:blipFill>
          <a:blip r:embed="rId2"/>
          <a:stretch/>
        </p:blipFill>
        <p:spPr>
          <a:xfrm>
            <a:off x="2026620" y="1203480"/>
            <a:ext cx="2803950" cy="2982960"/>
          </a:xfrm>
          <a:prstGeom prst="rect">
            <a:avLst/>
          </a:prstGeom>
          <a:ln>
            <a:noFill/>
          </a:ln>
        </p:spPr>
      </p:pic>
      <p:pic>
        <p:nvPicPr>
          <p:cNvPr id="114" name="Picture 113"/>
          <p:cNvPicPr/>
          <p:nvPr/>
        </p:nvPicPr>
        <p:blipFill>
          <a:blip r:embed="rId2"/>
          <a:stretch/>
        </p:blipFill>
        <p:spPr>
          <a:xfrm>
            <a:off x="2026620" y="1203480"/>
            <a:ext cx="2803950" cy="29829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21" name="PlaceHolder 2"/>
          <p:cNvSpPr>
            <a:spLocks noGrp="1"/>
          </p:cNvSpPr>
          <p:nvPr>
            <p:ph type="subTitle"/>
          </p:nvPr>
        </p:nvSpPr>
        <p:spPr>
          <a:xfrm>
            <a:off x="342900" y="1203480"/>
            <a:ext cx="6171930" cy="29829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26" name="PlaceHolder 3"/>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342900" y="205200"/>
            <a:ext cx="6171930" cy="398124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30"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31" name="PlaceHolder 3"/>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32" name="PlaceHolder 4"/>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34"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35"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36"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42" name="PlaceHolder 2"/>
          <p:cNvSpPr>
            <a:spLocks noGrp="1"/>
          </p:cNvSpPr>
          <p:nvPr>
            <p:ph type="body"/>
          </p:nvPr>
        </p:nvSpPr>
        <p:spPr>
          <a:xfrm>
            <a:off x="342900" y="120348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43" name="PlaceHolder 3"/>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47"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48" name="PlaceHolder 5"/>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51" name="PlaceHolder 3"/>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pic>
        <p:nvPicPr>
          <p:cNvPr id="152" name="Picture 151"/>
          <p:cNvPicPr/>
          <p:nvPr/>
        </p:nvPicPr>
        <p:blipFill>
          <a:blip r:embed="rId2"/>
          <a:stretch/>
        </p:blipFill>
        <p:spPr>
          <a:xfrm>
            <a:off x="2026620" y="1203480"/>
            <a:ext cx="2803950" cy="2982960"/>
          </a:xfrm>
          <a:prstGeom prst="rect">
            <a:avLst/>
          </a:prstGeom>
          <a:ln>
            <a:noFill/>
          </a:ln>
        </p:spPr>
      </p:pic>
      <p:pic>
        <p:nvPicPr>
          <p:cNvPr id="153" name="Picture 152"/>
          <p:cNvPicPr/>
          <p:nvPr/>
        </p:nvPicPr>
        <p:blipFill>
          <a:blip r:embed="rId2"/>
          <a:stretch/>
        </p:blipFill>
        <p:spPr>
          <a:xfrm>
            <a:off x="2026620" y="1203480"/>
            <a:ext cx="2803950" cy="29829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60" name="PlaceHolder 2"/>
          <p:cNvSpPr>
            <a:spLocks noGrp="1"/>
          </p:cNvSpPr>
          <p:nvPr>
            <p:ph type="subTitle"/>
          </p:nvPr>
        </p:nvSpPr>
        <p:spPr>
          <a:xfrm>
            <a:off x="342900" y="1203480"/>
            <a:ext cx="6171930" cy="29829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62"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342900" y="205200"/>
            <a:ext cx="6171930" cy="398124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69"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0" name="PlaceHolder 3"/>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1" name="PlaceHolder 4"/>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73"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4"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5"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77"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8"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9" name="PlaceHolder 4"/>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342900" y="120348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82" name="PlaceHolder 3"/>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84"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85"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86"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87" name="PlaceHolder 5"/>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342900" y="205200"/>
            <a:ext cx="6171930" cy="398124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89" name="PlaceHolder 2"/>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90" name="PlaceHolder 3"/>
          <p:cNvSpPr>
            <a:spLocks noGrp="1"/>
          </p:cNvSpPr>
          <p:nvPr>
            <p:ph type="body"/>
          </p:nvPr>
        </p:nvSpPr>
        <p:spPr>
          <a:xfrm>
            <a:off x="342900" y="1203480"/>
            <a:ext cx="617193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pic>
        <p:nvPicPr>
          <p:cNvPr id="191" name="Picture 190"/>
          <p:cNvPicPr/>
          <p:nvPr/>
        </p:nvPicPr>
        <p:blipFill>
          <a:blip r:embed="rId2"/>
          <a:stretch/>
        </p:blipFill>
        <p:spPr>
          <a:xfrm>
            <a:off x="2026620" y="1203480"/>
            <a:ext cx="2803950" cy="2982960"/>
          </a:xfrm>
          <a:prstGeom prst="rect">
            <a:avLst/>
          </a:prstGeom>
          <a:ln>
            <a:noFill/>
          </a:ln>
        </p:spPr>
      </p:pic>
      <p:pic>
        <p:nvPicPr>
          <p:cNvPr id="192" name="Picture 191"/>
          <p:cNvPicPr/>
          <p:nvPr/>
        </p:nvPicPr>
        <p:blipFill>
          <a:blip r:embed="rId2"/>
          <a:stretch/>
        </p:blipFill>
        <p:spPr>
          <a:xfrm>
            <a:off x="2026620" y="1203480"/>
            <a:ext cx="2803950" cy="298296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34290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350568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342900" y="1203480"/>
            <a:ext cx="3011850" cy="298296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3505680" y="276192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42900" y="205200"/>
            <a:ext cx="6171930" cy="858600"/>
          </a:xfrm>
          <a:prstGeom prst="rect">
            <a:avLst/>
          </a:prstGeom>
        </p:spPr>
        <p:txBody>
          <a:bodyPr lIns="0" tIns="0" rIns="0" bIns="0" anchor="ctr"/>
          <a:lstStyle/>
          <a:p>
            <a:endParaRPr lang="en-US" sz="135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34290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3505680" y="1203480"/>
            <a:ext cx="301185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342900" y="2761920"/>
            <a:ext cx="6171930" cy="1422720"/>
          </a:xfrm>
          <a:prstGeom prst="rect">
            <a:avLst/>
          </a:prstGeom>
        </p:spPr>
        <p:txBody>
          <a:bodyPr lIns="0" tIns="0" rIns="0" bIns="0">
            <a:normAutofit/>
          </a:bodyPr>
          <a:lstStyle/>
          <a:p>
            <a:endParaRPr lang="en-US" sz="135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0" y="4419720"/>
            <a:ext cx="6856920" cy="722520"/>
          </a:xfrm>
          <a:prstGeom prst="rect">
            <a:avLst/>
          </a:prstGeom>
          <a:gradFill>
            <a:gsLst>
              <a:gs pos="0">
                <a:srgbClr val="639EC8"/>
              </a:gs>
              <a:gs pos="100000">
                <a:srgbClr val="6BABD8"/>
              </a:gs>
            </a:gsLst>
            <a:lin ang="162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7" name="Picture 2"/>
          <p:cNvPicPr/>
          <p:nvPr/>
        </p:nvPicPr>
        <p:blipFill>
          <a:blip r:embed="rId14"/>
          <a:stretch/>
        </p:blipFill>
        <p:spPr>
          <a:xfrm>
            <a:off x="2866590" y="4452120"/>
            <a:ext cx="3954960" cy="651600"/>
          </a:xfrm>
          <a:prstGeom prst="rect">
            <a:avLst/>
          </a:prstGeom>
          <a:ln>
            <a:noFill/>
          </a:ln>
        </p:spPr>
      </p:pic>
      <p:pic>
        <p:nvPicPr>
          <p:cNvPr id="2" name="Picture 3"/>
          <p:cNvPicPr/>
          <p:nvPr/>
        </p:nvPicPr>
        <p:blipFill>
          <a:blip r:embed="rId15"/>
          <a:stretch/>
        </p:blipFill>
        <p:spPr>
          <a:xfrm>
            <a:off x="295920" y="4495680"/>
            <a:ext cx="2005560" cy="552240"/>
          </a:xfrm>
          <a:prstGeom prst="rect">
            <a:avLst/>
          </a:prstGeom>
          <a:ln>
            <a:noFill/>
          </a:ln>
        </p:spPr>
      </p:pic>
      <p:pic>
        <p:nvPicPr>
          <p:cNvPr id="3" name="Picture 3"/>
          <p:cNvPicPr/>
          <p:nvPr/>
        </p:nvPicPr>
        <p:blipFill>
          <a:blip r:embed="rId16"/>
          <a:stretch/>
        </p:blipFill>
        <p:spPr>
          <a:xfrm>
            <a:off x="0" y="0"/>
            <a:ext cx="6875280" cy="5154120"/>
          </a:xfrm>
          <a:prstGeom prst="rect">
            <a:avLst/>
          </a:prstGeom>
          <a:ln>
            <a:noFill/>
          </a:ln>
        </p:spPr>
      </p:pic>
      <p:sp>
        <p:nvSpPr>
          <p:cNvPr id="4" name="PlaceHolder 2"/>
          <p:cNvSpPr>
            <a:spLocks noGrp="1"/>
          </p:cNvSpPr>
          <p:nvPr>
            <p:ph type="title"/>
          </p:nvPr>
        </p:nvSpPr>
        <p:spPr>
          <a:xfrm>
            <a:off x="342900" y="205200"/>
            <a:ext cx="6171930" cy="858600"/>
          </a:xfrm>
          <a:prstGeom prst="rect">
            <a:avLst/>
          </a:prstGeom>
        </p:spPr>
        <p:txBody>
          <a:bodyPr lIns="0" tIns="0" rIns="0" bIns="0" anchor="ctr"/>
          <a:lstStyle/>
          <a:p>
            <a:r>
              <a:rPr lang="en-US" sz="1350" b="0" strike="noStrike" spc="-1">
                <a:solidFill>
                  <a:srgbClr val="000000"/>
                </a:solidFill>
                <a:uFill>
                  <a:solidFill>
                    <a:srgbClr val="FFFFFF"/>
                  </a:solidFill>
                </a:uFill>
                <a:latin typeface="Arial"/>
              </a:rPr>
              <a:t>Click to edit the title text format</a:t>
            </a:r>
          </a:p>
        </p:txBody>
      </p:sp>
      <p:sp>
        <p:nvSpPr>
          <p:cNvPr id="5" name="PlaceHolder 3"/>
          <p:cNvSpPr>
            <a:spLocks noGrp="1"/>
          </p:cNvSpPr>
          <p:nvPr>
            <p:ph type="body"/>
          </p:nvPr>
        </p:nvSpPr>
        <p:spPr>
          <a:xfrm>
            <a:off x="342900" y="1203480"/>
            <a:ext cx="617193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Click to edit the outline text format</a:t>
            </a:r>
          </a:p>
          <a:p>
            <a:pPr marL="648000" lvl="1" indent="-243000">
              <a:spcBef>
                <a:spcPts val="851"/>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Second Outline Level</a:t>
            </a:r>
          </a:p>
          <a:p>
            <a:pPr marL="972000" lvl="2" indent="-216000">
              <a:spcBef>
                <a:spcPts val="638"/>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Third Outline Level</a:t>
            </a:r>
          </a:p>
          <a:p>
            <a:pPr marL="1296000" lvl="3" indent="-162000">
              <a:spcBef>
                <a:spcPts val="425"/>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CustomShape 1"/>
          <p:cNvSpPr/>
          <p:nvPr/>
        </p:nvSpPr>
        <p:spPr>
          <a:xfrm>
            <a:off x="0" y="4419720"/>
            <a:ext cx="6856920" cy="722520"/>
          </a:xfrm>
          <a:prstGeom prst="rect">
            <a:avLst/>
          </a:prstGeom>
          <a:gradFill>
            <a:gsLst>
              <a:gs pos="0">
                <a:srgbClr val="639EC8"/>
              </a:gs>
              <a:gs pos="100000">
                <a:srgbClr val="6BABD8"/>
              </a:gs>
            </a:gsLst>
            <a:lin ang="162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1" name="Picture 2"/>
          <p:cNvPicPr/>
          <p:nvPr/>
        </p:nvPicPr>
        <p:blipFill>
          <a:blip r:embed="rId14"/>
          <a:stretch/>
        </p:blipFill>
        <p:spPr>
          <a:xfrm>
            <a:off x="2866590" y="4452120"/>
            <a:ext cx="3954960" cy="651600"/>
          </a:xfrm>
          <a:prstGeom prst="rect">
            <a:avLst/>
          </a:prstGeom>
          <a:ln>
            <a:noFill/>
          </a:ln>
        </p:spPr>
      </p:pic>
      <p:pic>
        <p:nvPicPr>
          <p:cNvPr id="42" name="Picture 3"/>
          <p:cNvPicPr/>
          <p:nvPr/>
        </p:nvPicPr>
        <p:blipFill>
          <a:blip r:embed="rId15"/>
          <a:stretch/>
        </p:blipFill>
        <p:spPr>
          <a:xfrm>
            <a:off x="295920" y="4495680"/>
            <a:ext cx="2005560" cy="552240"/>
          </a:xfrm>
          <a:prstGeom prst="rect">
            <a:avLst/>
          </a:prstGeom>
          <a:ln>
            <a:noFill/>
          </a:ln>
        </p:spPr>
      </p:pic>
      <p:sp>
        <p:nvSpPr>
          <p:cNvPr id="43" name="PlaceHolder 2"/>
          <p:cNvSpPr>
            <a:spLocks noGrp="1"/>
          </p:cNvSpPr>
          <p:nvPr>
            <p:ph type="title"/>
          </p:nvPr>
        </p:nvSpPr>
        <p:spPr>
          <a:xfrm>
            <a:off x="342900" y="205200"/>
            <a:ext cx="6171930" cy="858600"/>
          </a:xfrm>
          <a:prstGeom prst="rect">
            <a:avLst/>
          </a:prstGeom>
        </p:spPr>
        <p:txBody>
          <a:bodyPr lIns="0" tIns="0" rIns="0" bIns="0" anchor="ctr"/>
          <a:lstStyle/>
          <a:p>
            <a:r>
              <a:rPr lang="en-US" sz="1350" b="0" strike="noStrike" spc="-1">
                <a:solidFill>
                  <a:srgbClr val="000000"/>
                </a:solidFill>
                <a:uFill>
                  <a:solidFill>
                    <a:srgbClr val="FFFFFF"/>
                  </a:solidFill>
                </a:uFill>
                <a:latin typeface="Arial"/>
              </a:rPr>
              <a:t>Click to edit the title text format</a:t>
            </a:r>
          </a:p>
        </p:txBody>
      </p:sp>
      <p:sp>
        <p:nvSpPr>
          <p:cNvPr id="44" name="PlaceHolder 3"/>
          <p:cNvSpPr>
            <a:spLocks noGrp="1"/>
          </p:cNvSpPr>
          <p:nvPr>
            <p:ph type="body"/>
          </p:nvPr>
        </p:nvSpPr>
        <p:spPr>
          <a:xfrm>
            <a:off x="342900" y="1203480"/>
            <a:ext cx="617193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Click to edit the outline text format</a:t>
            </a:r>
          </a:p>
          <a:p>
            <a:pPr marL="648000" lvl="1" indent="-243000">
              <a:spcBef>
                <a:spcPts val="851"/>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Second Outline Level</a:t>
            </a:r>
          </a:p>
          <a:p>
            <a:pPr marL="972000" lvl="2" indent="-216000">
              <a:spcBef>
                <a:spcPts val="638"/>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Third Outline Level</a:t>
            </a:r>
          </a:p>
          <a:p>
            <a:pPr marL="1296000" lvl="3" indent="-162000">
              <a:spcBef>
                <a:spcPts val="425"/>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342900" y="205200"/>
            <a:ext cx="6171930" cy="858600"/>
          </a:xfrm>
          <a:prstGeom prst="rect">
            <a:avLst/>
          </a:prstGeom>
        </p:spPr>
        <p:txBody>
          <a:bodyPr lIns="0" tIns="0" rIns="0" bIns="0" anchor="ctr"/>
          <a:lstStyle/>
          <a:p>
            <a:r>
              <a:rPr lang="en-US" sz="1350" b="0" strike="noStrike" spc="-1">
                <a:solidFill>
                  <a:srgbClr val="000000"/>
                </a:solidFill>
                <a:uFill>
                  <a:solidFill>
                    <a:srgbClr val="FFFFFF"/>
                  </a:solidFill>
                </a:uFill>
                <a:latin typeface="Arial"/>
              </a:rPr>
              <a:t>Click to edit the title text format</a:t>
            </a:r>
          </a:p>
        </p:txBody>
      </p:sp>
      <p:sp>
        <p:nvSpPr>
          <p:cNvPr id="80" name="PlaceHolder 2"/>
          <p:cNvSpPr>
            <a:spLocks noGrp="1"/>
          </p:cNvSpPr>
          <p:nvPr>
            <p:ph type="body"/>
          </p:nvPr>
        </p:nvSpPr>
        <p:spPr>
          <a:xfrm>
            <a:off x="342900" y="1203480"/>
            <a:ext cx="617193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Click to edit the outline text format</a:t>
            </a:r>
          </a:p>
          <a:p>
            <a:pPr marL="648000" lvl="1" indent="-243000">
              <a:spcBef>
                <a:spcPts val="851"/>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Second Outline Level</a:t>
            </a:r>
          </a:p>
          <a:p>
            <a:pPr marL="972000" lvl="2" indent="-216000">
              <a:spcBef>
                <a:spcPts val="638"/>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Third Outline Level</a:t>
            </a:r>
          </a:p>
          <a:p>
            <a:pPr marL="1296000" lvl="3" indent="-162000">
              <a:spcBef>
                <a:spcPts val="425"/>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 name="CustomShape 1"/>
          <p:cNvSpPr/>
          <p:nvPr/>
        </p:nvSpPr>
        <p:spPr>
          <a:xfrm>
            <a:off x="0" y="4419720"/>
            <a:ext cx="6856920" cy="722520"/>
          </a:xfrm>
          <a:prstGeom prst="rect">
            <a:avLst/>
          </a:prstGeom>
          <a:gradFill>
            <a:gsLst>
              <a:gs pos="0">
                <a:srgbClr val="639EC8"/>
              </a:gs>
              <a:gs pos="100000">
                <a:srgbClr val="6BABD8"/>
              </a:gs>
            </a:gsLst>
            <a:lin ang="162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16" name="Picture 2"/>
          <p:cNvPicPr/>
          <p:nvPr/>
        </p:nvPicPr>
        <p:blipFill>
          <a:blip r:embed="rId14"/>
          <a:stretch/>
        </p:blipFill>
        <p:spPr>
          <a:xfrm>
            <a:off x="2866590" y="4452120"/>
            <a:ext cx="3954960" cy="651600"/>
          </a:xfrm>
          <a:prstGeom prst="rect">
            <a:avLst/>
          </a:prstGeom>
          <a:ln>
            <a:noFill/>
          </a:ln>
        </p:spPr>
      </p:pic>
      <p:pic>
        <p:nvPicPr>
          <p:cNvPr id="117" name="Picture 3"/>
          <p:cNvPicPr/>
          <p:nvPr/>
        </p:nvPicPr>
        <p:blipFill>
          <a:blip r:embed="rId15"/>
          <a:stretch/>
        </p:blipFill>
        <p:spPr>
          <a:xfrm>
            <a:off x="295920" y="4495680"/>
            <a:ext cx="2005560" cy="552240"/>
          </a:xfrm>
          <a:prstGeom prst="rect">
            <a:avLst/>
          </a:prstGeom>
          <a:ln>
            <a:noFill/>
          </a:ln>
        </p:spPr>
      </p:pic>
      <p:sp>
        <p:nvSpPr>
          <p:cNvPr id="118" name="PlaceHolder 2"/>
          <p:cNvSpPr>
            <a:spLocks noGrp="1"/>
          </p:cNvSpPr>
          <p:nvPr>
            <p:ph type="title"/>
          </p:nvPr>
        </p:nvSpPr>
        <p:spPr>
          <a:xfrm>
            <a:off x="342900" y="205200"/>
            <a:ext cx="6171660" cy="858240"/>
          </a:xfrm>
          <a:prstGeom prst="rect">
            <a:avLst/>
          </a:prstGeom>
        </p:spPr>
        <p:txBody>
          <a:bodyPr lIns="0" tIns="0" rIns="0" bIns="0" anchor="ctr"/>
          <a:lstStyle/>
          <a:p>
            <a:r>
              <a:rPr lang="en-US" sz="1350" b="0" strike="noStrike" spc="-1">
                <a:solidFill>
                  <a:srgbClr val="000000"/>
                </a:solidFill>
                <a:uFill>
                  <a:solidFill>
                    <a:srgbClr val="FFFFFF"/>
                  </a:solidFill>
                </a:uFill>
                <a:latin typeface="Arial"/>
              </a:rPr>
              <a:t>Click to edit the title text format</a:t>
            </a:r>
          </a:p>
        </p:txBody>
      </p:sp>
      <p:sp>
        <p:nvSpPr>
          <p:cNvPr id="119" name="PlaceHolder 3"/>
          <p:cNvSpPr>
            <a:spLocks noGrp="1"/>
          </p:cNvSpPr>
          <p:nvPr>
            <p:ph type="body"/>
          </p:nvPr>
        </p:nvSpPr>
        <p:spPr>
          <a:xfrm>
            <a:off x="342900" y="1203480"/>
            <a:ext cx="617166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Click to edit the outline text format</a:t>
            </a:r>
          </a:p>
          <a:p>
            <a:pPr marL="648000" lvl="1" indent="-243000">
              <a:spcBef>
                <a:spcPts val="851"/>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Second Outline Level</a:t>
            </a:r>
          </a:p>
          <a:p>
            <a:pPr marL="972000" lvl="2" indent="-216000">
              <a:spcBef>
                <a:spcPts val="638"/>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Third Outline Level</a:t>
            </a:r>
          </a:p>
          <a:p>
            <a:pPr marL="1296000" lvl="3" indent="-162000">
              <a:spcBef>
                <a:spcPts val="425"/>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Fourth Outline Level</a:t>
            </a:r>
          </a:p>
          <a:p>
            <a:pPr marL="1620000" lvl="4" indent="-162000">
              <a:spcBef>
                <a:spcPts val="212"/>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Fifth Outline Level</a:t>
            </a:r>
          </a:p>
          <a:p>
            <a:pPr marL="1944000" lvl="5" indent="-162000">
              <a:spcBef>
                <a:spcPts val="212"/>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Sixth Outline Level</a:t>
            </a:r>
          </a:p>
          <a:p>
            <a:pPr marL="2268000" lvl="6" indent="-162000">
              <a:spcBef>
                <a:spcPts val="212"/>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CustomShape 1"/>
          <p:cNvSpPr/>
          <p:nvPr/>
        </p:nvSpPr>
        <p:spPr>
          <a:xfrm>
            <a:off x="0" y="4419720"/>
            <a:ext cx="6857190" cy="722880"/>
          </a:xfrm>
          <a:prstGeom prst="rect">
            <a:avLst/>
          </a:prstGeom>
          <a:gradFill>
            <a:gsLst>
              <a:gs pos="0">
                <a:srgbClr val="639EC8"/>
              </a:gs>
              <a:gs pos="100000">
                <a:srgbClr val="6BABD8"/>
              </a:gs>
            </a:gsLst>
            <a:lin ang="162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55" name="Picture 2"/>
          <p:cNvPicPr/>
          <p:nvPr/>
        </p:nvPicPr>
        <p:blipFill>
          <a:blip r:embed="rId14"/>
          <a:stretch/>
        </p:blipFill>
        <p:spPr>
          <a:xfrm>
            <a:off x="2866590" y="4452120"/>
            <a:ext cx="3955230" cy="651960"/>
          </a:xfrm>
          <a:prstGeom prst="rect">
            <a:avLst/>
          </a:prstGeom>
          <a:ln>
            <a:noFill/>
          </a:ln>
        </p:spPr>
      </p:pic>
      <p:pic>
        <p:nvPicPr>
          <p:cNvPr id="156" name="Picture 3"/>
          <p:cNvPicPr/>
          <p:nvPr/>
        </p:nvPicPr>
        <p:blipFill>
          <a:blip r:embed="rId15"/>
          <a:stretch/>
        </p:blipFill>
        <p:spPr>
          <a:xfrm>
            <a:off x="295920" y="4495680"/>
            <a:ext cx="2005830" cy="552600"/>
          </a:xfrm>
          <a:prstGeom prst="rect">
            <a:avLst/>
          </a:prstGeom>
          <a:ln>
            <a:noFill/>
          </a:ln>
        </p:spPr>
      </p:pic>
      <p:sp>
        <p:nvSpPr>
          <p:cNvPr id="157" name="PlaceHolder 2"/>
          <p:cNvSpPr>
            <a:spLocks noGrp="1"/>
          </p:cNvSpPr>
          <p:nvPr>
            <p:ph type="title"/>
          </p:nvPr>
        </p:nvSpPr>
        <p:spPr>
          <a:xfrm>
            <a:off x="342900" y="205200"/>
            <a:ext cx="6171930" cy="858600"/>
          </a:xfrm>
          <a:prstGeom prst="rect">
            <a:avLst/>
          </a:prstGeom>
        </p:spPr>
        <p:txBody>
          <a:bodyPr lIns="0" tIns="0" rIns="0" bIns="0" anchor="ctr"/>
          <a:lstStyle/>
          <a:p>
            <a:r>
              <a:rPr lang="en-US" sz="1350" b="0" strike="noStrike" spc="-1">
                <a:solidFill>
                  <a:srgbClr val="000000"/>
                </a:solidFill>
                <a:uFill>
                  <a:solidFill>
                    <a:srgbClr val="FFFFFF"/>
                  </a:solidFill>
                </a:uFill>
                <a:latin typeface="Arial"/>
              </a:rPr>
              <a:t>Click to edit the title text format</a:t>
            </a:r>
          </a:p>
        </p:txBody>
      </p:sp>
      <p:sp>
        <p:nvSpPr>
          <p:cNvPr id="158" name="PlaceHolder 3"/>
          <p:cNvSpPr>
            <a:spLocks noGrp="1"/>
          </p:cNvSpPr>
          <p:nvPr>
            <p:ph type="body"/>
          </p:nvPr>
        </p:nvSpPr>
        <p:spPr>
          <a:xfrm>
            <a:off x="342900" y="1203480"/>
            <a:ext cx="617193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Click to edit the outline text format</a:t>
            </a:r>
          </a:p>
          <a:p>
            <a:pPr marL="648000" lvl="1" indent="-243000">
              <a:spcBef>
                <a:spcPts val="851"/>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Second Outline Level</a:t>
            </a:r>
          </a:p>
          <a:p>
            <a:pPr marL="972000" lvl="2" indent="-216000">
              <a:spcBef>
                <a:spcPts val="638"/>
              </a:spcBef>
              <a:buClr>
                <a:srgbClr val="000000"/>
              </a:buClr>
              <a:buSzPct val="45000"/>
              <a:buFont typeface="Wingdings" charset="2"/>
              <a:buChar char=""/>
            </a:pPr>
            <a:r>
              <a:rPr lang="en-US" sz="1350" b="0" strike="noStrike" spc="-1">
                <a:solidFill>
                  <a:srgbClr val="000000"/>
                </a:solidFill>
                <a:uFill>
                  <a:solidFill>
                    <a:srgbClr val="FFFFFF"/>
                  </a:solidFill>
                </a:uFill>
                <a:latin typeface="Arial"/>
              </a:rPr>
              <a:t>Third Outline Level</a:t>
            </a:r>
          </a:p>
          <a:p>
            <a:pPr marL="1296000" lvl="3" indent="-162000">
              <a:spcBef>
                <a:spcPts val="425"/>
              </a:spcBef>
              <a:buClr>
                <a:srgbClr val="000000"/>
              </a:buClr>
              <a:buSzPct val="75000"/>
              <a:buFont typeface="Symbol" charset="2"/>
              <a:buChar char=""/>
            </a:pPr>
            <a:r>
              <a:rPr lang="en-US" sz="1350" b="0" strike="noStrike" spc="-1">
                <a:solidFill>
                  <a:srgbClr val="000000"/>
                </a:solidFill>
                <a:uFill>
                  <a:solidFill>
                    <a:srgbClr val="FFFFFF"/>
                  </a:solidFill>
                </a:uFill>
                <a:latin typeface="Arial"/>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curriculum2019.web.unc.edu/" TargetMode="External"/><Relationship Id="rId2" Type="http://schemas.openxmlformats.org/officeDocument/2006/relationships/hyperlink" Target="mailto:curriculum2019@unc.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7.png"/><Relationship Id="rId17" Type="http://schemas.openxmlformats.org/officeDocument/2006/relationships/image" Target="../media/image18.png"/><Relationship Id="rId2" Type="http://schemas.openxmlformats.org/officeDocument/2006/relationships/image" Target="../media/image6.png"/><Relationship Id="rId16" Type="http://schemas.openxmlformats.org/officeDocument/2006/relationships/image" Target="../media/image16.png"/><Relationship Id="rId20"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7.png"/><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6.png"/><Relationship Id="rId7" Type="http://schemas.openxmlformats.org/officeDocument/2006/relationships/image" Target="../media/image11.png"/><Relationship Id="rId12" Type="http://schemas.openxmlformats.org/officeDocument/2006/relationships/image" Target="../media/image17.png"/><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7.png"/><Relationship Id="rId7" Type="http://schemas.openxmlformats.org/officeDocument/2006/relationships/image" Target="../media/image11.png"/><Relationship Id="rId12" Type="http://schemas.openxmlformats.org/officeDocument/2006/relationships/image" Target="../media/image17.png"/><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26.png"/><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591840" y="1830128"/>
            <a:ext cx="3059640" cy="4779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350" spc="-1">
                <a:solidFill>
                  <a:srgbClr val="FFFFFF"/>
                </a:solidFill>
                <a:uFill>
                  <a:solidFill>
                    <a:srgbClr val="FFFFFF"/>
                  </a:solidFill>
                </a:uFill>
                <a:latin typeface="Garamond Premr Pro Smbd Disp"/>
                <a:ea typeface="ヒラギノ角ゴ Pro W3"/>
              </a:rPr>
              <a:t>Andrew J. Perrin and the</a:t>
            </a:r>
            <a:endParaRPr lang="en-US" sz="1350" spc="-1">
              <a:solidFill>
                <a:srgbClr val="000000"/>
              </a:solidFill>
              <a:uFill>
                <a:solidFill>
                  <a:srgbClr val="FFFFFF"/>
                </a:solidFill>
              </a:uFill>
              <a:latin typeface="Arial"/>
            </a:endParaRPr>
          </a:p>
          <a:p>
            <a:pPr>
              <a:lnSpc>
                <a:spcPct val="100000"/>
              </a:lnSpc>
            </a:pPr>
            <a:r>
              <a:rPr lang="en-US" sz="1350" spc="-1">
                <a:solidFill>
                  <a:srgbClr val="FFFFFF"/>
                </a:solidFill>
                <a:uFill>
                  <a:solidFill>
                    <a:srgbClr val="FFFFFF"/>
                  </a:solidFill>
                </a:uFill>
                <a:latin typeface="Garamond Premr Pro Smbd Disp"/>
                <a:ea typeface="ヒラギノ角ゴ Pro W3"/>
              </a:rPr>
              <a:t>Curriculum 2019 Coordinating Committee</a:t>
            </a:r>
            <a:endParaRPr lang="en-US" sz="1350" spc="-1">
              <a:solidFill>
                <a:srgbClr val="000000"/>
              </a:solidFill>
              <a:uFill>
                <a:solidFill>
                  <a:srgbClr val="FFFFFF"/>
                </a:solidFill>
              </a:uFill>
              <a:latin typeface="Arial"/>
            </a:endParaRPr>
          </a:p>
        </p:txBody>
      </p:sp>
      <p:sp>
        <p:nvSpPr>
          <p:cNvPr id="199" name="CustomShape 2"/>
          <p:cNvSpPr/>
          <p:nvPr/>
        </p:nvSpPr>
        <p:spPr>
          <a:xfrm>
            <a:off x="557280" y="1377878"/>
            <a:ext cx="3525930" cy="4511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2400" spc="-1">
                <a:solidFill>
                  <a:srgbClr val="FFFFFF"/>
                </a:solidFill>
                <a:uFill>
                  <a:solidFill>
                    <a:srgbClr val="FFFFFF"/>
                  </a:solidFill>
                </a:uFill>
                <a:latin typeface="Garamond Premr Pro Smbd Disp"/>
                <a:ea typeface="ヒラギノ角ゴ Pro W3"/>
              </a:rPr>
              <a:t>Curriculum 2019</a:t>
            </a:r>
            <a:endParaRPr lang="en-US" sz="2400" spc="-1">
              <a:solidFill>
                <a:srgbClr val="000000"/>
              </a:solidFill>
              <a:uFill>
                <a:solidFill>
                  <a:srgbClr val="FFFFFF"/>
                </a:solidFill>
              </a:uFill>
              <a:latin typeface="Arial"/>
            </a:endParaRPr>
          </a:p>
        </p:txBody>
      </p:sp>
      <p:pic>
        <p:nvPicPr>
          <p:cNvPr id="200" name="Picture 1"/>
          <p:cNvPicPr/>
          <p:nvPr/>
        </p:nvPicPr>
        <p:blipFill>
          <a:blip r:embed="rId2"/>
          <a:stretch/>
        </p:blipFill>
        <p:spPr>
          <a:xfrm>
            <a:off x="4024080" y="3767648"/>
            <a:ext cx="2553390" cy="5275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Curriculum 2019 Innovations</a:t>
            </a:r>
            <a:endParaRPr lang="en-US" sz="3000" spc="-1">
              <a:solidFill>
                <a:srgbClr val="000000"/>
              </a:solidFill>
              <a:uFill>
                <a:solidFill>
                  <a:srgbClr val="FFFFFF"/>
                </a:solidFill>
              </a:uFill>
              <a:latin typeface="Arial"/>
            </a:endParaRPr>
          </a:p>
        </p:txBody>
      </p:sp>
      <p:sp>
        <p:nvSpPr>
          <p:cNvPr id="399" name="CustomShape 2"/>
          <p:cNvSpPr/>
          <p:nvPr/>
        </p:nvSpPr>
        <p:spPr>
          <a:xfrm>
            <a:off x="342900" y="154311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Focus on the First Year</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Emphasis on Inquiry, Evidence, and Judgment</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Experiential Education: Access, Participation, Quality, Integration</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Vertical Integration through the College Career</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Communication, Collaboration, Reflection</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Streamlined Distribution Requirements</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Blue-Sky Advising and Career Focus</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Assessment, Amendment, Continuous Improvement</a:t>
            </a:r>
            <a:endParaRPr lang="en-US" sz="1500" spc="-1">
              <a:solidFill>
                <a:srgbClr val="000000"/>
              </a:solidFill>
              <a:uFill>
                <a:solidFill>
                  <a:srgbClr val="FFFFFF"/>
                </a:solidFill>
              </a:u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342900" y="796838"/>
            <a:ext cx="6171660" cy="643680"/>
          </a:xfrm>
          <a:prstGeom prst="rect">
            <a:avLst/>
          </a:prstGeom>
          <a:noFill/>
          <a:ln>
            <a:noFill/>
          </a:ln>
        </p:spPr>
        <p:txBody>
          <a:bodyPr lIns="0" tIns="0" rIns="0" bIns="0" anchor="ctr"/>
          <a:lstStyle/>
          <a:p>
            <a:r>
              <a:rPr lang="en-US" sz="3300" spc="-1">
                <a:solidFill>
                  <a:srgbClr val="000000"/>
                </a:solidFill>
                <a:uFill>
                  <a:solidFill>
                    <a:srgbClr val="FFFFFF"/>
                  </a:solidFill>
                </a:uFill>
                <a:latin typeface="Garamond Premr Pro Smbd Subh"/>
              </a:rPr>
              <a:t>Focus on the First Year</a:t>
            </a:r>
            <a:endParaRPr lang="en-US" sz="3300" spc="-1">
              <a:solidFill>
                <a:srgbClr val="000000"/>
              </a:solidFill>
              <a:uFill>
                <a:solidFill>
                  <a:srgbClr val="FFFFFF"/>
                </a:solidFill>
              </a:uFill>
              <a:latin typeface="Arial"/>
            </a:endParaRPr>
          </a:p>
        </p:txBody>
      </p:sp>
      <p:sp>
        <p:nvSpPr>
          <p:cNvPr id="401" name="CustomShape 2"/>
          <p:cNvSpPr/>
          <p:nvPr/>
        </p:nvSpPr>
        <p:spPr>
          <a:xfrm>
            <a:off x="534060" y="1918148"/>
            <a:ext cx="6803460" cy="946350"/>
          </a:xfrm>
          <a:prstGeom prst="rect">
            <a:avLst/>
          </a:prstGeom>
          <a:noFill/>
          <a:ln>
            <a:noFill/>
          </a:ln>
        </p:spPr>
        <p:style>
          <a:lnRef idx="0">
            <a:scrgbClr r="0" g="0" b="0"/>
          </a:lnRef>
          <a:fillRef idx="0">
            <a:scrgbClr r="0" g="0" b="0"/>
          </a:fillRef>
          <a:effectRef idx="0">
            <a:scrgbClr r="0" g="0" b="0"/>
          </a:effectRef>
          <a:fontRef idx="minor"/>
        </p:style>
      </p:sp>
      <p:sp>
        <p:nvSpPr>
          <p:cNvPr id="402" name="CustomShape 3"/>
          <p:cNvSpPr/>
          <p:nvPr/>
        </p:nvSpPr>
        <p:spPr>
          <a:xfrm>
            <a:off x="378000" y="1969718"/>
            <a:ext cx="6803460" cy="3288060"/>
          </a:xfrm>
          <a:prstGeom prst="rect">
            <a:avLst/>
          </a:prstGeom>
          <a:noFill/>
          <a:ln>
            <a:noFill/>
          </a:ln>
        </p:spPr>
        <p:style>
          <a:lnRef idx="0">
            <a:scrgbClr r="0" g="0" b="0"/>
          </a:lnRef>
          <a:fillRef idx="0">
            <a:scrgbClr r="0" g="0" b="0"/>
          </a:fillRef>
          <a:effectRef idx="0">
            <a:scrgbClr r="0" g="0" b="0"/>
          </a:effectRef>
          <a:fontRef idx="minor"/>
        </p:style>
      </p:sp>
      <p:sp>
        <p:nvSpPr>
          <p:cNvPr id="403" name="Line 4"/>
          <p:cNvSpPr/>
          <p:nvPr/>
        </p:nvSpPr>
        <p:spPr>
          <a:xfrm>
            <a:off x="5214510" y="1303898"/>
            <a:ext cx="270" cy="2651400"/>
          </a:xfrm>
          <a:prstGeom prst="line">
            <a:avLst/>
          </a:prstGeom>
          <a:ln/>
        </p:spPr>
        <p:style>
          <a:lnRef idx="0">
            <a:scrgbClr r="0" g="0" b="0"/>
          </a:lnRef>
          <a:fillRef idx="0">
            <a:scrgbClr r="0" g="0" b="0"/>
          </a:fillRef>
          <a:effectRef idx="0">
            <a:scrgbClr r="0" g="0" b="0"/>
          </a:effectRef>
          <a:fontRef idx="minor"/>
        </p:style>
      </p:sp>
      <p:sp>
        <p:nvSpPr>
          <p:cNvPr id="404" name="CustomShape 5"/>
          <p:cNvSpPr/>
          <p:nvPr/>
        </p:nvSpPr>
        <p:spPr>
          <a:xfrm>
            <a:off x="1732050" y="1570118"/>
            <a:ext cx="1535490" cy="24516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FYS</a:t>
            </a:r>
            <a:endParaRPr lang="en-US" sz="1050" spc="-1">
              <a:solidFill>
                <a:srgbClr val="000000"/>
              </a:solidFill>
              <a:uFill>
                <a:solidFill>
                  <a:srgbClr val="FFFFFF"/>
                </a:solidFill>
              </a:uFill>
              <a:latin typeface="Arial"/>
            </a:endParaRPr>
          </a:p>
        </p:txBody>
      </p:sp>
      <p:sp>
        <p:nvSpPr>
          <p:cNvPr id="405" name="CustomShape 6"/>
          <p:cNvSpPr/>
          <p:nvPr/>
        </p:nvSpPr>
        <p:spPr>
          <a:xfrm>
            <a:off x="1727190" y="1946768"/>
            <a:ext cx="1535490" cy="24759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ENGL 105</a:t>
            </a:r>
            <a:endParaRPr lang="en-US" sz="1050" spc="-1">
              <a:solidFill>
                <a:srgbClr val="000000"/>
              </a:solidFill>
              <a:uFill>
                <a:solidFill>
                  <a:srgbClr val="FFFFFF"/>
                </a:solidFill>
              </a:uFill>
              <a:latin typeface="Arial"/>
            </a:endParaRPr>
          </a:p>
        </p:txBody>
      </p:sp>
      <p:sp>
        <p:nvSpPr>
          <p:cNvPr id="406" name="CustomShape 7"/>
          <p:cNvSpPr/>
          <p:nvPr/>
        </p:nvSpPr>
        <p:spPr>
          <a:xfrm>
            <a:off x="3517830" y="1570118"/>
            <a:ext cx="1535490" cy="24543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900" spc="-1">
                <a:solidFill>
                  <a:srgbClr val="000000"/>
                </a:solidFill>
                <a:uFill>
                  <a:solidFill>
                    <a:srgbClr val="FFFFFF"/>
                  </a:solidFill>
                </a:uFill>
                <a:latin typeface="Garamond Premr Pro"/>
                <a:ea typeface="DejaVu Sans"/>
              </a:rPr>
              <a:t>Ideas, Information, and Inquiry</a:t>
            </a:r>
            <a:endParaRPr lang="en-US" sz="900" spc="-1">
              <a:solidFill>
                <a:srgbClr val="000000"/>
              </a:solidFill>
              <a:uFill>
                <a:solidFill>
                  <a:srgbClr val="FFFFFF"/>
                </a:solidFill>
              </a:uFill>
              <a:latin typeface="Arial"/>
            </a:endParaRPr>
          </a:p>
        </p:txBody>
      </p:sp>
      <p:sp>
        <p:nvSpPr>
          <p:cNvPr id="407" name="CustomShape 8"/>
          <p:cNvSpPr/>
          <p:nvPr/>
        </p:nvSpPr>
        <p:spPr>
          <a:xfrm>
            <a:off x="1732050" y="2718158"/>
            <a:ext cx="1535490" cy="22086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900" spc="-1">
                <a:solidFill>
                  <a:srgbClr val="000000"/>
                </a:solidFill>
                <a:uFill>
                  <a:solidFill>
                    <a:srgbClr val="FFFFFF"/>
                  </a:solidFill>
                </a:uFill>
                <a:latin typeface="Garamond Premr Pro"/>
                <a:ea typeface="DejaVu Sans"/>
              </a:rPr>
              <a:t>Ideas, Information, and Inquiry</a:t>
            </a:r>
            <a:endParaRPr lang="en-US" sz="900" spc="-1">
              <a:solidFill>
                <a:srgbClr val="000000"/>
              </a:solidFill>
              <a:uFill>
                <a:solidFill>
                  <a:srgbClr val="FFFFFF"/>
                </a:solidFill>
              </a:uFill>
              <a:latin typeface="Arial"/>
            </a:endParaRPr>
          </a:p>
        </p:txBody>
      </p:sp>
      <p:sp>
        <p:nvSpPr>
          <p:cNvPr id="408" name="CustomShape 9"/>
          <p:cNvSpPr/>
          <p:nvPr/>
        </p:nvSpPr>
        <p:spPr>
          <a:xfrm>
            <a:off x="3531330" y="3057008"/>
            <a:ext cx="1535490" cy="21924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ENGL 105</a:t>
            </a:r>
            <a:endParaRPr lang="en-US" sz="1050" spc="-1">
              <a:solidFill>
                <a:srgbClr val="000000"/>
              </a:solidFill>
              <a:uFill>
                <a:solidFill>
                  <a:srgbClr val="FFFFFF"/>
                </a:solidFill>
              </a:uFill>
              <a:latin typeface="Arial"/>
            </a:endParaRPr>
          </a:p>
        </p:txBody>
      </p:sp>
      <p:sp>
        <p:nvSpPr>
          <p:cNvPr id="409" name="CustomShape 10"/>
          <p:cNvSpPr/>
          <p:nvPr/>
        </p:nvSpPr>
        <p:spPr>
          <a:xfrm>
            <a:off x="3517830" y="2718428"/>
            <a:ext cx="1535490" cy="22059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FYS</a:t>
            </a:r>
            <a:endParaRPr lang="en-US" sz="1050" spc="-1">
              <a:solidFill>
                <a:srgbClr val="000000"/>
              </a:solidFill>
              <a:uFill>
                <a:solidFill>
                  <a:srgbClr val="FFFFFF"/>
                </a:solidFill>
              </a:uFill>
              <a:latin typeface="Arial"/>
            </a:endParaRPr>
          </a:p>
        </p:txBody>
      </p:sp>
      <p:sp>
        <p:nvSpPr>
          <p:cNvPr id="410" name="CustomShape 11"/>
          <p:cNvSpPr/>
          <p:nvPr/>
        </p:nvSpPr>
        <p:spPr>
          <a:xfrm>
            <a:off x="362880" y="2343668"/>
            <a:ext cx="997650" cy="536490"/>
          </a:xfrm>
          <a:prstGeom prst="rect">
            <a:avLst/>
          </a:prstGeom>
          <a:solidFill>
            <a:srgbClr val="3DEB3D"/>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Selection of</a:t>
            </a:r>
            <a:endParaRPr lang="en-US" sz="1050" spc="-1">
              <a:solidFill>
                <a:srgbClr val="000000"/>
              </a:solidFill>
              <a:uFill>
                <a:solidFill>
                  <a:srgbClr val="FFFFFF"/>
                </a:solidFill>
              </a:uFill>
              <a:latin typeface="Arial"/>
            </a:endParaRPr>
          </a:p>
          <a:p>
            <a:pPr algn="ctr">
              <a:lnSpc>
                <a:spcPct val="100000"/>
              </a:lnSpc>
            </a:pPr>
            <a:r>
              <a:rPr lang="en-US" sz="1050" spc="-1">
                <a:solidFill>
                  <a:srgbClr val="000000"/>
                </a:solidFill>
                <a:uFill>
                  <a:solidFill>
                    <a:srgbClr val="FFFFFF"/>
                  </a:solidFill>
                </a:uFill>
                <a:latin typeface="Garamond Premr Pro"/>
                <a:ea typeface="DejaVu Sans"/>
              </a:rPr>
              <a:t>FYS</a:t>
            </a:r>
            <a:endParaRPr lang="en-US" sz="1050" spc="-1">
              <a:solidFill>
                <a:srgbClr val="000000"/>
              </a:solidFill>
              <a:uFill>
                <a:solidFill>
                  <a:srgbClr val="FFFFFF"/>
                </a:solidFill>
              </a:uFill>
              <a:latin typeface="Arial"/>
            </a:endParaRPr>
          </a:p>
        </p:txBody>
      </p:sp>
      <p:sp>
        <p:nvSpPr>
          <p:cNvPr id="411" name="CustomShape 12"/>
          <p:cNvSpPr/>
          <p:nvPr/>
        </p:nvSpPr>
        <p:spPr>
          <a:xfrm rot="5400000" flipH="1" flipV="1">
            <a:off x="971190" y="1582268"/>
            <a:ext cx="650430" cy="870210"/>
          </a:xfrm>
          <a:prstGeom prst="curvedConnector2">
            <a:avLst/>
          </a:prstGeom>
          <a:noFill/>
          <a:ln w="36720">
            <a:solidFill>
              <a:srgbClr val="000000"/>
            </a:solidFill>
            <a:round/>
            <a:tailEnd type="triangle" w="med" len="med"/>
          </a:ln>
        </p:spPr>
        <p:style>
          <a:lnRef idx="0">
            <a:scrgbClr r="0" g="0" b="0"/>
          </a:lnRef>
          <a:fillRef idx="0">
            <a:scrgbClr r="0" g="0" b="0"/>
          </a:fillRef>
          <a:effectRef idx="0">
            <a:scrgbClr r="0" g="0" b="0"/>
          </a:effectRef>
          <a:fontRef idx="minor"/>
        </p:style>
      </p:sp>
      <p:sp>
        <p:nvSpPr>
          <p:cNvPr id="412" name="CustomShape 13"/>
          <p:cNvSpPr/>
          <p:nvPr/>
        </p:nvSpPr>
        <p:spPr>
          <a:xfrm>
            <a:off x="1360800" y="2612048"/>
            <a:ext cx="2924910" cy="106110"/>
          </a:xfrm>
          <a:prstGeom prst="curvedConnector2">
            <a:avLst/>
          </a:prstGeom>
          <a:noFill/>
          <a:ln w="36720">
            <a:solidFill>
              <a:srgbClr val="000000"/>
            </a:solidFill>
            <a:round/>
            <a:tailEnd type="triangle" w="med" len="med"/>
          </a:ln>
        </p:spPr>
        <p:style>
          <a:lnRef idx="0">
            <a:scrgbClr r="0" g="0" b="0"/>
          </a:lnRef>
          <a:fillRef idx="0">
            <a:scrgbClr r="0" g="0" b="0"/>
          </a:fillRef>
          <a:effectRef idx="0">
            <a:scrgbClr r="0" g="0" b="0"/>
          </a:effectRef>
          <a:fontRef idx="minor"/>
        </p:style>
      </p:sp>
      <p:sp>
        <p:nvSpPr>
          <p:cNvPr id="413" name="CustomShape 14"/>
          <p:cNvSpPr/>
          <p:nvPr/>
        </p:nvSpPr>
        <p:spPr>
          <a:xfrm rot="5400000">
            <a:off x="2432160" y="1878728"/>
            <a:ext cx="130950" cy="459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14" name="CustomShape 15"/>
          <p:cNvSpPr/>
          <p:nvPr/>
        </p:nvSpPr>
        <p:spPr>
          <a:xfrm>
            <a:off x="3267810" y="1692968"/>
            <a:ext cx="249750" cy="27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15" name="CustomShape 16"/>
          <p:cNvSpPr/>
          <p:nvPr/>
        </p:nvSpPr>
        <p:spPr>
          <a:xfrm>
            <a:off x="3267810" y="1692968"/>
            <a:ext cx="124740" cy="566190"/>
          </a:xfrm>
          <a:prstGeom prst="curvedConnector2">
            <a:avLst/>
          </a:prstGeom>
          <a:noFill/>
          <a:ln w="36720">
            <a:solidFill>
              <a:srgbClr val="000000"/>
            </a:solidFill>
            <a:round/>
            <a:tailEnd type="triangle" w="med" len="med"/>
          </a:ln>
        </p:spPr>
        <p:style>
          <a:lnRef idx="0">
            <a:scrgbClr r="0" g="0" b="0"/>
          </a:lnRef>
          <a:fillRef idx="0">
            <a:scrgbClr r="0" g="0" b="0"/>
          </a:fillRef>
          <a:effectRef idx="0">
            <a:scrgbClr r="0" g="0" b="0"/>
          </a:effectRef>
          <a:fontRef idx="minor"/>
        </p:style>
      </p:sp>
      <p:sp>
        <p:nvSpPr>
          <p:cNvPr id="416" name="CustomShape 17"/>
          <p:cNvSpPr/>
          <p:nvPr/>
        </p:nvSpPr>
        <p:spPr>
          <a:xfrm rot="10800000">
            <a:off x="3262680" y="2828588"/>
            <a:ext cx="249750" cy="27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17" name="CustomShape 18"/>
          <p:cNvSpPr/>
          <p:nvPr/>
        </p:nvSpPr>
        <p:spPr>
          <a:xfrm rot="16200000" flipH="1">
            <a:off x="4242352" y="2981835"/>
            <a:ext cx="131084" cy="45719"/>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18" name="CustomShape 19"/>
          <p:cNvSpPr/>
          <p:nvPr/>
        </p:nvSpPr>
        <p:spPr>
          <a:xfrm rot="10800000" flipV="1">
            <a:off x="3348270" y="2852056"/>
            <a:ext cx="169020" cy="622350"/>
          </a:xfrm>
          <a:prstGeom prst="curvedConnector2">
            <a:avLst/>
          </a:prstGeom>
          <a:noFill/>
          <a:ln w="36720">
            <a:solidFill>
              <a:srgbClr val="000000"/>
            </a:solidFill>
            <a:round/>
            <a:tailEnd type="triangle" w="med" len="med"/>
          </a:ln>
        </p:spPr>
        <p:style>
          <a:lnRef idx="0">
            <a:scrgbClr r="0" g="0" b="0"/>
          </a:lnRef>
          <a:fillRef idx="0">
            <a:scrgbClr r="0" g="0" b="0"/>
          </a:fillRef>
          <a:effectRef idx="0">
            <a:scrgbClr r="0" g="0" b="0"/>
          </a:effectRef>
          <a:fontRef idx="minor"/>
        </p:style>
      </p:sp>
      <p:sp>
        <p:nvSpPr>
          <p:cNvPr id="419" name="Line 20"/>
          <p:cNvSpPr/>
          <p:nvPr/>
        </p:nvSpPr>
        <p:spPr>
          <a:xfrm>
            <a:off x="1455030" y="1303898"/>
            <a:ext cx="270" cy="2651400"/>
          </a:xfrm>
          <a:prstGeom prst="line">
            <a:avLst/>
          </a:prstGeom>
          <a:ln/>
        </p:spPr>
        <p:style>
          <a:lnRef idx="0">
            <a:scrgbClr r="0" g="0" b="0"/>
          </a:lnRef>
          <a:fillRef idx="0">
            <a:scrgbClr r="0" g="0" b="0"/>
          </a:fillRef>
          <a:effectRef idx="0">
            <a:scrgbClr r="0" g="0" b="0"/>
          </a:effectRef>
          <a:fontRef idx="minor"/>
        </p:style>
      </p:sp>
      <p:sp>
        <p:nvSpPr>
          <p:cNvPr id="420" name="Line 21"/>
          <p:cNvSpPr/>
          <p:nvPr/>
        </p:nvSpPr>
        <p:spPr>
          <a:xfrm>
            <a:off x="3419550" y="1303898"/>
            <a:ext cx="270" cy="2651400"/>
          </a:xfrm>
          <a:prstGeom prst="line">
            <a:avLst/>
          </a:prstGeom>
          <a:ln/>
        </p:spPr>
        <p:style>
          <a:lnRef idx="0">
            <a:scrgbClr r="0" g="0" b="0"/>
          </a:lnRef>
          <a:fillRef idx="0">
            <a:scrgbClr r="0" g="0" b="0"/>
          </a:fillRef>
          <a:effectRef idx="0">
            <a:scrgbClr r="0" g="0" b="0"/>
          </a:effectRef>
          <a:fontRef idx="minor"/>
        </p:style>
      </p:sp>
      <p:sp>
        <p:nvSpPr>
          <p:cNvPr id="421" name="CustomShape 22"/>
          <p:cNvSpPr/>
          <p:nvPr/>
        </p:nvSpPr>
        <p:spPr>
          <a:xfrm>
            <a:off x="1455300" y="2263478"/>
            <a:ext cx="3758940" cy="235710"/>
          </a:xfrm>
          <a:prstGeom prst="rect">
            <a:avLst/>
          </a:prstGeom>
          <a:solidFill>
            <a:srgbClr val="FFFF00"/>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Student Services: Advising, Life Skills, Career Services</a:t>
            </a:r>
            <a:endParaRPr lang="en-US" sz="1050" spc="-1">
              <a:solidFill>
                <a:srgbClr val="000000"/>
              </a:solidFill>
              <a:uFill>
                <a:solidFill>
                  <a:srgbClr val="FFFFFF"/>
                </a:solidFill>
              </a:uFill>
              <a:latin typeface="Arial"/>
            </a:endParaRPr>
          </a:p>
        </p:txBody>
      </p:sp>
      <p:sp>
        <p:nvSpPr>
          <p:cNvPr id="422" name="CustomShape 23"/>
          <p:cNvSpPr/>
          <p:nvPr/>
        </p:nvSpPr>
        <p:spPr>
          <a:xfrm rot="5389200">
            <a:off x="5166990" y="2307488"/>
            <a:ext cx="238140" cy="142290"/>
          </a:xfrm>
          <a:custGeom>
            <a:avLst/>
            <a:gdLst/>
            <a:ahLst/>
            <a:cxnLst/>
            <a:rect l="l" t="t" r="r" b="b"/>
            <a:pathLst>
              <a:path w="2995" h="1282">
                <a:moveTo>
                  <a:pt x="1495" y="0"/>
                </a:moveTo>
                <a:lnTo>
                  <a:pt x="2994" y="1276"/>
                </a:lnTo>
                <a:lnTo>
                  <a:pt x="0" y="1281"/>
                </a:lnTo>
                <a:lnTo>
                  <a:pt x="1495" y="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423" name="CustomShape 24"/>
          <p:cNvSpPr/>
          <p:nvPr/>
        </p:nvSpPr>
        <p:spPr>
          <a:xfrm>
            <a:off x="388530" y="1310378"/>
            <a:ext cx="972000" cy="2594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350" spc="-1">
                <a:solidFill>
                  <a:srgbClr val="000000"/>
                </a:solidFill>
                <a:uFill>
                  <a:solidFill>
                    <a:srgbClr val="FFFFFF"/>
                  </a:solidFill>
                </a:uFill>
                <a:latin typeface="Garamond Premr Pro Smbd Disp"/>
                <a:ea typeface="DejaVu Sans"/>
              </a:rPr>
              <a:t>Orientation</a:t>
            </a:r>
            <a:endParaRPr lang="en-US" sz="1350" spc="-1">
              <a:solidFill>
                <a:srgbClr val="000000"/>
              </a:solidFill>
              <a:uFill>
                <a:solidFill>
                  <a:srgbClr val="FFFFFF"/>
                </a:solidFill>
              </a:uFill>
              <a:latin typeface="Arial"/>
            </a:endParaRPr>
          </a:p>
        </p:txBody>
      </p:sp>
      <p:sp>
        <p:nvSpPr>
          <p:cNvPr id="424" name="CustomShape 25"/>
          <p:cNvSpPr/>
          <p:nvPr/>
        </p:nvSpPr>
        <p:spPr>
          <a:xfrm>
            <a:off x="1865970" y="1304438"/>
            <a:ext cx="1249830" cy="2594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350" spc="-1">
                <a:solidFill>
                  <a:srgbClr val="000000"/>
                </a:solidFill>
                <a:uFill>
                  <a:solidFill>
                    <a:srgbClr val="FFFFFF"/>
                  </a:solidFill>
                </a:uFill>
                <a:latin typeface="Garamond Premr Pro Smbd Disp"/>
                <a:ea typeface="DejaVu Sans"/>
              </a:rPr>
              <a:t>First Semester</a:t>
            </a:r>
            <a:endParaRPr lang="en-US" sz="1350" spc="-1">
              <a:solidFill>
                <a:srgbClr val="000000"/>
              </a:solidFill>
              <a:uFill>
                <a:solidFill>
                  <a:srgbClr val="FFFFFF"/>
                </a:solidFill>
              </a:uFill>
              <a:latin typeface="Arial"/>
            </a:endParaRPr>
          </a:p>
        </p:txBody>
      </p:sp>
      <p:sp>
        <p:nvSpPr>
          <p:cNvPr id="425" name="CustomShape 26"/>
          <p:cNvSpPr/>
          <p:nvPr/>
        </p:nvSpPr>
        <p:spPr>
          <a:xfrm>
            <a:off x="3526740" y="1304168"/>
            <a:ext cx="1495530" cy="2594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350" spc="-1">
                <a:solidFill>
                  <a:srgbClr val="000000"/>
                </a:solidFill>
                <a:uFill>
                  <a:solidFill>
                    <a:srgbClr val="FFFFFF"/>
                  </a:solidFill>
                </a:uFill>
                <a:latin typeface="Garamond Premr Pro Smbd Disp"/>
                <a:ea typeface="DejaVu Sans"/>
              </a:rPr>
              <a:t>Second Semester</a:t>
            </a:r>
            <a:endParaRPr lang="en-US" sz="1350" spc="-1">
              <a:solidFill>
                <a:srgbClr val="000000"/>
              </a:solidFill>
              <a:uFill>
                <a:solidFill>
                  <a:srgbClr val="FFFFFF"/>
                </a:solidFill>
              </a:uFill>
              <a:latin typeface="Arial"/>
            </a:endParaRPr>
          </a:p>
        </p:txBody>
      </p:sp>
      <p:sp>
        <p:nvSpPr>
          <p:cNvPr id="426" name="CustomShape 27"/>
          <p:cNvSpPr/>
          <p:nvPr/>
        </p:nvSpPr>
        <p:spPr>
          <a:xfrm>
            <a:off x="1468800" y="3451478"/>
            <a:ext cx="3758940" cy="240570"/>
          </a:xfrm>
          <a:prstGeom prst="rect">
            <a:avLst/>
          </a:prstGeom>
          <a:solidFill>
            <a:srgbClr val="FFFF00"/>
          </a:solidFill>
          <a:ln>
            <a:solidFill>
              <a:srgbClr val="3465A4"/>
            </a:solidFill>
          </a:ln>
        </p:spPr>
        <p:style>
          <a:lnRef idx="0">
            <a:scrgbClr r="0" g="0" b="0"/>
          </a:lnRef>
          <a:fillRef idx="0">
            <a:scrgbClr r="0" g="0" b="0"/>
          </a:fillRef>
          <a:effectRef idx="0">
            <a:scrgbClr r="0" g="0" b="0"/>
          </a:effectRef>
          <a:fontRef idx="minor"/>
        </p:style>
        <p:txBody>
          <a:bodyPr wrap="none" lIns="67500" tIns="33750" rIns="67500" bIns="33750" anchor="ctr"/>
          <a:lstStyle/>
          <a:p>
            <a:pPr algn="ctr">
              <a:lnSpc>
                <a:spcPct val="100000"/>
              </a:lnSpc>
            </a:pPr>
            <a:r>
              <a:rPr lang="en-US" sz="1050" spc="-1">
                <a:solidFill>
                  <a:srgbClr val="000000"/>
                </a:solidFill>
                <a:uFill>
                  <a:solidFill>
                    <a:srgbClr val="FFFFFF"/>
                  </a:solidFill>
                </a:uFill>
                <a:latin typeface="Garamond Premr Pro"/>
                <a:ea typeface="DejaVu Sans"/>
              </a:rPr>
              <a:t>Student Services: Advising, Life Skills, Career Services</a:t>
            </a:r>
            <a:endParaRPr lang="en-US" sz="1050" spc="-1">
              <a:solidFill>
                <a:srgbClr val="000000"/>
              </a:solidFill>
              <a:uFill>
                <a:solidFill>
                  <a:srgbClr val="FFFFFF"/>
                </a:solidFill>
              </a:uFill>
              <a:latin typeface="Arial"/>
            </a:endParaRPr>
          </a:p>
        </p:txBody>
      </p:sp>
      <p:sp>
        <p:nvSpPr>
          <p:cNvPr id="427" name="CustomShape 28"/>
          <p:cNvSpPr/>
          <p:nvPr/>
        </p:nvSpPr>
        <p:spPr>
          <a:xfrm rot="5389200">
            <a:off x="5178060" y="3497918"/>
            <a:ext cx="243270" cy="142020"/>
          </a:xfrm>
          <a:custGeom>
            <a:avLst/>
            <a:gdLst/>
            <a:ahLst/>
            <a:cxnLst/>
            <a:rect l="l" t="t" r="r" b="b"/>
            <a:pathLst>
              <a:path w="2995" h="1282">
                <a:moveTo>
                  <a:pt x="1495" y="0"/>
                </a:moveTo>
                <a:lnTo>
                  <a:pt x="2994" y="1276"/>
                </a:lnTo>
                <a:lnTo>
                  <a:pt x="0" y="1281"/>
                </a:lnTo>
                <a:lnTo>
                  <a:pt x="1495" y="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428" name="Line 29"/>
          <p:cNvSpPr/>
          <p:nvPr/>
        </p:nvSpPr>
        <p:spPr>
          <a:xfrm>
            <a:off x="5518260" y="2760548"/>
            <a:ext cx="839430" cy="270"/>
          </a:xfrm>
          <a:prstGeom prst="line">
            <a:avLst/>
          </a:prstGeom>
          <a:ln w="36720">
            <a:round/>
            <a:tailEnd type="triangle" w="med" len="med"/>
          </a:ln>
        </p:spPr>
        <p:style>
          <a:lnRef idx="0">
            <a:scrgbClr r="0" g="0" b="0"/>
          </a:lnRef>
          <a:fillRef idx="0">
            <a:scrgbClr r="0" g="0" b="0"/>
          </a:fillRef>
          <a:effectRef idx="0">
            <a:scrgbClr r="0" g="0" b="0"/>
          </a:effectRef>
          <a:fontRef idx="minor"/>
        </p:style>
      </p:sp>
      <p:sp>
        <p:nvSpPr>
          <p:cNvPr id="429" name="Line 30"/>
          <p:cNvSpPr/>
          <p:nvPr/>
        </p:nvSpPr>
        <p:spPr>
          <a:xfrm>
            <a:off x="5518260" y="3354278"/>
            <a:ext cx="839430" cy="270"/>
          </a:xfrm>
          <a:prstGeom prst="line">
            <a:avLst/>
          </a:prstGeom>
          <a:ln>
            <a:tailEnd type="triangle" w="med" len="med"/>
          </a:ln>
        </p:spPr>
        <p:style>
          <a:lnRef idx="0">
            <a:scrgbClr r="0" g="0" b="0"/>
          </a:lnRef>
          <a:fillRef idx="0">
            <a:scrgbClr r="0" g="0" b="0"/>
          </a:fillRef>
          <a:effectRef idx="0">
            <a:scrgbClr r="0" g="0" b="0"/>
          </a:effectRef>
          <a:fontRef idx="minor"/>
        </p:style>
      </p:sp>
      <p:sp>
        <p:nvSpPr>
          <p:cNvPr id="430" name="CustomShape 31"/>
          <p:cNvSpPr/>
          <p:nvPr/>
        </p:nvSpPr>
        <p:spPr>
          <a:xfrm>
            <a:off x="5518530" y="2875028"/>
            <a:ext cx="810810" cy="2594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825" spc="-1">
                <a:solidFill>
                  <a:srgbClr val="000000"/>
                </a:solidFill>
                <a:uFill>
                  <a:solidFill>
                    <a:srgbClr val="FFFFFF"/>
                  </a:solidFill>
                </a:uFill>
                <a:latin typeface="Garamond Premr Pro"/>
                <a:ea typeface="DejaVu Sans"/>
              </a:rPr>
              <a:t>Direct tie</a:t>
            </a:r>
            <a:endParaRPr lang="en-US" sz="825" spc="-1">
              <a:solidFill>
                <a:srgbClr val="000000"/>
              </a:solidFill>
              <a:uFill>
                <a:solidFill>
                  <a:srgbClr val="FFFFFF"/>
                </a:solidFill>
              </a:uFill>
              <a:latin typeface="Arial"/>
            </a:endParaRPr>
          </a:p>
        </p:txBody>
      </p:sp>
      <p:sp>
        <p:nvSpPr>
          <p:cNvPr id="431" name="CustomShape 32"/>
          <p:cNvSpPr/>
          <p:nvPr/>
        </p:nvSpPr>
        <p:spPr>
          <a:xfrm>
            <a:off x="5518530" y="3456068"/>
            <a:ext cx="1299510" cy="3750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825" spc="-1">
                <a:solidFill>
                  <a:srgbClr val="000000"/>
                </a:solidFill>
                <a:uFill>
                  <a:solidFill>
                    <a:srgbClr val="FFFFFF"/>
                  </a:solidFill>
                </a:uFill>
                <a:latin typeface="Garamond Premr Pro"/>
                <a:ea typeface="DejaVu Sans"/>
              </a:rPr>
              <a:t>Ordinarily tied but may be changed with reason</a:t>
            </a:r>
            <a:endParaRPr lang="en-US" sz="825" spc="-1">
              <a:solidFill>
                <a:srgbClr val="000000"/>
              </a:solidFill>
              <a:uFill>
                <a:solidFill>
                  <a:srgbClr val="FFFFFF"/>
                </a:solidFill>
              </a:uFill>
              <a:latin typeface="Arial"/>
            </a:endParaRPr>
          </a:p>
        </p:txBody>
      </p:sp>
      <p:sp>
        <p:nvSpPr>
          <p:cNvPr id="41" name="Line 21"/>
          <p:cNvSpPr/>
          <p:nvPr/>
        </p:nvSpPr>
        <p:spPr>
          <a:xfrm>
            <a:off x="3571950" y="1456298"/>
            <a:ext cx="270" cy="2651400"/>
          </a:xfrm>
          <a:prstGeom prst="line">
            <a:avLst/>
          </a:prstGeom>
          <a:ln/>
        </p:spPr>
        <p:style>
          <a:lnRef idx="0">
            <a:scrgbClr r="0" g="0" b="0"/>
          </a:lnRef>
          <a:fillRef idx="0">
            <a:scrgbClr r="0" g="0" b="0"/>
          </a:fillRef>
          <a:effectRef idx="0">
            <a:scrgbClr r="0" g="0" b="0"/>
          </a:effectRef>
          <a:fontRef idx="minor"/>
        </p:style>
      </p:sp>
      <p:sp>
        <p:nvSpPr>
          <p:cNvPr id="42" name="CustomShape 19"/>
          <p:cNvSpPr/>
          <p:nvPr/>
        </p:nvSpPr>
        <p:spPr>
          <a:xfrm rot="10800000" flipH="1" flipV="1">
            <a:off x="5555460" y="2769655"/>
            <a:ext cx="720690" cy="0"/>
          </a:xfrm>
          <a:prstGeom prst="curvedConnector2">
            <a:avLst/>
          </a:prstGeom>
          <a:noFill/>
          <a:ln w="36720">
            <a:solidFill>
              <a:srgbClr val="000000"/>
            </a:solidFill>
            <a:round/>
            <a:tailEnd type="triangle" w="med" len="med"/>
          </a:ln>
        </p:spPr>
        <p:style>
          <a:lnRef idx="0">
            <a:scrgbClr r="0" g="0" b="0"/>
          </a:lnRef>
          <a:fillRef idx="0">
            <a:scrgbClr r="0" g="0" b="0"/>
          </a:fillRef>
          <a:effectRef idx="0">
            <a:scrgbClr r="0" g="0" b="0"/>
          </a:effectRef>
          <a:fontRef idx="minor"/>
        </p:style>
      </p:sp>
      <p:sp>
        <p:nvSpPr>
          <p:cNvPr id="43" name="CustomShape 17"/>
          <p:cNvSpPr/>
          <p:nvPr/>
        </p:nvSpPr>
        <p:spPr>
          <a:xfrm rot="10800000" flipH="1">
            <a:off x="5575980" y="3361223"/>
            <a:ext cx="700170" cy="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cxnSp>
        <p:nvCxnSpPr>
          <p:cNvPr id="9" name="Straight Connector 8"/>
          <p:cNvCxnSpPr>
            <a:stCxn id="419" idx="0"/>
          </p:cNvCxnSpPr>
          <p:nvPr/>
        </p:nvCxnSpPr>
        <p:spPr>
          <a:xfrm>
            <a:off x="1455030" y="1303898"/>
            <a:ext cx="0" cy="280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19550" y="1303898"/>
            <a:ext cx="0" cy="280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21470" y="1316258"/>
            <a:ext cx="0" cy="280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448760" y="2599429"/>
            <a:ext cx="377271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additive="repl">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additive="repl">
                                        <p:cTn id="12" dur="500"/>
                                        <p:tgtEl>
                                          <p:spTgt spid="411"/>
                                        </p:tgtEl>
                                      </p:cBhvr>
                                    </p:animEffect>
                                  </p:childTnLst>
                                </p:cTn>
                              </p:par>
                              <p:par>
                                <p:cTn id="13" presetID="10" presetClass="entr" fill="hold" nodeType="with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fade">
                                      <p:cBhvr additive="repl">
                                        <p:cTn id="15" dur="500"/>
                                        <p:tgtEl>
                                          <p:spTgt spid="404"/>
                                        </p:tgtEl>
                                      </p:cBhvr>
                                    </p:animEffect>
                                  </p:childTnLst>
                                </p:cTn>
                              </p:par>
                              <p:par>
                                <p:cTn id="16" presetID="10" presetClass="entr" fill="hold" nodeType="with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fade">
                                      <p:cBhvr additive="repl">
                                        <p:cTn id="18" dur="500"/>
                                        <p:tgtEl>
                                          <p:spTgt spid="428"/>
                                        </p:tgtEl>
                                      </p:cBhvr>
                                    </p:animEffect>
                                  </p:childTnLst>
                                </p:cTn>
                              </p:par>
                              <p:par>
                                <p:cTn id="19" presetID="10" presetClass="entr" fill="hold" nodeType="with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fade">
                                      <p:cBhvr additive="repl">
                                        <p:cTn id="21" dur="500"/>
                                        <p:tgtEl>
                                          <p:spTgt spid="430"/>
                                        </p:tgtEl>
                                      </p:cBhvr>
                                    </p:animEffect>
                                  </p:childTnLst>
                                </p:cTn>
                              </p:par>
                              <p:par>
                                <p:cTn id="22" presetID="10" presetClass="entr" fill="hold" nodeType="with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fade">
                                      <p:cBhvr additive="repl">
                                        <p:cTn id="24" dur="500"/>
                                        <p:tgtEl>
                                          <p:spTgt spid="429"/>
                                        </p:tgtEl>
                                      </p:cBhvr>
                                    </p:animEffect>
                                  </p:childTnLst>
                                </p:cTn>
                              </p:par>
                              <p:par>
                                <p:cTn id="25" presetID="10" presetClass="entr" fill="hold" nodeType="withEffect">
                                  <p:stCondLst>
                                    <p:cond delay="0"/>
                                  </p:stCondLst>
                                  <p:childTnLst>
                                    <p:set>
                                      <p:cBhvr>
                                        <p:cTn id="26" dur="1" fill="hold">
                                          <p:stCondLst>
                                            <p:cond delay="0"/>
                                          </p:stCondLst>
                                        </p:cTn>
                                        <p:tgtEl>
                                          <p:spTgt spid="431"/>
                                        </p:tgtEl>
                                        <p:attrNameLst>
                                          <p:attrName>style.visibility</p:attrName>
                                        </p:attrNameLst>
                                      </p:cBhvr>
                                      <p:to>
                                        <p:strVal val="visible"/>
                                      </p:to>
                                    </p:set>
                                    <p:animEffect transition="in" filter="fade">
                                      <p:cBhvr additive="repl">
                                        <p:cTn id="27" dur="500"/>
                                        <p:tgtEl>
                                          <p:spTgt spid="4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415"/>
                                        </p:tgtEl>
                                        <p:attrNameLst>
                                          <p:attrName>style.visibility</p:attrName>
                                        </p:attrNameLst>
                                      </p:cBhvr>
                                      <p:to>
                                        <p:strVal val="visible"/>
                                      </p:to>
                                    </p:set>
                                    <p:animEffect transition="in" filter="fade">
                                      <p:cBhvr additive="repl">
                                        <p:cTn id="32" dur="500"/>
                                        <p:tgtEl>
                                          <p:spTgt spid="415"/>
                                        </p:tgtEl>
                                      </p:cBhvr>
                                    </p:animEffect>
                                  </p:childTnLst>
                                </p:cTn>
                              </p:par>
                              <p:par>
                                <p:cTn id="33" presetID="10" presetClass="entr" fill="hold" nodeType="withEffect">
                                  <p:stCondLst>
                                    <p:cond delay="0"/>
                                  </p:stCondLst>
                                  <p:childTnLst>
                                    <p:set>
                                      <p:cBhvr>
                                        <p:cTn id="34" dur="1" fill="hold">
                                          <p:stCondLst>
                                            <p:cond delay="0"/>
                                          </p:stCondLst>
                                        </p:cTn>
                                        <p:tgtEl>
                                          <p:spTgt spid="421"/>
                                        </p:tgtEl>
                                        <p:attrNameLst>
                                          <p:attrName>style.visibility</p:attrName>
                                        </p:attrNameLst>
                                      </p:cBhvr>
                                      <p:to>
                                        <p:strVal val="visible"/>
                                      </p:to>
                                    </p:set>
                                    <p:animEffect transition="in" filter="fade">
                                      <p:cBhvr additive="repl">
                                        <p:cTn id="35" dur="500"/>
                                        <p:tgtEl>
                                          <p:spTgt spid="421"/>
                                        </p:tgtEl>
                                      </p:cBhvr>
                                    </p:animEffect>
                                  </p:childTnLst>
                                </p:cTn>
                              </p:par>
                              <p:par>
                                <p:cTn id="36" presetID="10" presetClass="entr" fill="hold" nodeType="withEffect">
                                  <p:stCondLst>
                                    <p:cond delay="0"/>
                                  </p:stCondLst>
                                  <p:childTnLst>
                                    <p:set>
                                      <p:cBhvr>
                                        <p:cTn id="37" dur="1" fill="hold">
                                          <p:stCondLst>
                                            <p:cond delay="0"/>
                                          </p:stCondLst>
                                        </p:cTn>
                                        <p:tgtEl>
                                          <p:spTgt spid="422"/>
                                        </p:tgtEl>
                                        <p:attrNameLst>
                                          <p:attrName>style.visibility</p:attrName>
                                        </p:attrNameLst>
                                      </p:cBhvr>
                                      <p:to>
                                        <p:strVal val="visible"/>
                                      </p:to>
                                    </p:set>
                                    <p:animEffect transition="in" filter="fade">
                                      <p:cBhvr additive="repl">
                                        <p:cTn id="38" dur="500"/>
                                        <p:tgtEl>
                                          <p:spTgt spid="4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nodeType="clickEffect">
                                  <p:stCondLst>
                                    <p:cond delay="0"/>
                                  </p:stCondLst>
                                  <p:childTnLst>
                                    <p:set>
                                      <p:cBhvr>
                                        <p:cTn id="42" dur="1" fill="hold">
                                          <p:stCondLst>
                                            <p:cond delay="0"/>
                                          </p:stCondLst>
                                        </p:cTn>
                                        <p:tgtEl>
                                          <p:spTgt spid="413"/>
                                        </p:tgtEl>
                                        <p:attrNameLst>
                                          <p:attrName>style.visibility</p:attrName>
                                        </p:attrNameLst>
                                      </p:cBhvr>
                                      <p:to>
                                        <p:strVal val="visible"/>
                                      </p:to>
                                    </p:set>
                                    <p:animEffect transition="in" filter="fade">
                                      <p:cBhvr additive="repl">
                                        <p:cTn id="43" dur="500"/>
                                        <p:tgtEl>
                                          <p:spTgt spid="413"/>
                                        </p:tgtEl>
                                      </p:cBhvr>
                                    </p:animEffect>
                                  </p:childTnLst>
                                </p:cTn>
                              </p:par>
                              <p:par>
                                <p:cTn id="44" presetID="10" presetClass="entr" fill="hold" nodeType="withEffect">
                                  <p:stCondLst>
                                    <p:cond delay="0"/>
                                  </p:stCondLst>
                                  <p:childTnLst>
                                    <p:set>
                                      <p:cBhvr>
                                        <p:cTn id="45" dur="1" fill="hold">
                                          <p:stCondLst>
                                            <p:cond delay="0"/>
                                          </p:stCondLst>
                                        </p:cTn>
                                        <p:tgtEl>
                                          <p:spTgt spid="405"/>
                                        </p:tgtEl>
                                        <p:attrNameLst>
                                          <p:attrName>style.visibility</p:attrName>
                                        </p:attrNameLst>
                                      </p:cBhvr>
                                      <p:to>
                                        <p:strVal val="visible"/>
                                      </p:to>
                                    </p:set>
                                    <p:animEffect transition="in" filter="fade">
                                      <p:cBhvr additive="repl">
                                        <p:cTn id="46" dur="500"/>
                                        <p:tgtEl>
                                          <p:spTgt spid="405"/>
                                        </p:tgtEl>
                                      </p:cBhvr>
                                    </p:animEffect>
                                  </p:childTnLst>
                                </p:cTn>
                              </p:par>
                              <p:par>
                                <p:cTn id="47" presetID="10" presetClass="entr" fill="hold" nodeType="withEffect">
                                  <p:stCondLst>
                                    <p:cond delay="0"/>
                                  </p:stCondLst>
                                  <p:childTnLst>
                                    <p:set>
                                      <p:cBhvr>
                                        <p:cTn id="48" dur="1" fill="hold">
                                          <p:stCondLst>
                                            <p:cond delay="0"/>
                                          </p:stCondLst>
                                        </p:cTn>
                                        <p:tgtEl>
                                          <p:spTgt spid="414"/>
                                        </p:tgtEl>
                                        <p:attrNameLst>
                                          <p:attrName>style.visibility</p:attrName>
                                        </p:attrNameLst>
                                      </p:cBhvr>
                                      <p:to>
                                        <p:strVal val="visible"/>
                                      </p:to>
                                    </p:set>
                                    <p:animEffect transition="in" filter="fade">
                                      <p:cBhvr additive="repl">
                                        <p:cTn id="49" dur="500"/>
                                        <p:tgtEl>
                                          <p:spTgt spid="414"/>
                                        </p:tgtEl>
                                      </p:cBhvr>
                                    </p:animEffect>
                                  </p:childTnLst>
                                </p:cTn>
                              </p:par>
                              <p:par>
                                <p:cTn id="50" presetID="10" presetClass="entr" fill="hold" nodeType="withEffect">
                                  <p:stCondLst>
                                    <p:cond delay="0"/>
                                  </p:stCondLst>
                                  <p:childTnLst>
                                    <p:set>
                                      <p:cBhvr>
                                        <p:cTn id="51" dur="1" fill="hold">
                                          <p:stCondLst>
                                            <p:cond delay="0"/>
                                          </p:stCondLst>
                                        </p:cTn>
                                        <p:tgtEl>
                                          <p:spTgt spid="406"/>
                                        </p:tgtEl>
                                        <p:attrNameLst>
                                          <p:attrName>style.visibility</p:attrName>
                                        </p:attrNameLst>
                                      </p:cBhvr>
                                      <p:to>
                                        <p:strVal val="visible"/>
                                      </p:to>
                                    </p:set>
                                    <p:animEffect transition="in" filter="fade">
                                      <p:cBhvr additive="repl">
                                        <p:cTn id="52" dur="500"/>
                                        <p:tgtEl>
                                          <p:spTgt spid="40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nodeType="clickEffect">
                                  <p:stCondLst>
                                    <p:cond delay="0"/>
                                  </p:stCondLst>
                                  <p:childTnLst>
                                    <p:set>
                                      <p:cBhvr>
                                        <p:cTn id="56" dur="1" fill="hold">
                                          <p:stCondLst>
                                            <p:cond delay="0"/>
                                          </p:stCondLst>
                                        </p:cTn>
                                        <p:tgtEl>
                                          <p:spTgt spid="412"/>
                                        </p:tgtEl>
                                        <p:attrNameLst>
                                          <p:attrName>style.visibility</p:attrName>
                                        </p:attrNameLst>
                                      </p:cBhvr>
                                      <p:to>
                                        <p:strVal val="visible"/>
                                      </p:to>
                                    </p:set>
                                    <p:animEffect transition="in" filter="fade">
                                      <p:cBhvr additive="repl">
                                        <p:cTn id="57" dur="500"/>
                                        <p:tgtEl>
                                          <p:spTgt spid="412"/>
                                        </p:tgtEl>
                                      </p:cBhvr>
                                    </p:animEffect>
                                  </p:childTnLst>
                                </p:cTn>
                              </p:par>
                              <p:par>
                                <p:cTn id="58" presetID="10" presetClass="entr" fill="hold" nodeType="withEffect">
                                  <p:stCondLst>
                                    <p:cond delay="0"/>
                                  </p:stCondLst>
                                  <p:childTnLst>
                                    <p:set>
                                      <p:cBhvr>
                                        <p:cTn id="59" dur="1" fill="hold">
                                          <p:stCondLst>
                                            <p:cond delay="0"/>
                                          </p:stCondLst>
                                        </p:cTn>
                                        <p:tgtEl>
                                          <p:spTgt spid="409"/>
                                        </p:tgtEl>
                                        <p:attrNameLst>
                                          <p:attrName>style.visibility</p:attrName>
                                        </p:attrNameLst>
                                      </p:cBhvr>
                                      <p:to>
                                        <p:strVal val="visible"/>
                                      </p:to>
                                    </p:set>
                                    <p:animEffect transition="in" filter="fade">
                                      <p:cBhvr additive="repl">
                                        <p:cTn id="60" dur="500"/>
                                        <p:tgtEl>
                                          <p:spTgt spid="40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fill="hold" nodeType="clickEffect">
                                  <p:stCondLst>
                                    <p:cond delay="0"/>
                                  </p:stCondLst>
                                  <p:childTnLst>
                                    <p:set>
                                      <p:cBhvr>
                                        <p:cTn id="64" dur="1" fill="hold">
                                          <p:stCondLst>
                                            <p:cond delay="0"/>
                                          </p:stCondLst>
                                        </p:cTn>
                                        <p:tgtEl>
                                          <p:spTgt spid="418"/>
                                        </p:tgtEl>
                                        <p:attrNameLst>
                                          <p:attrName>style.visibility</p:attrName>
                                        </p:attrNameLst>
                                      </p:cBhvr>
                                      <p:to>
                                        <p:strVal val="visible"/>
                                      </p:to>
                                    </p:set>
                                    <p:animEffect transition="in" filter="fade">
                                      <p:cBhvr additive="repl">
                                        <p:cTn id="65" dur="500"/>
                                        <p:tgtEl>
                                          <p:spTgt spid="418"/>
                                        </p:tgtEl>
                                      </p:cBhvr>
                                    </p:animEffect>
                                  </p:childTnLst>
                                </p:cTn>
                              </p:par>
                              <p:par>
                                <p:cTn id="66" presetID="10" presetClass="entr" fill="hold" nodeType="withEffect">
                                  <p:stCondLst>
                                    <p:cond delay="0"/>
                                  </p:stCondLst>
                                  <p:childTnLst>
                                    <p:set>
                                      <p:cBhvr>
                                        <p:cTn id="67" dur="1" fill="hold">
                                          <p:stCondLst>
                                            <p:cond delay="0"/>
                                          </p:stCondLst>
                                        </p:cTn>
                                        <p:tgtEl>
                                          <p:spTgt spid="426"/>
                                        </p:tgtEl>
                                        <p:attrNameLst>
                                          <p:attrName>style.visibility</p:attrName>
                                        </p:attrNameLst>
                                      </p:cBhvr>
                                      <p:to>
                                        <p:strVal val="visible"/>
                                      </p:to>
                                    </p:set>
                                    <p:animEffect transition="in" filter="fade">
                                      <p:cBhvr additive="repl">
                                        <p:cTn id="68" dur="500"/>
                                        <p:tgtEl>
                                          <p:spTgt spid="426"/>
                                        </p:tgtEl>
                                      </p:cBhvr>
                                    </p:animEffect>
                                  </p:childTnLst>
                                </p:cTn>
                              </p:par>
                              <p:par>
                                <p:cTn id="69" presetID="10" presetClass="entr" fill="hold" nodeType="withEffect">
                                  <p:stCondLst>
                                    <p:cond delay="0"/>
                                  </p:stCondLst>
                                  <p:childTnLst>
                                    <p:set>
                                      <p:cBhvr>
                                        <p:cTn id="70" dur="1" fill="hold">
                                          <p:stCondLst>
                                            <p:cond delay="0"/>
                                          </p:stCondLst>
                                        </p:cTn>
                                        <p:tgtEl>
                                          <p:spTgt spid="427"/>
                                        </p:tgtEl>
                                        <p:attrNameLst>
                                          <p:attrName>style.visibility</p:attrName>
                                        </p:attrNameLst>
                                      </p:cBhvr>
                                      <p:to>
                                        <p:strVal val="visible"/>
                                      </p:to>
                                    </p:set>
                                    <p:animEffect transition="in" filter="fade">
                                      <p:cBhvr additive="repl">
                                        <p:cTn id="71" dur="500"/>
                                        <p:tgtEl>
                                          <p:spTgt spid="4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fill="hold" nodeType="clickEffect">
                                  <p:stCondLst>
                                    <p:cond delay="0"/>
                                  </p:stCondLst>
                                  <p:childTnLst>
                                    <p:set>
                                      <p:cBhvr>
                                        <p:cTn id="75" dur="1" fill="hold">
                                          <p:stCondLst>
                                            <p:cond delay="0"/>
                                          </p:stCondLst>
                                        </p:cTn>
                                        <p:tgtEl>
                                          <p:spTgt spid="408"/>
                                        </p:tgtEl>
                                        <p:attrNameLst>
                                          <p:attrName>style.visibility</p:attrName>
                                        </p:attrNameLst>
                                      </p:cBhvr>
                                      <p:to>
                                        <p:strVal val="visible"/>
                                      </p:to>
                                    </p:set>
                                    <p:animEffect transition="in" filter="fade">
                                      <p:cBhvr additive="repl">
                                        <p:cTn id="76" dur="500"/>
                                        <p:tgtEl>
                                          <p:spTgt spid="408"/>
                                        </p:tgtEl>
                                      </p:cBhvr>
                                    </p:animEffect>
                                  </p:childTnLst>
                                </p:cTn>
                              </p:par>
                              <p:par>
                                <p:cTn id="77" presetID="10" presetClass="entr" fill="hold" nodeType="withEffect">
                                  <p:stCondLst>
                                    <p:cond delay="0"/>
                                  </p:stCondLst>
                                  <p:childTnLst>
                                    <p:set>
                                      <p:cBhvr>
                                        <p:cTn id="78" dur="1" fill="hold">
                                          <p:stCondLst>
                                            <p:cond delay="0"/>
                                          </p:stCondLst>
                                        </p:cTn>
                                        <p:tgtEl>
                                          <p:spTgt spid="417"/>
                                        </p:tgtEl>
                                        <p:attrNameLst>
                                          <p:attrName>style.visibility</p:attrName>
                                        </p:attrNameLst>
                                      </p:cBhvr>
                                      <p:to>
                                        <p:strVal val="visible"/>
                                      </p:to>
                                    </p:set>
                                    <p:animEffect transition="in" filter="fade">
                                      <p:cBhvr additive="repl">
                                        <p:cTn id="79" dur="500"/>
                                        <p:tgtEl>
                                          <p:spTgt spid="417"/>
                                        </p:tgtEl>
                                      </p:cBhvr>
                                    </p:animEffect>
                                  </p:childTnLst>
                                </p:cTn>
                              </p:par>
                              <p:par>
                                <p:cTn id="80" presetID="10" presetClass="entr" fill="hold" nodeType="withEffect">
                                  <p:stCondLst>
                                    <p:cond delay="0"/>
                                  </p:stCondLst>
                                  <p:childTnLst>
                                    <p:set>
                                      <p:cBhvr>
                                        <p:cTn id="81" dur="1" fill="hold">
                                          <p:stCondLst>
                                            <p:cond delay="0"/>
                                          </p:stCondLst>
                                        </p:cTn>
                                        <p:tgtEl>
                                          <p:spTgt spid="416"/>
                                        </p:tgtEl>
                                        <p:attrNameLst>
                                          <p:attrName>style.visibility</p:attrName>
                                        </p:attrNameLst>
                                      </p:cBhvr>
                                      <p:to>
                                        <p:strVal val="visible"/>
                                      </p:to>
                                    </p:set>
                                    <p:animEffect transition="in" filter="fade">
                                      <p:cBhvr additive="repl">
                                        <p:cTn id="82" dur="500"/>
                                        <p:tgtEl>
                                          <p:spTgt spid="416"/>
                                        </p:tgtEl>
                                      </p:cBhvr>
                                    </p:animEffect>
                                  </p:childTnLst>
                                </p:cTn>
                              </p:par>
                              <p:par>
                                <p:cTn id="83" presetID="10" presetClass="entr" fill="hold" nodeType="withEffect">
                                  <p:stCondLst>
                                    <p:cond delay="0"/>
                                  </p:stCondLst>
                                  <p:childTnLst>
                                    <p:set>
                                      <p:cBhvr>
                                        <p:cTn id="84" dur="1" fill="hold">
                                          <p:stCondLst>
                                            <p:cond delay="0"/>
                                          </p:stCondLst>
                                        </p:cTn>
                                        <p:tgtEl>
                                          <p:spTgt spid="407"/>
                                        </p:tgtEl>
                                        <p:attrNameLst>
                                          <p:attrName>style.visibility</p:attrName>
                                        </p:attrNameLst>
                                      </p:cBhvr>
                                      <p:to>
                                        <p:strVal val="visible"/>
                                      </p:to>
                                    </p:set>
                                    <p:animEffect transition="in" filter="fade">
                                      <p:cBhvr additive="repl">
                                        <p:cTn id="85"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Ideas, Information, and Inquiry Course</a:t>
            </a:r>
            <a:endParaRPr lang="en-US" sz="3000" spc="-1">
              <a:solidFill>
                <a:srgbClr val="000000"/>
              </a:solidFill>
              <a:uFill>
                <a:solidFill>
                  <a:srgbClr val="FFFFFF"/>
                </a:solidFill>
              </a:uFill>
              <a:latin typeface="Arial"/>
            </a:endParaRPr>
          </a:p>
        </p:txBody>
      </p:sp>
      <p:sp>
        <p:nvSpPr>
          <p:cNvPr id="433" name="CustomShape 2"/>
          <p:cNvSpPr/>
          <p:nvPr/>
        </p:nvSpPr>
        <p:spPr>
          <a:xfrm>
            <a:off x="342900" y="135897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Required for all first-year students</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Large course, team-taught by faculty groups</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The idea of a university as a place for active and dynamic inquiry, discovery, and innovation across all domains of human knowledge</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Different kinds of, sources of, and approaches to, evidence and data</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Diverse (locally and globally) understandings of what questions are asked, how they are asked, and what kind of evidence is brought to bear on them</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Principles of interpretation (quantitative, qualitative, and interpretive) and threats to validity of such interpretations</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Identification of faulty reasoning and bias (of all kinds) and appropriate conclusions from claims and information in media accounts.</a:t>
            </a:r>
            <a:endParaRPr lang="en-US" sz="135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General Education Courses</a:t>
            </a:r>
            <a:endParaRPr lang="en-US" sz="3000" spc="-1">
              <a:solidFill>
                <a:srgbClr val="000000"/>
              </a:solidFill>
              <a:uFill>
                <a:solidFill>
                  <a:srgbClr val="FFFFFF"/>
                </a:solidFill>
              </a:uFill>
              <a:latin typeface="Arial"/>
            </a:endParaRPr>
          </a:p>
        </p:txBody>
      </p:sp>
      <p:graphicFrame>
        <p:nvGraphicFramePr>
          <p:cNvPr id="435" name="Table 2"/>
          <p:cNvGraphicFramePr/>
          <p:nvPr>
            <p:extLst>
              <p:ext uri="{D42A27DB-BD31-4B8C-83A1-F6EECF244321}">
                <p14:modId xmlns:p14="http://schemas.microsoft.com/office/powerpoint/2010/main" val="2157729450"/>
              </p:ext>
            </p:extLst>
          </p:nvPr>
        </p:nvGraphicFramePr>
        <p:xfrm>
          <a:off x="411480" y="1430528"/>
          <a:ext cx="5897880" cy="1686330"/>
        </p:xfrm>
        <a:graphic>
          <a:graphicData uri="http://schemas.openxmlformats.org/drawingml/2006/table">
            <a:tbl>
              <a:tblPr/>
              <a:tblGrid>
                <a:gridCol w="3315060">
                  <a:extLst>
                    <a:ext uri="{9D8B030D-6E8A-4147-A177-3AD203B41FA5}">
                      <a16:colId xmlns:a16="http://schemas.microsoft.com/office/drawing/2014/main" val="20000"/>
                    </a:ext>
                  </a:extLst>
                </a:gridCol>
                <a:gridCol w="2582820">
                  <a:extLst>
                    <a:ext uri="{9D8B030D-6E8A-4147-A177-3AD203B41FA5}">
                      <a16:colId xmlns:a16="http://schemas.microsoft.com/office/drawing/2014/main" val="20001"/>
                    </a:ext>
                  </a:extLst>
                </a:gridCol>
              </a:tblGrid>
              <a:tr h="321300">
                <a:tc>
                  <a:txBody>
                    <a:bodyPr/>
                    <a:lstStyle/>
                    <a:p>
                      <a:r>
                        <a:rPr lang="en-US" sz="1400" b="1" strike="noStrike" spc="-1">
                          <a:solidFill>
                            <a:srgbClr val="000000"/>
                          </a:solidFill>
                          <a:uFill>
                            <a:solidFill>
                              <a:srgbClr val="FFFFFF"/>
                            </a:solidFill>
                          </a:uFill>
                          <a:latin typeface="Garamond Premr Pro"/>
                        </a:rPr>
                        <a:t>Distribution</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400" b="1" strike="noStrike" spc="-1">
                          <a:solidFill>
                            <a:srgbClr val="000000"/>
                          </a:solidFill>
                          <a:uFill>
                            <a:solidFill>
                              <a:srgbClr val="FFFFFF"/>
                            </a:solidFill>
                          </a:uFill>
                          <a:latin typeface="Garamond Premr Pro"/>
                        </a:rPr>
                        <a:t>Focus</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03750">
                <a:tc>
                  <a:txBody>
                    <a:bodyPr/>
                    <a:lstStyle/>
                    <a:p>
                      <a:r>
                        <a:rPr lang="en-US" sz="1400" b="0" i="1" strike="noStrike" spc="-1">
                          <a:solidFill>
                            <a:srgbClr val="000000"/>
                          </a:solidFill>
                          <a:uFill>
                            <a:solidFill>
                              <a:srgbClr val="FFFFFF"/>
                            </a:solidFill>
                          </a:uFill>
                          <a:latin typeface="Garamond Premr Pro"/>
                        </a:rPr>
                        <a:t>3 Humanities/Fine Arts (2 different units)</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400" b="0" i="1" strike="noStrike" spc="-1">
                          <a:solidFill>
                            <a:srgbClr val="000000"/>
                          </a:solidFill>
                          <a:uFill>
                            <a:solidFill>
                              <a:srgbClr val="FFFFFF"/>
                            </a:solidFill>
                          </a:uFill>
                          <a:latin typeface="Garamond Premr Pro"/>
                        </a:rPr>
                        <a:t>1 US/Global Diversity</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74320">
                <a:tc>
                  <a:txBody>
                    <a:bodyPr/>
                    <a:lstStyle/>
                    <a:p>
                      <a:r>
                        <a:rPr lang="en-US" sz="1400" b="0" i="1" strike="noStrike" spc="-1">
                          <a:solidFill>
                            <a:srgbClr val="000000"/>
                          </a:solidFill>
                          <a:uFill>
                            <a:solidFill>
                              <a:srgbClr val="FFFFFF"/>
                            </a:solidFill>
                          </a:uFill>
                          <a:latin typeface="Garamond Premr Pro"/>
                        </a:rPr>
                        <a:t>3 Social Sciences (2 different units)</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400" b="0" i="1" strike="noStrike" spc="-1">
                          <a:solidFill>
                            <a:srgbClr val="000000"/>
                          </a:solidFill>
                          <a:uFill>
                            <a:solidFill>
                              <a:srgbClr val="FFFFFF"/>
                            </a:solidFill>
                          </a:uFill>
                          <a:latin typeface="Garamond Premr Pro"/>
                        </a:rPr>
                        <a:t>1 Ethical Reasoning</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25350">
                <a:tc>
                  <a:txBody>
                    <a:bodyPr/>
                    <a:lstStyle/>
                    <a:p>
                      <a:r>
                        <a:rPr lang="en-US" sz="1400" b="0" i="1" strike="noStrike" spc="-1">
                          <a:solidFill>
                            <a:srgbClr val="000000"/>
                          </a:solidFill>
                          <a:uFill>
                            <a:solidFill>
                              <a:srgbClr val="FFFFFF"/>
                            </a:solidFill>
                          </a:uFill>
                          <a:latin typeface="Garamond Premr Pro"/>
                        </a:rPr>
                        <a:t>3 Natural Sciences/Mathematics (2 different units)</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400" b="0" i="1" strike="noStrike" spc="-1">
                          <a:solidFill>
                            <a:srgbClr val="000000"/>
                          </a:solidFill>
                          <a:uFill>
                            <a:solidFill>
                              <a:srgbClr val="FFFFFF"/>
                            </a:solidFill>
                          </a:uFill>
                          <a:latin typeface="Garamond Premr Pro"/>
                        </a:rPr>
                        <a:t>1 Quantitative Reasoning</a:t>
                      </a:r>
                      <a:endParaRPr lang="en-US" sz="1400" b="0" strike="noStrike" spc="-1">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284040">
                <a:tc>
                  <a:txBody>
                    <a:bodyPr/>
                    <a:lstStyle/>
                    <a:p>
                      <a:endParaRPr lang="en-US" sz="1400"/>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400" b="0" i="1" strike="noStrike" spc="-1" dirty="0">
                          <a:solidFill>
                            <a:srgbClr val="000000"/>
                          </a:solidFill>
                          <a:uFill>
                            <a:solidFill>
                              <a:srgbClr val="FFFFFF"/>
                            </a:solidFill>
                          </a:uFill>
                          <a:latin typeface="Garamond Premr Pro"/>
                        </a:rPr>
                        <a:t>1 Research-Intensive</a:t>
                      </a:r>
                      <a:endParaRPr lang="en-US" sz="1400" b="0" strike="noStrike" spc="-1" dirty="0">
                        <a:solidFill>
                          <a:srgbClr val="000000"/>
                        </a:solidFill>
                        <a:uFill>
                          <a:solidFill>
                            <a:srgbClr val="FFFFFF"/>
                          </a:solidFill>
                        </a:uFill>
                        <a:latin typeface="Arial"/>
                      </a:endParaRPr>
                    </a:p>
                  </a:txBody>
                  <a:tcPr marL="67500" marR="67500" marT="34290" marB="3429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436" name="CustomShape 3"/>
          <p:cNvSpPr/>
          <p:nvPr/>
        </p:nvSpPr>
        <p:spPr>
          <a:xfrm>
            <a:off x="411480" y="3204105"/>
            <a:ext cx="5897070" cy="4120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162000" indent="-161190">
              <a:buClr>
                <a:srgbClr val="000000"/>
              </a:buClr>
              <a:buSzPct val="45000"/>
              <a:buFont typeface="Wingdings" charset="2"/>
              <a:buChar char=""/>
            </a:pPr>
            <a:r>
              <a:rPr lang="en-US" sz="1350" spc="-1" dirty="0">
                <a:solidFill>
                  <a:srgbClr val="000000"/>
                </a:solidFill>
                <a:uFill>
                  <a:solidFill>
                    <a:srgbClr val="FFFFFF"/>
                  </a:solidFill>
                </a:uFill>
                <a:latin typeface="Garamond Premr Pro"/>
                <a:ea typeface="DejaVu Sans"/>
              </a:rPr>
              <a:t>Foreign Language to Level 3</a:t>
            </a:r>
            <a:endParaRPr lang="en-US" sz="1350" spc="-1" dirty="0">
              <a:solidFill>
                <a:srgbClr val="000000"/>
              </a:solidFill>
              <a:uFill>
                <a:solidFill>
                  <a:srgbClr val="FFFFFF"/>
                </a:solidFill>
              </a:uFill>
              <a:latin typeface="Arial"/>
            </a:endParaRPr>
          </a:p>
          <a:p>
            <a:pPr marL="162000" indent="-161190">
              <a:buClr>
                <a:srgbClr val="000000"/>
              </a:buClr>
              <a:buSzPct val="45000"/>
              <a:buFont typeface="Wingdings" charset="2"/>
              <a:buChar char=""/>
            </a:pPr>
            <a:r>
              <a:rPr lang="en-US" sz="1350" spc="-1" dirty="0">
                <a:solidFill>
                  <a:srgbClr val="000000"/>
                </a:solidFill>
                <a:uFill>
                  <a:solidFill>
                    <a:srgbClr val="FFFFFF"/>
                  </a:solidFill>
                </a:uFill>
                <a:latin typeface="Garamond Premr Pro"/>
                <a:ea typeface="DejaVu Sans"/>
              </a:rPr>
              <a:t>Lifetime Fitness, Mental Health &amp; Wellness, Life Skills</a:t>
            </a:r>
            <a:endParaRPr lang="en-US" sz="1350"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342900" y="374045"/>
            <a:ext cx="6171390" cy="64206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dirty="0">
                <a:solidFill>
                  <a:srgbClr val="595959"/>
                </a:solidFill>
                <a:uFill>
                  <a:solidFill>
                    <a:srgbClr val="FFFFFF"/>
                  </a:solidFill>
                </a:uFill>
                <a:latin typeface="Garamond Premr Pro Capt"/>
                <a:ea typeface="ヒラギノ角ゴ Pro W3"/>
              </a:rPr>
              <a:t>General Education Courses - Criteria</a:t>
            </a:r>
            <a:endParaRPr lang="en-US" sz="3000" spc="-1" dirty="0">
              <a:solidFill>
                <a:srgbClr val="000000"/>
              </a:solidFill>
              <a:uFill>
                <a:solidFill>
                  <a:srgbClr val="FFFFFF"/>
                </a:solidFill>
              </a:uFill>
              <a:latin typeface="Arial"/>
            </a:endParaRPr>
          </a:p>
        </p:txBody>
      </p:sp>
      <p:sp>
        <p:nvSpPr>
          <p:cNvPr id="438" name="CustomShape 2"/>
          <p:cNvSpPr/>
          <p:nvPr/>
        </p:nvSpPr>
        <p:spPr>
          <a:xfrm>
            <a:off x="342900" y="1016105"/>
            <a:ext cx="6171390" cy="291242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Cover </a:t>
            </a:r>
            <a:r>
              <a:rPr lang="en-US" sz="1200" b="1" spc="-1" dirty="0">
                <a:solidFill>
                  <a:srgbClr val="595959"/>
                </a:solidFill>
                <a:uFill>
                  <a:solidFill>
                    <a:srgbClr val="FFFFFF"/>
                  </a:solidFill>
                </a:uFill>
                <a:latin typeface="Garamond Premr Pro"/>
                <a:ea typeface="ヒラギノ角ゴ Pro W3"/>
              </a:rPr>
              <a:t>substantive content </a:t>
            </a:r>
            <a:r>
              <a:rPr lang="en-US" sz="1200" spc="-1" dirty="0">
                <a:solidFill>
                  <a:srgbClr val="595959"/>
                </a:solidFill>
                <a:uFill>
                  <a:solidFill>
                    <a:srgbClr val="FFFFFF"/>
                  </a:solidFill>
                </a:uFill>
                <a:latin typeface="Garamond Premr Pro"/>
                <a:ea typeface="ヒラギノ角ゴ Pro W3"/>
              </a:rPr>
              <a:t>representing a significant field, subfield, or topic consistent with the department or unit offering the course;</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Provide sufficient </a:t>
            </a:r>
            <a:r>
              <a:rPr lang="en-US" sz="1200" b="1" spc="-1" dirty="0">
                <a:solidFill>
                  <a:srgbClr val="595959"/>
                </a:solidFill>
                <a:uFill>
                  <a:solidFill>
                    <a:srgbClr val="FFFFFF"/>
                  </a:solidFill>
                </a:uFill>
                <a:latin typeface="Garamond Premr Pro"/>
                <a:ea typeface="ヒラギノ角ゴ Pro W3"/>
              </a:rPr>
              <a:t>diversity of ideas, approaches, viewpoints, and frameworks </a:t>
            </a:r>
            <a:r>
              <a:rPr lang="en-US" sz="1200" spc="-1" dirty="0">
                <a:solidFill>
                  <a:srgbClr val="595959"/>
                </a:solidFill>
                <a:uFill>
                  <a:solidFill>
                    <a:srgbClr val="FFFFFF"/>
                  </a:solidFill>
                </a:uFill>
                <a:latin typeface="Garamond Premr Pro"/>
                <a:ea typeface="ヒラギノ角ゴ Pro W3"/>
              </a:rPr>
              <a:t>to allow students to evaluate and judge among the legitimate debates in the field;</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Be </a:t>
            </a:r>
            <a:r>
              <a:rPr lang="en-US" sz="1200" b="1" spc="-1" dirty="0">
                <a:solidFill>
                  <a:srgbClr val="595959"/>
                </a:solidFill>
                <a:uFill>
                  <a:solidFill>
                    <a:srgbClr val="FFFFFF"/>
                  </a:solidFill>
                </a:uFill>
                <a:latin typeface="Garamond Premr Pro"/>
                <a:ea typeface="ヒラギノ角ゴ Pro W3"/>
              </a:rPr>
              <a:t>challenging and rigorous</a:t>
            </a:r>
            <a:r>
              <a:rPr lang="en-US" sz="1200" spc="-1" dirty="0">
                <a:solidFill>
                  <a:srgbClr val="595959"/>
                </a:solidFill>
                <a:uFill>
                  <a:solidFill>
                    <a:srgbClr val="FFFFFF"/>
                  </a:solidFill>
                </a:uFill>
                <a:latin typeface="Garamond Premr Pro"/>
                <a:ea typeface="ヒラギノ角ゴ Pro W3"/>
              </a:rPr>
              <a:t>;</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Engage students in the </a:t>
            </a:r>
            <a:r>
              <a:rPr lang="en-US" sz="1200" b="1" spc="-1" dirty="0">
                <a:solidFill>
                  <a:srgbClr val="595959"/>
                </a:solidFill>
                <a:uFill>
                  <a:solidFill>
                    <a:srgbClr val="FFFFFF"/>
                  </a:solidFill>
                </a:uFill>
                <a:latin typeface="Garamond Premr Pro"/>
                <a:ea typeface="ヒラギノ角ゴ Pro W3"/>
              </a:rPr>
              <a:t>active processes of inquiry, evidence, and discovery </a:t>
            </a:r>
            <a:r>
              <a:rPr lang="en-US" sz="1200" spc="-1" dirty="0">
                <a:solidFill>
                  <a:srgbClr val="595959"/>
                </a:solidFill>
                <a:uFill>
                  <a:solidFill>
                    <a:srgbClr val="FFFFFF"/>
                  </a:solidFill>
                </a:uFill>
                <a:latin typeface="Garamond Premr Pro"/>
                <a:ea typeface="ヒラギノ角ゴ Pro W3"/>
              </a:rPr>
              <a:t>appropriate to the field;</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Represent significant methodological, substantive, and/or theoretical </a:t>
            </a:r>
            <a:r>
              <a:rPr lang="en-US" sz="1200" b="1" spc="-1" dirty="0">
                <a:solidFill>
                  <a:srgbClr val="595959"/>
                </a:solidFill>
                <a:uFill>
                  <a:solidFill>
                    <a:srgbClr val="FFFFFF"/>
                  </a:solidFill>
                </a:uFill>
                <a:latin typeface="Garamond Premr Pro"/>
                <a:ea typeface="ヒラギノ角ゴ Pro W3"/>
              </a:rPr>
              <a:t>approach(</a:t>
            </a:r>
            <a:r>
              <a:rPr lang="en-US" sz="1200" b="1" spc="-1" dirty="0" err="1">
                <a:solidFill>
                  <a:srgbClr val="595959"/>
                </a:solidFill>
                <a:uFill>
                  <a:solidFill>
                    <a:srgbClr val="FFFFFF"/>
                  </a:solidFill>
                </a:uFill>
                <a:latin typeface="Garamond Premr Pro"/>
                <a:ea typeface="ヒラギノ角ゴ Pro W3"/>
              </a:rPr>
              <a:t>es</a:t>
            </a:r>
            <a:r>
              <a:rPr lang="en-US" sz="1200" b="1" spc="-1" dirty="0">
                <a:solidFill>
                  <a:srgbClr val="595959"/>
                </a:solidFill>
                <a:uFill>
                  <a:solidFill>
                    <a:srgbClr val="FFFFFF"/>
                  </a:solidFill>
                </a:uFill>
                <a:latin typeface="Garamond Premr Pro"/>
                <a:ea typeface="ヒラギノ角ゴ Pro W3"/>
              </a:rPr>
              <a:t>) common to the Division </a:t>
            </a:r>
            <a:r>
              <a:rPr lang="en-US" sz="1200" spc="-1" dirty="0">
                <a:solidFill>
                  <a:srgbClr val="595959"/>
                </a:solidFill>
                <a:uFill>
                  <a:solidFill>
                    <a:srgbClr val="FFFFFF"/>
                  </a:solidFill>
                </a:uFill>
                <a:latin typeface="Garamond Premr Pro"/>
                <a:ea typeface="ヒラギノ角ゴ Pro W3"/>
              </a:rPr>
              <a:t>for which the course counts;</a:t>
            </a:r>
          </a:p>
          <a:p>
            <a:pPr marL="257310" indent="-256500">
              <a:spcBef>
                <a:spcPts val="240"/>
              </a:spcBef>
              <a:buClr>
                <a:srgbClr val="595959"/>
              </a:buClr>
              <a:buFont typeface="Arial"/>
              <a:buChar char="•"/>
            </a:pPr>
            <a:r>
              <a:rPr lang="en-US" sz="1200" b="1" spc="-1" dirty="0">
                <a:solidFill>
                  <a:srgbClr val="595959"/>
                </a:solidFill>
                <a:uFill>
                  <a:solidFill>
                    <a:srgbClr val="FFFFFF"/>
                  </a:solidFill>
                </a:uFill>
                <a:latin typeface="Garamond Premr Pro"/>
                <a:ea typeface="ヒラギノ角ゴ Pro W3"/>
              </a:rPr>
              <a:t>Foster creativity, judgment, and sound conclusions</a:t>
            </a:r>
            <a:r>
              <a:rPr lang="en-US" sz="1200" spc="-1" dirty="0">
                <a:solidFill>
                  <a:srgbClr val="595959"/>
                </a:solidFill>
                <a:uFill>
                  <a:solidFill>
                    <a:srgbClr val="FFFFFF"/>
                  </a:solidFill>
                </a:uFill>
                <a:latin typeface="Garamond Premr Pro"/>
                <a:ea typeface="ヒラギノ角ゴ Pro W3"/>
              </a:rPr>
              <a:t> under ambiguity and uncertainty using the evidence and analytic traditions of the field;</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Include substantial </a:t>
            </a:r>
            <a:r>
              <a:rPr lang="en-US" sz="1200" b="1" spc="-1" dirty="0">
                <a:solidFill>
                  <a:srgbClr val="595959"/>
                </a:solidFill>
                <a:uFill>
                  <a:solidFill>
                    <a:srgbClr val="FFFFFF"/>
                  </a:solidFill>
                </a:uFill>
                <a:latin typeface="Garamond Premr Pro"/>
                <a:ea typeface="ヒラギノ角ゴ Pro W3"/>
              </a:rPr>
              <a:t>written, digital, and oral communication</a:t>
            </a:r>
            <a:r>
              <a:rPr lang="en-US" sz="1200" spc="-1" dirty="0">
                <a:solidFill>
                  <a:srgbClr val="595959"/>
                </a:solidFill>
                <a:uFill>
                  <a:solidFill>
                    <a:srgbClr val="FFFFFF"/>
                  </a:solidFill>
                </a:uFill>
                <a:latin typeface="Garamond Premr Pro"/>
                <a:ea typeface="ヒラギノ角ゴ Pro W3"/>
              </a:rPr>
              <a:t>;</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Require </a:t>
            </a:r>
            <a:r>
              <a:rPr lang="en-US" sz="1200" b="1" spc="-1" dirty="0">
                <a:solidFill>
                  <a:srgbClr val="595959"/>
                </a:solidFill>
                <a:uFill>
                  <a:solidFill>
                    <a:srgbClr val="FFFFFF"/>
                  </a:solidFill>
                </a:uFill>
                <a:latin typeface="Garamond Premr Pro"/>
                <a:ea typeface="ヒラギノ角ゴ Pro W3"/>
              </a:rPr>
              <a:t>collaboration</a:t>
            </a:r>
            <a:r>
              <a:rPr lang="en-US" sz="1200" spc="-1" dirty="0">
                <a:solidFill>
                  <a:srgbClr val="595959"/>
                </a:solidFill>
                <a:uFill>
                  <a:solidFill>
                    <a:srgbClr val="FFFFFF"/>
                  </a:solidFill>
                </a:uFill>
                <a:latin typeface="Garamond Premr Pro"/>
                <a:ea typeface="ヒラギノ角ゴ Pro W3"/>
              </a:rPr>
              <a:t>; and</a:t>
            </a:r>
          </a:p>
          <a:p>
            <a:pPr marL="257310" indent="-256500">
              <a:spcBef>
                <a:spcPts val="240"/>
              </a:spcBef>
              <a:buClr>
                <a:srgbClr val="595959"/>
              </a:buClr>
              <a:buFont typeface="Arial"/>
              <a:buChar char="•"/>
            </a:pPr>
            <a:r>
              <a:rPr lang="en-US" sz="1200" spc="-1" dirty="0">
                <a:solidFill>
                  <a:srgbClr val="595959"/>
                </a:solidFill>
                <a:uFill>
                  <a:solidFill>
                    <a:srgbClr val="FFFFFF"/>
                  </a:solidFill>
                </a:uFill>
                <a:latin typeface="Garamond Premr Pro"/>
                <a:ea typeface="ヒラギノ角ゴ Pro W3"/>
              </a:rPr>
              <a:t>Be taught using </a:t>
            </a:r>
            <a:r>
              <a:rPr lang="en-US" sz="1200" b="1" spc="-1" dirty="0">
                <a:solidFill>
                  <a:srgbClr val="595959"/>
                </a:solidFill>
                <a:uFill>
                  <a:solidFill>
                    <a:srgbClr val="FFFFFF"/>
                  </a:solidFill>
                </a:uFill>
                <a:latin typeface="Garamond Premr Pro"/>
                <a:ea typeface="ヒラギノ角ゴ Pro W3"/>
              </a:rPr>
              <a:t>instructional techniques based on evidence </a:t>
            </a:r>
            <a:r>
              <a:rPr lang="en-US" sz="1200" spc="-1" dirty="0">
                <a:solidFill>
                  <a:srgbClr val="595959"/>
                </a:solidFill>
                <a:uFill>
                  <a:solidFill>
                    <a:srgbClr val="FFFFFF"/>
                  </a:solidFill>
                </a:uFill>
                <a:latin typeface="Garamond Premr Pro"/>
                <a:ea typeface="ヒラギノ角ゴ Pro W3"/>
              </a:rPr>
              <a:t>about student learning appropriate to the field.</a:t>
            </a:r>
            <a:endParaRPr lang="en-US" sz="1200"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Experiential &amp; Co-Curricular Education</a:t>
            </a:r>
            <a:endParaRPr lang="en-US" sz="3000" spc="-1">
              <a:solidFill>
                <a:srgbClr val="000000"/>
              </a:solidFill>
              <a:uFill>
                <a:solidFill>
                  <a:srgbClr val="FFFFFF"/>
                </a:solidFill>
              </a:uFill>
              <a:latin typeface="Arial"/>
            </a:endParaRPr>
          </a:p>
        </p:txBody>
      </p:sp>
      <p:sp>
        <p:nvSpPr>
          <p:cNvPr id="440" name="CustomShape 2"/>
          <p:cNvSpPr/>
          <p:nvPr/>
        </p:nvSpPr>
        <p:spPr>
          <a:xfrm>
            <a:off x="342900" y="154311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High-Impact Experiences (Internships, Study Abroad, Mentored Research, Creativity/Making)</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Community-Based Learning (Service Learning, Social Innovation)</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Connection to Academic Work</a:t>
            </a:r>
            <a:endParaRPr lang="en-US" sz="1350" spc="-1">
              <a:solidFill>
                <a:srgbClr val="000000"/>
              </a:solidFill>
              <a:uFill>
                <a:solidFill>
                  <a:srgbClr val="FFFFFF"/>
                </a:solidFill>
              </a:uFill>
              <a:latin typeface="Arial"/>
            </a:endParaRPr>
          </a:p>
          <a:p>
            <a:pPr marL="257310" indent="-256230">
              <a:spcBef>
                <a:spcPts val="270"/>
              </a:spcBef>
              <a:buClr>
                <a:srgbClr val="595959"/>
              </a:buClr>
              <a:buFont typeface="Arial"/>
              <a:buChar char="•"/>
            </a:pPr>
            <a:r>
              <a:rPr lang="en-US" sz="1350" spc="-1">
                <a:solidFill>
                  <a:srgbClr val="595959"/>
                </a:solidFill>
                <a:uFill>
                  <a:solidFill>
                    <a:srgbClr val="FFFFFF"/>
                  </a:solidFill>
                </a:uFill>
                <a:latin typeface="Garamond Premr Pro"/>
                <a:ea typeface="ヒラギノ角ゴ Pro W3"/>
              </a:rPr>
              <a:t>Campus Environment</a:t>
            </a:r>
            <a:endParaRPr lang="en-US" sz="135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Vertical Integration</a:t>
            </a:r>
            <a:endParaRPr lang="en-US" sz="3000" spc="-1">
              <a:solidFill>
                <a:srgbClr val="000000"/>
              </a:solidFill>
              <a:uFill>
                <a:solidFill>
                  <a:srgbClr val="FFFFFF"/>
                </a:solidFill>
              </a:uFill>
              <a:latin typeface="Arial"/>
            </a:endParaRPr>
          </a:p>
        </p:txBody>
      </p:sp>
      <p:sp>
        <p:nvSpPr>
          <p:cNvPr id="442" name="CustomShape 2"/>
          <p:cNvSpPr/>
          <p:nvPr/>
        </p:nvSpPr>
        <p:spPr>
          <a:xfrm>
            <a:off x="342900" y="137166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e-Portfolios/Self-Curation</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General and Supplemental Education alongside Majors</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Junior/Senior Communication and Integration Course</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Integrated Advising and Career Planning Throughout</a:t>
            </a:r>
            <a:endParaRPr lang="en-US" sz="225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Capacity Tracks</a:t>
            </a:r>
            <a:endParaRPr lang="en-US" sz="3000" spc="-1">
              <a:solidFill>
                <a:srgbClr val="000000"/>
              </a:solidFill>
              <a:uFill>
                <a:solidFill>
                  <a:srgbClr val="FFFFFF"/>
                </a:solidFill>
              </a:uFill>
              <a:latin typeface="Arial"/>
            </a:endParaRPr>
          </a:p>
        </p:txBody>
      </p:sp>
      <p:pic>
        <p:nvPicPr>
          <p:cNvPr id="444" name="Picture 404"/>
          <p:cNvPicPr/>
          <p:nvPr/>
        </p:nvPicPr>
        <p:blipFill>
          <a:blip r:embed="rId2"/>
          <a:stretch/>
        </p:blipFill>
        <p:spPr>
          <a:xfrm>
            <a:off x="480060" y="1465898"/>
            <a:ext cx="5760990" cy="222399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Timeline</a:t>
            </a:r>
            <a:endParaRPr lang="en-US" sz="3000" spc="-1">
              <a:solidFill>
                <a:srgbClr val="000000"/>
              </a:solidFill>
              <a:uFill>
                <a:solidFill>
                  <a:srgbClr val="FFFFFF"/>
                </a:solidFill>
              </a:uFill>
              <a:latin typeface="Arial"/>
            </a:endParaRPr>
          </a:p>
        </p:txBody>
      </p:sp>
      <p:sp>
        <p:nvSpPr>
          <p:cNvPr id="446" name="CustomShape 2"/>
          <p:cNvSpPr/>
          <p:nvPr/>
        </p:nvSpPr>
        <p:spPr>
          <a:xfrm>
            <a:off x="342900" y="137166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September 8 – Unveil at Faculty Council</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Fall 2017 – Public discussion, detail committees</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January 2018 – Faculty Council adoption</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February 2018-August 2019 – Implementation, Resourcing, Documentation</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rPr>
              <a:t>August 2019 – Rollout for Class of 2023</a:t>
            </a:r>
            <a:endParaRPr lang="en-US" sz="225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342900" y="82005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Comments, Thoughts, Ideas, Concerns</a:t>
            </a:r>
            <a:endParaRPr lang="en-US" sz="3000" spc="-1">
              <a:solidFill>
                <a:srgbClr val="000000"/>
              </a:solidFill>
              <a:uFill>
                <a:solidFill>
                  <a:srgbClr val="FFFFFF"/>
                </a:solidFill>
              </a:uFill>
              <a:latin typeface="Arial"/>
            </a:endParaRPr>
          </a:p>
        </p:txBody>
      </p:sp>
      <p:sp>
        <p:nvSpPr>
          <p:cNvPr id="448" name="CustomShape 2"/>
          <p:cNvSpPr/>
          <p:nvPr/>
        </p:nvSpPr>
        <p:spPr>
          <a:xfrm>
            <a:off x="343980" y="184551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hlinkClick r:id="rId2"/>
              </a:rPr>
              <a:t>curriculum2019@unc.edu</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r>
              <a:rPr lang="en-US" sz="2250" spc="-1">
                <a:solidFill>
                  <a:srgbClr val="595959"/>
                </a:solidFill>
                <a:uFill>
                  <a:solidFill>
                    <a:srgbClr val="FFFFFF"/>
                  </a:solidFill>
                </a:uFill>
                <a:latin typeface="Garamond Premr Pro"/>
                <a:ea typeface="ヒラギノ角ゴ Pro W3"/>
                <a:hlinkClick r:id="rId3"/>
              </a:rPr>
              <a:t>http://curriculum2019.web.unc.edu</a:t>
            </a:r>
            <a:endParaRPr lang="en-US" sz="2250" spc="-1">
              <a:solidFill>
                <a:srgbClr val="000000"/>
              </a:solidFill>
              <a:uFill>
                <a:solidFill>
                  <a:srgbClr val="FFFFFF"/>
                </a:solidFill>
              </a:uFill>
              <a:latin typeface="Arial"/>
            </a:endParaRPr>
          </a:p>
          <a:p>
            <a:pPr marL="257310" indent="-256230">
              <a:spcBef>
                <a:spcPts val="451"/>
              </a:spcBef>
              <a:buClr>
                <a:srgbClr val="595959"/>
              </a:buClr>
              <a:buFont typeface="Arial"/>
              <a:buChar char="•"/>
            </a:pPr>
            <a:endParaRPr lang="en-US" sz="225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Curriculum 2019 Coordinating Committee</a:t>
            </a:r>
            <a:endParaRPr lang="en-US" sz="3000" spc="-1">
              <a:solidFill>
                <a:srgbClr val="000000"/>
              </a:solidFill>
              <a:uFill>
                <a:solidFill>
                  <a:srgbClr val="FFFFFF"/>
                </a:solidFill>
              </a:uFill>
              <a:latin typeface="Arial"/>
            </a:endParaRPr>
          </a:p>
        </p:txBody>
      </p:sp>
      <p:sp>
        <p:nvSpPr>
          <p:cNvPr id="202" name="CustomShape 2"/>
          <p:cNvSpPr/>
          <p:nvPr/>
        </p:nvSpPr>
        <p:spPr>
          <a:xfrm>
            <a:off x="342900" y="1473998"/>
            <a:ext cx="6171120" cy="22950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Fouad Abd-el-Khalik, Education</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Daniel Anderson, English &amp; Comparative Literature</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Jaye Cable, Marine Sciences</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Claude Clegg, African, African-American, and Diaspora Studies &amp; History</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Duane Deardorff, Physics &amp; Astronomy</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Kelly Hogan, Biology</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Christian Lundberg, Communication</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Viji Sathy, Psychology &amp; Neuroscience</a:t>
            </a:r>
            <a:endParaRPr lang="en-US" sz="1500" spc="-1">
              <a:solidFill>
                <a:srgbClr val="000000"/>
              </a:solidFill>
              <a:uFill>
                <a:solidFill>
                  <a:srgbClr val="FFFFFF"/>
                </a:solidFill>
              </a:uFill>
              <a:latin typeface="Arial"/>
            </a:endParaRPr>
          </a:p>
          <a:p>
            <a:pPr marL="257310" indent="-256230">
              <a:spcBef>
                <a:spcPts val="300"/>
              </a:spcBef>
              <a:buClr>
                <a:srgbClr val="595959"/>
              </a:buClr>
              <a:buFont typeface="Arial"/>
              <a:buChar char="•"/>
            </a:pPr>
            <a:r>
              <a:rPr lang="en-US" sz="1500" spc="-1">
                <a:solidFill>
                  <a:srgbClr val="595959"/>
                </a:solidFill>
                <a:uFill>
                  <a:solidFill>
                    <a:srgbClr val="FFFFFF"/>
                  </a:solidFill>
                </a:uFill>
                <a:latin typeface="Garamond Premr Pro"/>
                <a:ea typeface="ヒラギノ角ゴ Pro W3"/>
              </a:rPr>
              <a:t>Adam Versenyi, Dramatic Art</a:t>
            </a:r>
            <a:endParaRPr lang="en-US" sz="15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12"/>
          <p:cNvPicPr/>
          <p:nvPr/>
        </p:nvPicPr>
        <p:blipFill>
          <a:blip r:embed="rId2"/>
          <a:stretch/>
        </p:blipFill>
        <p:spPr>
          <a:xfrm>
            <a:off x="1469610" y="1425398"/>
            <a:ext cx="3668760" cy="2261790"/>
          </a:xfrm>
          <a:prstGeom prst="rect">
            <a:avLst/>
          </a:prstGeom>
          <a:ln>
            <a:noFill/>
          </a:ln>
        </p:spPr>
      </p:pic>
      <p:pic>
        <p:nvPicPr>
          <p:cNvPr id="204" name="Picture 11"/>
          <p:cNvPicPr/>
          <p:nvPr/>
        </p:nvPicPr>
        <p:blipFill>
          <a:blip r:embed="rId3"/>
          <a:stretch/>
        </p:blipFill>
        <p:spPr>
          <a:xfrm>
            <a:off x="937980" y="1635458"/>
            <a:ext cx="1849500" cy="1901340"/>
          </a:xfrm>
          <a:prstGeom prst="rect">
            <a:avLst/>
          </a:prstGeom>
          <a:ln>
            <a:noFill/>
          </a:ln>
        </p:spPr>
      </p:pic>
      <p:sp>
        <p:nvSpPr>
          <p:cNvPr id="205" name="CustomShape 1"/>
          <p:cNvSpPr/>
          <p:nvPr/>
        </p:nvSpPr>
        <p:spPr>
          <a:xfrm>
            <a:off x="569970" y="1539608"/>
            <a:ext cx="2313360" cy="107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6" name="CustomShape 2"/>
          <p:cNvSpPr/>
          <p:nvPr/>
        </p:nvSpPr>
        <p:spPr>
          <a:xfrm>
            <a:off x="569970" y="2570468"/>
            <a:ext cx="2313360" cy="102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07" name="Picture 7"/>
          <p:cNvPicPr/>
          <p:nvPr/>
        </p:nvPicPr>
        <p:blipFill>
          <a:blip r:embed="rId4"/>
          <a:srcRect r="20253"/>
          <a:stretch/>
        </p:blipFill>
        <p:spPr>
          <a:xfrm>
            <a:off x="2273130" y="1664888"/>
            <a:ext cx="4583520" cy="1821960"/>
          </a:xfrm>
          <a:prstGeom prst="rect">
            <a:avLst/>
          </a:prstGeom>
          <a:ln>
            <a:noFill/>
          </a:ln>
        </p:spPr>
      </p:pic>
      <p:pic>
        <p:nvPicPr>
          <p:cNvPr id="208" name="Picture 9"/>
          <p:cNvPicPr/>
          <p:nvPr/>
        </p:nvPicPr>
        <p:blipFill>
          <a:blip r:embed="rId5"/>
          <a:stretch/>
        </p:blipFill>
        <p:spPr>
          <a:xfrm>
            <a:off x="2249100" y="1646258"/>
            <a:ext cx="1232280" cy="1840590"/>
          </a:xfrm>
          <a:prstGeom prst="rect">
            <a:avLst/>
          </a:prstGeom>
          <a:ln>
            <a:noFill/>
          </a:ln>
        </p:spPr>
      </p:pic>
      <p:pic>
        <p:nvPicPr>
          <p:cNvPr id="209" name="Picture 19"/>
          <p:cNvPicPr/>
          <p:nvPr/>
        </p:nvPicPr>
        <p:blipFill>
          <a:blip r:embed="rId6"/>
          <a:stretch/>
        </p:blipFill>
        <p:spPr>
          <a:xfrm>
            <a:off x="981450" y="2768918"/>
            <a:ext cx="1125090" cy="646110"/>
          </a:xfrm>
          <a:prstGeom prst="rect">
            <a:avLst/>
          </a:prstGeom>
          <a:ln>
            <a:noFill/>
          </a:ln>
        </p:spPr>
      </p:pic>
      <p:pic>
        <p:nvPicPr>
          <p:cNvPr id="210" name="Picture 21"/>
          <p:cNvPicPr/>
          <p:nvPr/>
        </p:nvPicPr>
        <p:blipFill>
          <a:blip r:embed="rId7"/>
          <a:stretch/>
        </p:blipFill>
        <p:spPr>
          <a:xfrm>
            <a:off x="1633770" y="1744808"/>
            <a:ext cx="768150" cy="1726380"/>
          </a:xfrm>
          <a:prstGeom prst="rect">
            <a:avLst/>
          </a:prstGeom>
          <a:ln>
            <a:noFill/>
          </a:ln>
        </p:spPr>
      </p:pic>
      <p:pic>
        <p:nvPicPr>
          <p:cNvPr id="211" name="Picture 22"/>
          <p:cNvPicPr/>
          <p:nvPr/>
        </p:nvPicPr>
        <p:blipFill>
          <a:blip r:embed="rId8"/>
          <a:stretch/>
        </p:blipFill>
        <p:spPr>
          <a:xfrm>
            <a:off x="1586520" y="1694858"/>
            <a:ext cx="1122660" cy="646110"/>
          </a:xfrm>
          <a:prstGeom prst="rect">
            <a:avLst/>
          </a:prstGeom>
          <a:ln>
            <a:noFill/>
          </a:ln>
        </p:spPr>
      </p:pic>
      <p:pic>
        <p:nvPicPr>
          <p:cNvPr id="212" name="Picture 23"/>
          <p:cNvPicPr/>
          <p:nvPr/>
        </p:nvPicPr>
        <p:blipFill>
          <a:blip r:embed="rId9"/>
          <a:stretch/>
        </p:blipFill>
        <p:spPr>
          <a:xfrm>
            <a:off x="974160" y="1676498"/>
            <a:ext cx="656370" cy="1140480"/>
          </a:xfrm>
          <a:prstGeom prst="rect">
            <a:avLst/>
          </a:prstGeom>
          <a:ln>
            <a:noFill/>
          </a:ln>
        </p:spPr>
      </p:pic>
      <p:pic>
        <p:nvPicPr>
          <p:cNvPr id="213" name="Picture 24"/>
          <p:cNvPicPr/>
          <p:nvPr/>
        </p:nvPicPr>
        <p:blipFill>
          <a:blip r:embed="rId10"/>
          <a:stretch/>
        </p:blipFill>
        <p:spPr>
          <a:xfrm>
            <a:off x="2063610" y="2294798"/>
            <a:ext cx="625590" cy="1089180"/>
          </a:xfrm>
          <a:prstGeom prst="rect">
            <a:avLst/>
          </a:prstGeom>
          <a:ln>
            <a:noFill/>
          </a:ln>
        </p:spPr>
      </p:pic>
      <p:pic>
        <p:nvPicPr>
          <p:cNvPr id="214" name="Picture 25"/>
          <p:cNvPicPr/>
          <p:nvPr/>
        </p:nvPicPr>
        <p:blipFill>
          <a:blip r:embed="rId11"/>
          <a:stretch/>
        </p:blipFill>
        <p:spPr>
          <a:xfrm>
            <a:off x="1593270" y="1711058"/>
            <a:ext cx="545940" cy="1766070"/>
          </a:xfrm>
          <a:prstGeom prst="rect">
            <a:avLst/>
          </a:prstGeom>
          <a:ln>
            <a:noFill/>
          </a:ln>
        </p:spPr>
      </p:pic>
      <p:pic>
        <p:nvPicPr>
          <p:cNvPr id="215" name="Picture 29"/>
          <p:cNvPicPr/>
          <p:nvPr/>
        </p:nvPicPr>
        <p:blipFill>
          <a:blip r:embed="rId12"/>
          <a:srcRect t="-15791" b="-3889"/>
          <a:stretch/>
        </p:blipFill>
        <p:spPr>
          <a:xfrm>
            <a:off x="646920" y="2332058"/>
            <a:ext cx="750600" cy="1139130"/>
          </a:xfrm>
          <a:prstGeom prst="rect">
            <a:avLst/>
          </a:prstGeom>
          <a:ln>
            <a:noFill/>
          </a:ln>
        </p:spPr>
      </p:pic>
      <p:pic>
        <p:nvPicPr>
          <p:cNvPr id="216" name="Picture 30"/>
          <p:cNvPicPr/>
          <p:nvPr/>
        </p:nvPicPr>
        <p:blipFill>
          <a:blip r:embed="rId13"/>
          <a:stretch/>
        </p:blipFill>
        <p:spPr>
          <a:xfrm>
            <a:off x="803250" y="3113438"/>
            <a:ext cx="357750" cy="214650"/>
          </a:xfrm>
          <a:prstGeom prst="rect">
            <a:avLst/>
          </a:prstGeom>
          <a:ln>
            <a:noFill/>
          </a:ln>
        </p:spPr>
      </p:pic>
      <p:pic>
        <p:nvPicPr>
          <p:cNvPr id="217" name="Picture 26"/>
          <p:cNvPicPr/>
          <p:nvPr/>
        </p:nvPicPr>
        <p:blipFill>
          <a:blip r:embed="rId14"/>
          <a:stretch/>
        </p:blipFill>
        <p:spPr>
          <a:xfrm>
            <a:off x="1230930" y="1347638"/>
            <a:ext cx="775440" cy="775440"/>
          </a:xfrm>
          <a:prstGeom prst="rect">
            <a:avLst/>
          </a:prstGeom>
          <a:ln>
            <a:noFill/>
          </a:ln>
        </p:spPr>
      </p:pic>
      <p:pic>
        <p:nvPicPr>
          <p:cNvPr id="218" name="Picture 31"/>
          <p:cNvPicPr/>
          <p:nvPr/>
        </p:nvPicPr>
        <p:blipFill>
          <a:blip r:embed="rId15"/>
          <a:stretch/>
        </p:blipFill>
        <p:spPr>
          <a:xfrm>
            <a:off x="1361610" y="1309838"/>
            <a:ext cx="430380" cy="104220"/>
          </a:xfrm>
          <a:prstGeom prst="rect">
            <a:avLst/>
          </a:prstGeom>
          <a:ln>
            <a:noFill/>
          </a:ln>
        </p:spPr>
      </p:pic>
      <p:pic>
        <p:nvPicPr>
          <p:cNvPr id="219" name="Picture 27"/>
          <p:cNvPicPr/>
          <p:nvPr/>
        </p:nvPicPr>
        <p:blipFill>
          <a:blip r:embed="rId16"/>
          <a:stretch/>
        </p:blipFill>
        <p:spPr>
          <a:xfrm>
            <a:off x="2373570" y="1946498"/>
            <a:ext cx="771930" cy="771930"/>
          </a:xfrm>
          <a:prstGeom prst="rect">
            <a:avLst/>
          </a:prstGeom>
          <a:ln>
            <a:noFill/>
          </a:ln>
        </p:spPr>
      </p:pic>
      <p:pic>
        <p:nvPicPr>
          <p:cNvPr id="220" name="Picture 32"/>
          <p:cNvPicPr/>
          <p:nvPr/>
        </p:nvPicPr>
        <p:blipFill>
          <a:blip r:embed="rId17"/>
          <a:stretch/>
        </p:blipFill>
        <p:spPr>
          <a:xfrm>
            <a:off x="2505870" y="2579378"/>
            <a:ext cx="435510" cy="104220"/>
          </a:xfrm>
          <a:prstGeom prst="rect">
            <a:avLst/>
          </a:prstGeom>
          <a:ln>
            <a:noFill/>
          </a:ln>
        </p:spPr>
      </p:pic>
      <p:pic>
        <p:nvPicPr>
          <p:cNvPr id="221" name="Picture 28"/>
          <p:cNvPicPr/>
          <p:nvPr/>
        </p:nvPicPr>
        <p:blipFill>
          <a:blip r:embed="rId18"/>
          <a:srcRect l="25864" t="5874" r="5378" b="-13518"/>
          <a:stretch/>
        </p:blipFill>
        <p:spPr>
          <a:xfrm>
            <a:off x="1788480" y="3054578"/>
            <a:ext cx="854550" cy="923670"/>
          </a:xfrm>
          <a:prstGeom prst="rect">
            <a:avLst/>
          </a:prstGeom>
          <a:ln>
            <a:noFill/>
          </a:ln>
        </p:spPr>
      </p:pic>
      <p:pic>
        <p:nvPicPr>
          <p:cNvPr id="222" name="Picture 33"/>
          <p:cNvPicPr/>
          <p:nvPr/>
        </p:nvPicPr>
        <p:blipFill>
          <a:blip r:embed="rId19"/>
          <a:stretch/>
        </p:blipFill>
        <p:spPr>
          <a:xfrm>
            <a:off x="1972620" y="3734168"/>
            <a:ext cx="289980" cy="217080"/>
          </a:xfrm>
          <a:prstGeom prst="rect">
            <a:avLst/>
          </a:prstGeom>
          <a:ln>
            <a:noFill/>
          </a:ln>
        </p:spPr>
      </p:pic>
      <p:pic>
        <p:nvPicPr>
          <p:cNvPr id="223" name="Picture 18"/>
          <p:cNvPicPr/>
          <p:nvPr/>
        </p:nvPicPr>
        <p:blipFill>
          <a:blip r:embed="rId20"/>
          <a:stretch/>
        </p:blipFill>
        <p:spPr>
          <a:xfrm>
            <a:off x="3706830" y="2125778"/>
            <a:ext cx="2034450" cy="918000"/>
          </a:xfrm>
          <a:prstGeom prst="rect">
            <a:avLst/>
          </a:prstGeom>
          <a:ln>
            <a:noFill/>
          </a:ln>
        </p:spPr>
      </p:pic>
      <p:sp>
        <p:nvSpPr>
          <p:cNvPr id="224" name="Line 3"/>
          <p:cNvSpPr/>
          <p:nvPr/>
        </p:nvSpPr>
        <p:spPr>
          <a:xfrm>
            <a:off x="3724110" y="2364188"/>
            <a:ext cx="1822500" cy="270"/>
          </a:xfrm>
          <a:prstGeom prst="line">
            <a:avLst/>
          </a:prstGeom>
          <a:ln w="12600">
            <a:solidFill>
              <a:srgbClr val="62A4D9"/>
            </a:solidFill>
            <a:round/>
          </a:ln>
        </p:spPr>
        <p:style>
          <a:lnRef idx="1">
            <a:schemeClr val="accent1"/>
          </a:lnRef>
          <a:fillRef idx="0">
            <a:schemeClr val="accent1"/>
          </a:fillRef>
          <a:effectRef idx="0">
            <a:schemeClr val="accent1"/>
          </a:effectRef>
          <a:fontRef idx="minor"/>
        </p:style>
      </p:sp>
      <p:sp>
        <p:nvSpPr>
          <p:cNvPr id="225" name="Line 4"/>
          <p:cNvSpPr/>
          <p:nvPr/>
        </p:nvSpPr>
        <p:spPr>
          <a:xfrm>
            <a:off x="3724110" y="2703848"/>
            <a:ext cx="1822500" cy="270"/>
          </a:xfrm>
          <a:prstGeom prst="line">
            <a:avLst/>
          </a:prstGeom>
          <a:ln w="12600">
            <a:solidFill>
              <a:srgbClr val="62A4D9"/>
            </a:solidFill>
            <a:round/>
          </a:ln>
        </p:spPr>
        <p:style>
          <a:lnRef idx="1">
            <a:schemeClr val="accent1"/>
          </a:lnRef>
          <a:fillRef idx="0">
            <a:schemeClr val="accent1"/>
          </a:fillRef>
          <a:effectRef idx="0">
            <a:schemeClr val="accent1"/>
          </a:effectRef>
          <a:fontRef idx="minor"/>
        </p:style>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11"/>
          <p:cNvPicPr/>
          <p:nvPr/>
        </p:nvPicPr>
        <p:blipFill>
          <a:blip r:embed="rId2"/>
          <a:stretch/>
        </p:blipFill>
        <p:spPr>
          <a:xfrm>
            <a:off x="937980" y="1635458"/>
            <a:ext cx="1849500" cy="1901340"/>
          </a:xfrm>
          <a:prstGeom prst="rect">
            <a:avLst/>
          </a:prstGeom>
          <a:ln>
            <a:noFill/>
          </a:ln>
        </p:spPr>
      </p:pic>
      <p:pic>
        <p:nvPicPr>
          <p:cNvPr id="227" name="Picture 12"/>
          <p:cNvPicPr/>
          <p:nvPr/>
        </p:nvPicPr>
        <p:blipFill>
          <a:blip r:embed="rId3"/>
          <a:stretch/>
        </p:blipFill>
        <p:spPr>
          <a:xfrm>
            <a:off x="1469610" y="1425398"/>
            <a:ext cx="3668760" cy="2261790"/>
          </a:xfrm>
          <a:prstGeom prst="rect">
            <a:avLst/>
          </a:prstGeom>
          <a:ln>
            <a:noFill/>
          </a:ln>
        </p:spPr>
      </p:pic>
      <p:pic>
        <p:nvPicPr>
          <p:cNvPr id="228" name="Picture 7"/>
          <p:cNvPicPr/>
          <p:nvPr/>
        </p:nvPicPr>
        <p:blipFill>
          <a:blip r:embed="rId4"/>
          <a:srcRect r="20253"/>
          <a:stretch/>
        </p:blipFill>
        <p:spPr>
          <a:xfrm>
            <a:off x="2273130" y="1664888"/>
            <a:ext cx="4583520" cy="1821960"/>
          </a:xfrm>
          <a:prstGeom prst="rect">
            <a:avLst/>
          </a:prstGeom>
          <a:ln>
            <a:noFill/>
          </a:ln>
        </p:spPr>
      </p:pic>
      <p:pic>
        <p:nvPicPr>
          <p:cNvPr id="229" name="Picture 9"/>
          <p:cNvPicPr/>
          <p:nvPr/>
        </p:nvPicPr>
        <p:blipFill>
          <a:blip r:embed="rId5"/>
          <a:stretch/>
        </p:blipFill>
        <p:spPr>
          <a:xfrm>
            <a:off x="2249100" y="1646258"/>
            <a:ext cx="1232280" cy="1840590"/>
          </a:xfrm>
          <a:prstGeom prst="rect">
            <a:avLst/>
          </a:prstGeom>
          <a:ln>
            <a:noFill/>
          </a:ln>
        </p:spPr>
      </p:pic>
      <p:pic>
        <p:nvPicPr>
          <p:cNvPr id="230" name="Picture 19"/>
          <p:cNvPicPr/>
          <p:nvPr/>
        </p:nvPicPr>
        <p:blipFill>
          <a:blip r:embed="rId6"/>
          <a:stretch/>
        </p:blipFill>
        <p:spPr>
          <a:xfrm>
            <a:off x="981450" y="2768918"/>
            <a:ext cx="1125090" cy="646110"/>
          </a:xfrm>
          <a:prstGeom prst="rect">
            <a:avLst/>
          </a:prstGeom>
          <a:ln>
            <a:noFill/>
          </a:ln>
        </p:spPr>
      </p:pic>
      <p:pic>
        <p:nvPicPr>
          <p:cNvPr id="231" name="Picture 20"/>
          <p:cNvPicPr/>
          <p:nvPr/>
        </p:nvPicPr>
        <p:blipFill>
          <a:blip r:embed="rId5"/>
          <a:stretch/>
        </p:blipFill>
        <p:spPr>
          <a:xfrm>
            <a:off x="2247210" y="1648418"/>
            <a:ext cx="1238220" cy="1849230"/>
          </a:xfrm>
          <a:prstGeom prst="rect">
            <a:avLst/>
          </a:prstGeom>
          <a:ln>
            <a:noFill/>
          </a:ln>
        </p:spPr>
      </p:pic>
      <p:pic>
        <p:nvPicPr>
          <p:cNvPr id="232" name="Picture 21"/>
          <p:cNvPicPr/>
          <p:nvPr/>
        </p:nvPicPr>
        <p:blipFill>
          <a:blip r:embed="rId7"/>
          <a:stretch/>
        </p:blipFill>
        <p:spPr>
          <a:xfrm>
            <a:off x="1633770" y="1744808"/>
            <a:ext cx="768150" cy="1726380"/>
          </a:xfrm>
          <a:prstGeom prst="rect">
            <a:avLst/>
          </a:prstGeom>
          <a:ln>
            <a:noFill/>
          </a:ln>
        </p:spPr>
      </p:pic>
      <p:pic>
        <p:nvPicPr>
          <p:cNvPr id="233" name="Picture 22"/>
          <p:cNvPicPr/>
          <p:nvPr/>
        </p:nvPicPr>
        <p:blipFill>
          <a:blip r:embed="rId8"/>
          <a:stretch/>
        </p:blipFill>
        <p:spPr>
          <a:xfrm>
            <a:off x="1586520" y="1694858"/>
            <a:ext cx="1122660" cy="646110"/>
          </a:xfrm>
          <a:prstGeom prst="rect">
            <a:avLst/>
          </a:prstGeom>
          <a:ln>
            <a:noFill/>
          </a:ln>
        </p:spPr>
      </p:pic>
      <p:pic>
        <p:nvPicPr>
          <p:cNvPr id="234" name="Picture 23"/>
          <p:cNvPicPr/>
          <p:nvPr/>
        </p:nvPicPr>
        <p:blipFill>
          <a:blip r:embed="rId9"/>
          <a:stretch/>
        </p:blipFill>
        <p:spPr>
          <a:xfrm>
            <a:off x="974160" y="1676498"/>
            <a:ext cx="656370" cy="1140480"/>
          </a:xfrm>
          <a:prstGeom prst="rect">
            <a:avLst/>
          </a:prstGeom>
          <a:ln>
            <a:noFill/>
          </a:ln>
        </p:spPr>
      </p:pic>
      <p:pic>
        <p:nvPicPr>
          <p:cNvPr id="235" name="Picture 24"/>
          <p:cNvPicPr/>
          <p:nvPr/>
        </p:nvPicPr>
        <p:blipFill>
          <a:blip r:embed="rId10"/>
          <a:stretch/>
        </p:blipFill>
        <p:spPr>
          <a:xfrm>
            <a:off x="2063610" y="2294798"/>
            <a:ext cx="625590" cy="1089180"/>
          </a:xfrm>
          <a:prstGeom prst="rect">
            <a:avLst/>
          </a:prstGeom>
          <a:ln>
            <a:noFill/>
          </a:ln>
        </p:spPr>
      </p:pic>
      <p:pic>
        <p:nvPicPr>
          <p:cNvPr id="236" name="Picture 25"/>
          <p:cNvPicPr/>
          <p:nvPr/>
        </p:nvPicPr>
        <p:blipFill>
          <a:blip r:embed="rId11"/>
          <a:stretch/>
        </p:blipFill>
        <p:spPr>
          <a:xfrm>
            <a:off x="1587600" y="1711058"/>
            <a:ext cx="545940" cy="1766070"/>
          </a:xfrm>
          <a:prstGeom prst="rect">
            <a:avLst/>
          </a:prstGeom>
          <a:ln>
            <a:noFill/>
          </a:ln>
        </p:spPr>
      </p:pic>
      <p:pic>
        <p:nvPicPr>
          <p:cNvPr id="237" name="Picture 26"/>
          <p:cNvPicPr/>
          <p:nvPr/>
        </p:nvPicPr>
        <p:blipFill>
          <a:blip r:embed="rId12"/>
          <a:stretch/>
        </p:blipFill>
        <p:spPr>
          <a:xfrm>
            <a:off x="1230930" y="1347638"/>
            <a:ext cx="775440" cy="775440"/>
          </a:xfrm>
          <a:prstGeom prst="rect">
            <a:avLst/>
          </a:prstGeom>
          <a:ln>
            <a:noFill/>
          </a:ln>
        </p:spPr>
      </p:pic>
      <p:pic>
        <p:nvPicPr>
          <p:cNvPr id="238" name="Picture 27"/>
          <p:cNvPicPr/>
          <p:nvPr/>
        </p:nvPicPr>
        <p:blipFill>
          <a:blip r:embed="rId13"/>
          <a:stretch/>
        </p:blipFill>
        <p:spPr>
          <a:xfrm>
            <a:off x="2373570" y="1946498"/>
            <a:ext cx="771930" cy="771930"/>
          </a:xfrm>
          <a:prstGeom prst="rect">
            <a:avLst/>
          </a:prstGeom>
          <a:ln>
            <a:noFill/>
          </a:ln>
        </p:spPr>
      </p:pic>
      <p:pic>
        <p:nvPicPr>
          <p:cNvPr id="239" name="Picture 28"/>
          <p:cNvPicPr/>
          <p:nvPr/>
        </p:nvPicPr>
        <p:blipFill>
          <a:blip r:embed="rId14"/>
          <a:srcRect l="25864" t="18565" r="5378" b="-13518"/>
          <a:stretch/>
        </p:blipFill>
        <p:spPr>
          <a:xfrm>
            <a:off x="1788480" y="3163658"/>
            <a:ext cx="854550" cy="814590"/>
          </a:xfrm>
          <a:prstGeom prst="rect">
            <a:avLst/>
          </a:prstGeom>
          <a:ln>
            <a:noFill/>
          </a:ln>
        </p:spPr>
      </p:pic>
      <p:pic>
        <p:nvPicPr>
          <p:cNvPr id="240" name="Picture 29"/>
          <p:cNvPicPr/>
          <p:nvPr/>
        </p:nvPicPr>
        <p:blipFill>
          <a:blip r:embed="rId15"/>
          <a:srcRect t="7237" b="-3889"/>
          <a:stretch/>
        </p:blipFill>
        <p:spPr>
          <a:xfrm>
            <a:off x="646920" y="2551298"/>
            <a:ext cx="750600" cy="919620"/>
          </a:xfrm>
          <a:prstGeom prst="rect">
            <a:avLst/>
          </a:prstGeom>
          <a:ln>
            <a:noFill/>
          </a:ln>
        </p:spPr>
      </p:pic>
      <p:pic>
        <p:nvPicPr>
          <p:cNvPr id="241" name="Picture 30"/>
          <p:cNvPicPr/>
          <p:nvPr/>
        </p:nvPicPr>
        <p:blipFill>
          <a:blip r:embed="rId16"/>
          <a:stretch/>
        </p:blipFill>
        <p:spPr>
          <a:xfrm>
            <a:off x="803250" y="3113438"/>
            <a:ext cx="357750" cy="214650"/>
          </a:xfrm>
          <a:prstGeom prst="rect">
            <a:avLst/>
          </a:prstGeom>
          <a:ln>
            <a:noFill/>
          </a:ln>
        </p:spPr>
      </p:pic>
      <p:pic>
        <p:nvPicPr>
          <p:cNvPr id="242" name="Picture 31"/>
          <p:cNvPicPr/>
          <p:nvPr/>
        </p:nvPicPr>
        <p:blipFill>
          <a:blip r:embed="rId17"/>
          <a:stretch/>
        </p:blipFill>
        <p:spPr>
          <a:xfrm>
            <a:off x="1361610" y="1309838"/>
            <a:ext cx="430380" cy="104220"/>
          </a:xfrm>
          <a:prstGeom prst="rect">
            <a:avLst/>
          </a:prstGeom>
          <a:ln>
            <a:noFill/>
          </a:ln>
        </p:spPr>
      </p:pic>
      <p:pic>
        <p:nvPicPr>
          <p:cNvPr id="243" name="Picture 32"/>
          <p:cNvPicPr/>
          <p:nvPr/>
        </p:nvPicPr>
        <p:blipFill>
          <a:blip r:embed="rId18"/>
          <a:stretch/>
        </p:blipFill>
        <p:spPr>
          <a:xfrm>
            <a:off x="2505870" y="2579378"/>
            <a:ext cx="435510" cy="104220"/>
          </a:xfrm>
          <a:prstGeom prst="rect">
            <a:avLst/>
          </a:prstGeom>
          <a:ln>
            <a:noFill/>
          </a:ln>
        </p:spPr>
      </p:pic>
      <p:pic>
        <p:nvPicPr>
          <p:cNvPr id="244" name="Picture 33"/>
          <p:cNvPicPr/>
          <p:nvPr/>
        </p:nvPicPr>
        <p:blipFill>
          <a:blip r:embed="rId19"/>
          <a:stretch/>
        </p:blipFill>
        <p:spPr>
          <a:xfrm>
            <a:off x="1972620" y="3734168"/>
            <a:ext cx="289980" cy="217080"/>
          </a:xfrm>
          <a:prstGeom prst="rect">
            <a:avLst/>
          </a:prstGeom>
          <a:ln>
            <a:noFill/>
          </a:ln>
        </p:spPr>
      </p:pic>
      <p:sp>
        <p:nvSpPr>
          <p:cNvPr id="245" name="CustomShape 1"/>
          <p:cNvSpPr/>
          <p:nvPr/>
        </p:nvSpPr>
        <p:spPr>
          <a:xfrm>
            <a:off x="0" y="904568"/>
            <a:ext cx="6856920" cy="313173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pic>
        <p:nvPicPr>
          <p:cNvPr id="246" name="Picture 2"/>
          <p:cNvPicPr/>
          <p:nvPr/>
        </p:nvPicPr>
        <p:blipFill>
          <a:blip r:embed="rId20"/>
          <a:stretch/>
        </p:blipFill>
        <p:spPr>
          <a:xfrm>
            <a:off x="3810780" y="995018"/>
            <a:ext cx="1927530" cy="1929420"/>
          </a:xfrm>
          <a:prstGeom prst="rect">
            <a:avLst/>
          </a:prstGeom>
          <a:ln>
            <a:noFill/>
          </a:ln>
        </p:spPr>
      </p:pic>
      <p:pic>
        <p:nvPicPr>
          <p:cNvPr id="247" name="Picture 4"/>
          <p:cNvPicPr/>
          <p:nvPr/>
        </p:nvPicPr>
        <p:blipFill>
          <a:blip r:embed="rId18"/>
          <a:stretch/>
        </p:blipFill>
        <p:spPr>
          <a:xfrm>
            <a:off x="5481000" y="1710788"/>
            <a:ext cx="1028700" cy="247320"/>
          </a:xfrm>
          <a:prstGeom prst="rect">
            <a:avLst/>
          </a:prstGeom>
          <a:ln>
            <a:noFill/>
          </a:ln>
        </p:spPr>
      </p:pic>
      <p:sp>
        <p:nvSpPr>
          <p:cNvPr id="248" name="CustomShape 2"/>
          <p:cNvSpPr/>
          <p:nvPr/>
        </p:nvSpPr>
        <p:spPr>
          <a:xfrm>
            <a:off x="3005370" y="5274855"/>
            <a:ext cx="2348190" cy="12838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Museo Sans 500"/>
                <a:ea typeface="Museo Sans 500"/>
              </a:rPr>
              <a:t>Experience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Museo Sans 500"/>
                <a:ea typeface="Museo Sans 500"/>
              </a:rPr>
              <a:t>Observe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Museo Sans 500"/>
                <a:ea typeface="Museo Sans 500"/>
              </a:rPr>
              <a:t>Notice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Museo Sans 500"/>
                <a:ea typeface="Museo Sans 500"/>
              </a:rPr>
              <a:t>Ask and frame questions</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Museo Sans 500"/>
                <a:ea typeface="Museo Sans 500"/>
              </a:rPr>
              <a:t>Generate claims and ideas</a:t>
            </a:r>
            <a:endParaRPr lang="en-US" spc="-1">
              <a:solidFill>
                <a:srgbClr val="000000"/>
              </a:solidFill>
              <a:uFill>
                <a:solidFill>
                  <a:srgbClr val="FFFFFF"/>
                </a:solidFill>
              </a:uFill>
              <a:latin typeface="Arial"/>
            </a:endParaRPr>
          </a:p>
        </p:txBody>
      </p:sp>
      <p:sp>
        <p:nvSpPr>
          <p:cNvPr id="249" name="CustomShape 3"/>
          <p:cNvSpPr/>
          <p:nvPr/>
        </p:nvSpPr>
        <p:spPr>
          <a:xfrm>
            <a:off x="3008880" y="2688728"/>
            <a:ext cx="11159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Experience</a:t>
            </a:r>
            <a:endParaRPr lang="en-US" spc="-1">
              <a:solidFill>
                <a:srgbClr val="000000"/>
              </a:solidFill>
              <a:uFill>
                <a:solidFill>
                  <a:srgbClr val="FFFFFF"/>
                </a:solidFill>
              </a:uFill>
              <a:latin typeface="Arial"/>
            </a:endParaRPr>
          </a:p>
        </p:txBody>
      </p:sp>
      <p:sp>
        <p:nvSpPr>
          <p:cNvPr id="250" name="CustomShape 4"/>
          <p:cNvSpPr/>
          <p:nvPr/>
        </p:nvSpPr>
        <p:spPr>
          <a:xfrm>
            <a:off x="4176090" y="2694398"/>
            <a:ext cx="9622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Observe</a:t>
            </a:r>
            <a:endParaRPr lang="en-US" spc="-1">
              <a:solidFill>
                <a:srgbClr val="000000"/>
              </a:solidFill>
              <a:uFill>
                <a:solidFill>
                  <a:srgbClr val="FFFFFF"/>
                </a:solidFill>
              </a:uFill>
              <a:latin typeface="Arial"/>
            </a:endParaRPr>
          </a:p>
        </p:txBody>
      </p:sp>
      <p:sp>
        <p:nvSpPr>
          <p:cNvPr id="251" name="CustomShape 5"/>
          <p:cNvSpPr/>
          <p:nvPr/>
        </p:nvSpPr>
        <p:spPr>
          <a:xfrm>
            <a:off x="5267700" y="268872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Notice</a:t>
            </a:r>
            <a:endParaRPr lang="en-US" spc="-1">
              <a:solidFill>
                <a:srgbClr val="000000"/>
              </a:solidFill>
              <a:uFill>
                <a:solidFill>
                  <a:srgbClr val="FFFFFF"/>
                </a:solidFill>
              </a:uFill>
              <a:latin typeface="Arial"/>
            </a:endParaRPr>
          </a:p>
        </p:txBody>
      </p:sp>
      <p:sp>
        <p:nvSpPr>
          <p:cNvPr id="252" name="CustomShape 6"/>
          <p:cNvSpPr/>
          <p:nvPr/>
        </p:nvSpPr>
        <p:spPr>
          <a:xfrm>
            <a:off x="3467610" y="3091568"/>
            <a:ext cx="237924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Ask and frame questions</a:t>
            </a:r>
            <a:endParaRPr lang="en-US" spc="-1">
              <a:solidFill>
                <a:srgbClr val="000000"/>
              </a:solidFill>
              <a:uFill>
                <a:solidFill>
                  <a:srgbClr val="FFFFFF"/>
                </a:solidFill>
              </a:uFill>
              <a:latin typeface="Arial"/>
            </a:endParaRPr>
          </a:p>
        </p:txBody>
      </p:sp>
      <p:sp>
        <p:nvSpPr>
          <p:cNvPr id="253" name="CustomShape 7"/>
          <p:cNvSpPr/>
          <p:nvPr/>
        </p:nvSpPr>
        <p:spPr>
          <a:xfrm>
            <a:off x="3467340" y="3478208"/>
            <a:ext cx="2379240" cy="4608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Generate claims and ideas</a:t>
            </a:r>
            <a:endParaRPr lang="en-US" spc="-1">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xit" fill="hold" nodeType="withEffect">
                                  <p:stCondLst>
                                    <p:cond delay="0"/>
                                  </p:stCondLst>
                                  <p:childTnLst>
                                    <p:animEffect transition="in" filter="fade">
                                      <p:cBhvr additive="repl">
                                        <p:cTn id="6" dur="500"/>
                                        <p:tgtEl>
                                          <p:spTgt spid="243"/>
                                        </p:tgtEl>
                                      </p:cBhvr>
                                    </p:animEffect>
                                    <p:set>
                                      <p:cBhvr>
                                        <p:cTn id="7" dur="1" fill="hold">
                                          <p:stCondLst>
                                            <p:cond delay="499"/>
                                          </p:stCondLst>
                                        </p:cTn>
                                        <p:tgtEl>
                                          <p:spTgt spid="243"/>
                                        </p:tgtEl>
                                        <p:attrNameLst>
                                          <p:attrName>style.visibility</p:attrName>
                                        </p:attrNameLst>
                                      </p:cBhvr>
                                      <p:to>
                                        <p:strVal val="hidden"/>
                                      </p:to>
                                    </p:set>
                                  </p:childTnLst>
                                </p:cTn>
                              </p:par>
                              <p:par>
                                <p:cTn id="8" presetID="10" presetClass="entr" fill="hold"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additive="repl">
                                        <p:cTn id="10" dur="2000"/>
                                        <p:tgtEl>
                                          <p:spTgt spid="245"/>
                                        </p:tgtEl>
                                      </p:cBhvr>
                                    </p:animEffect>
                                  </p:childTnLst>
                                </p:cTn>
                              </p:par>
                            </p:childTnLst>
                          </p:cTn>
                        </p:par>
                        <p:par>
                          <p:cTn id="11" fill="hold">
                            <p:stCondLst>
                              <p:cond delay="2000"/>
                            </p:stCondLst>
                            <p:childTnLst>
                              <p:par>
                                <p:cTn id="12" presetID="10" presetClass="entr" fill="hold" nodeType="afterEffect">
                                  <p:stCondLst>
                                    <p:cond delay="0"/>
                                  </p:stCondLst>
                                  <p:childTnLst>
                                    <p:set>
                                      <p:cBhvr>
                                        <p:cTn id="13" dur="1" fill="hold">
                                          <p:stCondLst>
                                            <p:cond delay="0"/>
                                          </p:stCondLst>
                                        </p:cTn>
                                        <p:tgtEl>
                                          <p:spTgt spid="246"/>
                                        </p:tgtEl>
                                        <p:attrNameLst>
                                          <p:attrName>style.visibility</p:attrName>
                                        </p:attrNameLst>
                                      </p:cBhvr>
                                      <p:to>
                                        <p:strVal val="visible"/>
                                      </p:to>
                                    </p:set>
                                    <p:animEffect transition="in" filter="fade">
                                      <p:cBhvr additive="repl">
                                        <p:cTn id="14" dur="1000"/>
                                        <p:tgtEl>
                                          <p:spTgt spid="246"/>
                                        </p:tgtEl>
                                      </p:cBhvr>
                                    </p:animEffect>
                                  </p:childTnLst>
                                </p:cTn>
                              </p:par>
                              <p:par>
                                <p:cTn id="15" presetID="10" presetClass="entr" fill="hold" nodeType="with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additive="repl">
                                        <p:cTn id="17" dur="500"/>
                                        <p:tgtEl>
                                          <p:spTgt spid="247"/>
                                        </p:tgtEl>
                                      </p:cBhvr>
                                    </p:animEffect>
                                  </p:childTnLst>
                                </p:cTn>
                              </p:par>
                            </p:childTnLst>
                          </p:cTn>
                        </p:par>
                        <p:par>
                          <p:cTn id="18" fill="hold">
                            <p:stCondLst>
                              <p:cond delay="3000"/>
                            </p:stCondLst>
                            <p:childTnLst>
                              <p:par>
                                <p:cTn id="19" presetID="10" presetClass="entr" fill="hold" nodeType="afterEffect">
                                  <p:stCondLst>
                                    <p:cond delay="0"/>
                                  </p:stCondLst>
                                  <p:childTnLst>
                                    <p:set>
                                      <p:cBhvr>
                                        <p:cTn id="20" dur="1" fill="hold">
                                          <p:stCondLst>
                                            <p:cond delay="0"/>
                                          </p:stCondLst>
                                        </p:cTn>
                                        <p:tgtEl>
                                          <p:spTgt spid="248"/>
                                        </p:tgtEl>
                                        <p:attrNameLst>
                                          <p:attrName>style.visibility</p:attrName>
                                        </p:attrNameLst>
                                      </p:cBhvr>
                                      <p:to>
                                        <p:strVal val="visible"/>
                                      </p:to>
                                    </p:set>
                                    <p:animEffect transition="in" filter="fade">
                                      <p:cBhvr additive="repl">
                                        <p:cTn id="21" dur="500"/>
                                        <p:tgtEl>
                                          <p:spTgt spid="248"/>
                                        </p:tgtEl>
                                      </p:cBhvr>
                                    </p:animEffect>
                                  </p:childTnLst>
                                </p:cTn>
                              </p:par>
                            </p:childTnLst>
                          </p:cTn>
                        </p:par>
                        <p:par>
                          <p:cTn id="22" fill="hold">
                            <p:stCondLst>
                              <p:cond delay="3500"/>
                            </p:stCondLst>
                            <p:childTnLst>
                              <p:par>
                                <p:cTn id="23" presetID="10" presetClass="entr" fill="hold" nodeType="after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additive="repl">
                                        <p:cTn id="25" dur="500"/>
                                        <p:tgtEl>
                                          <p:spTgt spid="249"/>
                                        </p:tgtEl>
                                      </p:cBhvr>
                                    </p:animEffect>
                                  </p:childTnLst>
                                </p:cTn>
                              </p:par>
                            </p:childTnLst>
                          </p:cTn>
                        </p:par>
                        <p:par>
                          <p:cTn id="26" fill="hold">
                            <p:stCondLst>
                              <p:cond delay="4000"/>
                            </p:stCondLst>
                            <p:childTnLst>
                              <p:par>
                                <p:cTn id="27" presetID="10" presetClass="entr" fill="hold" nodeType="afterEffect">
                                  <p:stCondLst>
                                    <p:cond delay="0"/>
                                  </p:stCondLst>
                                  <p:childTnLst>
                                    <p:set>
                                      <p:cBhvr>
                                        <p:cTn id="28" dur="1" fill="hold">
                                          <p:stCondLst>
                                            <p:cond delay="0"/>
                                          </p:stCondLst>
                                        </p:cTn>
                                        <p:tgtEl>
                                          <p:spTgt spid="250"/>
                                        </p:tgtEl>
                                        <p:attrNameLst>
                                          <p:attrName>style.visibility</p:attrName>
                                        </p:attrNameLst>
                                      </p:cBhvr>
                                      <p:to>
                                        <p:strVal val="visible"/>
                                      </p:to>
                                    </p:set>
                                    <p:animEffect transition="in" filter="fade">
                                      <p:cBhvr additive="repl">
                                        <p:cTn id="29" dur="500"/>
                                        <p:tgtEl>
                                          <p:spTgt spid="250"/>
                                        </p:tgtEl>
                                      </p:cBhvr>
                                    </p:animEffect>
                                  </p:childTnLst>
                                </p:cTn>
                              </p:par>
                            </p:childTnLst>
                          </p:cTn>
                        </p:par>
                        <p:par>
                          <p:cTn id="30" fill="hold">
                            <p:stCondLst>
                              <p:cond delay="4500"/>
                            </p:stCondLst>
                            <p:childTnLst>
                              <p:par>
                                <p:cTn id="31" presetID="10" presetClass="entr" fill="hold" nodeType="afterEffect">
                                  <p:stCondLst>
                                    <p:cond delay="0"/>
                                  </p:stCondLst>
                                  <p:childTnLst>
                                    <p:set>
                                      <p:cBhvr>
                                        <p:cTn id="32" dur="1" fill="hold">
                                          <p:stCondLst>
                                            <p:cond delay="0"/>
                                          </p:stCondLst>
                                        </p:cTn>
                                        <p:tgtEl>
                                          <p:spTgt spid="251"/>
                                        </p:tgtEl>
                                        <p:attrNameLst>
                                          <p:attrName>style.visibility</p:attrName>
                                        </p:attrNameLst>
                                      </p:cBhvr>
                                      <p:to>
                                        <p:strVal val="visible"/>
                                      </p:to>
                                    </p:set>
                                    <p:animEffect transition="in" filter="fade">
                                      <p:cBhvr additive="repl">
                                        <p:cTn id="33" dur="500"/>
                                        <p:tgtEl>
                                          <p:spTgt spid="251"/>
                                        </p:tgtEl>
                                      </p:cBhvr>
                                    </p:animEffect>
                                  </p:childTnLst>
                                </p:cTn>
                              </p:par>
                            </p:childTnLst>
                          </p:cTn>
                        </p:par>
                        <p:par>
                          <p:cTn id="34" fill="hold">
                            <p:stCondLst>
                              <p:cond delay="5000"/>
                            </p:stCondLst>
                            <p:childTnLst>
                              <p:par>
                                <p:cTn id="35" presetID="10" presetClass="entr" fill="hold" nodeType="afterEffect">
                                  <p:stCondLst>
                                    <p:cond delay="0"/>
                                  </p:stCondLst>
                                  <p:childTnLst>
                                    <p:set>
                                      <p:cBhvr>
                                        <p:cTn id="36" dur="1" fill="hold">
                                          <p:stCondLst>
                                            <p:cond delay="0"/>
                                          </p:stCondLst>
                                        </p:cTn>
                                        <p:tgtEl>
                                          <p:spTgt spid="252"/>
                                        </p:tgtEl>
                                        <p:attrNameLst>
                                          <p:attrName>style.visibility</p:attrName>
                                        </p:attrNameLst>
                                      </p:cBhvr>
                                      <p:to>
                                        <p:strVal val="visible"/>
                                      </p:to>
                                    </p:set>
                                    <p:animEffect transition="in" filter="fade">
                                      <p:cBhvr additive="repl">
                                        <p:cTn id="37" dur="500"/>
                                        <p:tgtEl>
                                          <p:spTgt spid="252"/>
                                        </p:tgtEl>
                                      </p:cBhvr>
                                    </p:animEffect>
                                  </p:childTnLst>
                                </p:cTn>
                              </p:par>
                            </p:childTnLst>
                          </p:cTn>
                        </p:par>
                        <p:par>
                          <p:cTn id="38" fill="hold">
                            <p:stCondLst>
                              <p:cond delay="5500"/>
                            </p:stCondLst>
                            <p:childTnLst>
                              <p:par>
                                <p:cTn id="39" presetID="10" presetClass="entr" fill="hold" nodeType="afterEffect">
                                  <p:stCondLst>
                                    <p:cond delay="0"/>
                                  </p:stCondLst>
                                  <p:childTnLst>
                                    <p:set>
                                      <p:cBhvr>
                                        <p:cTn id="40" dur="1" fill="hold">
                                          <p:stCondLst>
                                            <p:cond delay="0"/>
                                          </p:stCondLst>
                                        </p:cTn>
                                        <p:tgtEl>
                                          <p:spTgt spid="253"/>
                                        </p:tgtEl>
                                        <p:attrNameLst>
                                          <p:attrName>style.visibility</p:attrName>
                                        </p:attrNameLst>
                                      </p:cBhvr>
                                      <p:to>
                                        <p:strVal val="visible"/>
                                      </p:to>
                                    </p:set>
                                    <p:animEffect transition="in" filter="fade">
                                      <p:cBhvr additive="repl">
                                        <p:cTn id="41"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12"/>
          <p:cNvPicPr/>
          <p:nvPr/>
        </p:nvPicPr>
        <p:blipFill>
          <a:blip r:embed="rId2"/>
          <a:stretch/>
        </p:blipFill>
        <p:spPr>
          <a:xfrm>
            <a:off x="1469610" y="1425398"/>
            <a:ext cx="3668760" cy="2261790"/>
          </a:xfrm>
          <a:prstGeom prst="rect">
            <a:avLst/>
          </a:prstGeom>
          <a:ln>
            <a:noFill/>
          </a:ln>
        </p:spPr>
      </p:pic>
      <p:pic>
        <p:nvPicPr>
          <p:cNvPr id="255" name="Picture 7"/>
          <p:cNvPicPr/>
          <p:nvPr/>
        </p:nvPicPr>
        <p:blipFill>
          <a:blip r:embed="rId3"/>
          <a:srcRect r="20253"/>
          <a:stretch/>
        </p:blipFill>
        <p:spPr>
          <a:xfrm>
            <a:off x="2273130" y="1664888"/>
            <a:ext cx="4583520" cy="1821960"/>
          </a:xfrm>
          <a:prstGeom prst="rect">
            <a:avLst/>
          </a:prstGeom>
          <a:ln>
            <a:noFill/>
          </a:ln>
        </p:spPr>
      </p:pic>
      <p:pic>
        <p:nvPicPr>
          <p:cNvPr id="256" name="Picture 9"/>
          <p:cNvPicPr/>
          <p:nvPr/>
        </p:nvPicPr>
        <p:blipFill>
          <a:blip r:embed="rId4"/>
          <a:stretch/>
        </p:blipFill>
        <p:spPr>
          <a:xfrm>
            <a:off x="2249100" y="1646258"/>
            <a:ext cx="1232280" cy="1840590"/>
          </a:xfrm>
          <a:prstGeom prst="rect">
            <a:avLst/>
          </a:prstGeom>
          <a:ln>
            <a:noFill/>
          </a:ln>
        </p:spPr>
      </p:pic>
      <p:pic>
        <p:nvPicPr>
          <p:cNvPr id="257" name="Picture 19"/>
          <p:cNvPicPr/>
          <p:nvPr/>
        </p:nvPicPr>
        <p:blipFill>
          <a:blip r:embed="rId5"/>
          <a:stretch/>
        </p:blipFill>
        <p:spPr>
          <a:xfrm>
            <a:off x="981450" y="2768918"/>
            <a:ext cx="1125090" cy="646110"/>
          </a:xfrm>
          <a:prstGeom prst="rect">
            <a:avLst/>
          </a:prstGeom>
          <a:ln>
            <a:noFill/>
          </a:ln>
        </p:spPr>
      </p:pic>
      <p:pic>
        <p:nvPicPr>
          <p:cNvPr id="258" name="Picture 20"/>
          <p:cNvPicPr/>
          <p:nvPr/>
        </p:nvPicPr>
        <p:blipFill>
          <a:blip r:embed="rId4"/>
          <a:stretch/>
        </p:blipFill>
        <p:spPr>
          <a:xfrm>
            <a:off x="2247210" y="1648418"/>
            <a:ext cx="1238220" cy="1849230"/>
          </a:xfrm>
          <a:prstGeom prst="rect">
            <a:avLst/>
          </a:prstGeom>
          <a:ln>
            <a:noFill/>
          </a:ln>
        </p:spPr>
      </p:pic>
      <p:pic>
        <p:nvPicPr>
          <p:cNvPr id="259" name="Picture 21"/>
          <p:cNvPicPr/>
          <p:nvPr/>
        </p:nvPicPr>
        <p:blipFill>
          <a:blip r:embed="rId6"/>
          <a:stretch/>
        </p:blipFill>
        <p:spPr>
          <a:xfrm>
            <a:off x="1633770" y="1744808"/>
            <a:ext cx="768150" cy="1726380"/>
          </a:xfrm>
          <a:prstGeom prst="rect">
            <a:avLst/>
          </a:prstGeom>
          <a:ln>
            <a:noFill/>
          </a:ln>
        </p:spPr>
      </p:pic>
      <p:pic>
        <p:nvPicPr>
          <p:cNvPr id="260" name="Picture 22"/>
          <p:cNvPicPr/>
          <p:nvPr/>
        </p:nvPicPr>
        <p:blipFill>
          <a:blip r:embed="rId7"/>
          <a:stretch/>
        </p:blipFill>
        <p:spPr>
          <a:xfrm>
            <a:off x="1586520" y="1694858"/>
            <a:ext cx="1122660" cy="646110"/>
          </a:xfrm>
          <a:prstGeom prst="rect">
            <a:avLst/>
          </a:prstGeom>
          <a:ln>
            <a:noFill/>
          </a:ln>
        </p:spPr>
      </p:pic>
      <p:pic>
        <p:nvPicPr>
          <p:cNvPr id="261" name="Picture 23"/>
          <p:cNvPicPr/>
          <p:nvPr/>
        </p:nvPicPr>
        <p:blipFill>
          <a:blip r:embed="rId8"/>
          <a:stretch/>
        </p:blipFill>
        <p:spPr>
          <a:xfrm>
            <a:off x="974160" y="1676498"/>
            <a:ext cx="656370" cy="1140480"/>
          </a:xfrm>
          <a:prstGeom prst="rect">
            <a:avLst/>
          </a:prstGeom>
          <a:ln>
            <a:noFill/>
          </a:ln>
        </p:spPr>
      </p:pic>
      <p:pic>
        <p:nvPicPr>
          <p:cNvPr id="262" name="Picture 24"/>
          <p:cNvPicPr/>
          <p:nvPr/>
        </p:nvPicPr>
        <p:blipFill>
          <a:blip r:embed="rId9"/>
          <a:stretch/>
        </p:blipFill>
        <p:spPr>
          <a:xfrm>
            <a:off x="2063610" y="2294798"/>
            <a:ext cx="625590" cy="1089180"/>
          </a:xfrm>
          <a:prstGeom prst="rect">
            <a:avLst/>
          </a:prstGeom>
          <a:ln>
            <a:noFill/>
          </a:ln>
        </p:spPr>
      </p:pic>
      <p:pic>
        <p:nvPicPr>
          <p:cNvPr id="263" name="Picture 25"/>
          <p:cNvPicPr/>
          <p:nvPr/>
        </p:nvPicPr>
        <p:blipFill>
          <a:blip r:embed="rId10"/>
          <a:stretch/>
        </p:blipFill>
        <p:spPr>
          <a:xfrm>
            <a:off x="1587600" y="1711058"/>
            <a:ext cx="545940" cy="1766070"/>
          </a:xfrm>
          <a:prstGeom prst="rect">
            <a:avLst/>
          </a:prstGeom>
          <a:ln>
            <a:noFill/>
          </a:ln>
        </p:spPr>
      </p:pic>
      <p:pic>
        <p:nvPicPr>
          <p:cNvPr id="264" name="Picture 11"/>
          <p:cNvPicPr/>
          <p:nvPr/>
        </p:nvPicPr>
        <p:blipFill>
          <a:blip r:embed="rId11"/>
          <a:stretch/>
        </p:blipFill>
        <p:spPr>
          <a:xfrm>
            <a:off x="937980" y="1635458"/>
            <a:ext cx="1849500" cy="1901340"/>
          </a:xfrm>
          <a:prstGeom prst="rect">
            <a:avLst/>
          </a:prstGeom>
          <a:ln>
            <a:noFill/>
          </a:ln>
        </p:spPr>
      </p:pic>
      <p:pic>
        <p:nvPicPr>
          <p:cNvPr id="265" name="Picture 26"/>
          <p:cNvPicPr/>
          <p:nvPr/>
        </p:nvPicPr>
        <p:blipFill>
          <a:blip r:embed="rId12"/>
          <a:stretch/>
        </p:blipFill>
        <p:spPr>
          <a:xfrm>
            <a:off x="1230930" y="1347638"/>
            <a:ext cx="775440" cy="775440"/>
          </a:xfrm>
          <a:prstGeom prst="rect">
            <a:avLst/>
          </a:prstGeom>
          <a:ln>
            <a:noFill/>
          </a:ln>
        </p:spPr>
      </p:pic>
      <p:pic>
        <p:nvPicPr>
          <p:cNvPr id="266" name="Picture 27"/>
          <p:cNvPicPr/>
          <p:nvPr/>
        </p:nvPicPr>
        <p:blipFill>
          <a:blip r:embed="rId13"/>
          <a:stretch/>
        </p:blipFill>
        <p:spPr>
          <a:xfrm>
            <a:off x="2373570" y="1946498"/>
            <a:ext cx="771930" cy="771930"/>
          </a:xfrm>
          <a:prstGeom prst="rect">
            <a:avLst/>
          </a:prstGeom>
          <a:ln>
            <a:noFill/>
          </a:ln>
        </p:spPr>
      </p:pic>
      <p:pic>
        <p:nvPicPr>
          <p:cNvPr id="267" name="Picture 28"/>
          <p:cNvPicPr/>
          <p:nvPr/>
        </p:nvPicPr>
        <p:blipFill>
          <a:blip r:embed="rId14"/>
          <a:srcRect l="25864" t="18565" r="5378" b="-13518"/>
          <a:stretch/>
        </p:blipFill>
        <p:spPr>
          <a:xfrm>
            <a:off x="1788480" y="3163658"/>
            <a:ext cx="854550" cy="814590"/>
          </a:xfrm>
          <a:prstGeom prst="rect">
            <a:avLst/>
          </a:prstGeom>
          <a:ln>
            <a:noFill/>
          </a:ln>
        </p:spPr>
      </p:pic>
      <p:pic>
        <p:nvPicPr>
          <p:cNvPr id="268" name="Picture 29"/>
          <p:cNvPicPr/>
          <p:nvPr/>
        </p:nvPicPr>
        <p:blipFill>
          <a:blip r:embed="rId15"/>
          <a:srcRect t="7237" b="-3889"/>
          <a:stretch/>
        </p:blipFill>
        <p:spPr>
          <a:xfrm>
            <a:off x="646920" y="2551298"/>
            <a:ext cx="750600" cy="919620"/>
          </a:xfrm>
          <a:prstGeom prst="rect">
            <a:avLst/>
          </a:prstGeom>
          <a:ln>
            <a:noFill/>
          </a:ln>
        </p:spPr>
      </p:pic>
      <p:pic>
        <p:nvPicPr>
          <p:cNvPr id="269" name="Picture 30"/>
          <p:cNvPicPr/>
          <p:nvPr/>
        </p:nvPicPr>
        <p:blipFill>
          <a:blip r:embed="rId16"/>
          <a:stretch/>
        </p:blipFill>
        <p:spPr>
          <a:xfrm>
            <a:off x="803250" y="3113438"/>
            <a:ext cx="357750" cy="214650"/>
          </a:xfrm>
          <a:prstGeom prst="rect">
            <a:avLst/>
          </a:prstGeom>
          <a:ln>
            <a:noFill/>
          </a:ln>
        </p:spPr>
      </p:pic>
      <p:pic>
        <p:nvPicPr>
          <p:cNvPr id="270" name="Picture 31"/>
          <p:cNvPicPr/>
          <p:nvPr/>
        </p:nvPicPr>
        <p:blipFill>
          <a:blip r:embed="rId17"/>
          <a:stretch/>
        </p:blipFill>
        <p:spPr>
          <a:xfrm>
            <a:off x="1361610" y="1309838"/>
            <a:ext cx="430380" cy="104220"/>
          </a:xfrm>
          <a:prstGeom prst="rect">
            <a:avLst/>
          </a:prstGeom>
          <a:ln>
            <a:noFill/>
          </a:ln>
        </p:spPr>
      </p:pic>
      <p:pic>
        <p:nvPicPr>
          <p:cNvPr id="271" name="Picture 32"/>
          <p:cNvPicPr/>
          <p:nvPr/>
        </p:nvPicPr>
        <p:blipFill>
          <a:blip r:embed="rId18"/>
          <a:stretch/>
        </p:blipFill>
        <p:spPr>
          <a:xfrm>
            <a:off x="2505870" y="2579378"/>
            <a:ext cx="435510" cy="104220"/>
          </a:xfrm>
          <a:prstGeom prst="rect">
            <a:avLst/>
          </a:prstGeom>
          <a:ln>
            <a:noFill/>
          </a:ln>
        </p:spPr>
      </p:pic>
      <p:pic>
        <p:nvPicPr>
          <p:cNvPr id="272" name="Picture 33"/>
          <p:cNvPicPr/>
          <p:nvPr/>
        </p:nvPicPr>
        <p:blipFill>
          <a:blip r:embed="rId19"/>
          <a:stretch/>
        </p:blipFill>
        <p:spPr>
          <a:xfrm>
            <a:off x="1972620" y="3734168"/>
            <a:ext cx="289980" cy="217080"/>
          </a:xfrm>
          <a:prstGeom prst="rect">
            <a:avLst/>
          </a:prstGeom>
          <a:ln>
            <a:noFill/>
          </a:ln>
        </p:spPr>
      </p:pic>
      <p:sp>
        <p:nvSpPr>
          <p:cNvPr id="273" name="CustomShape 1"/>
          <p:cNvSpPr/>
          <p:nvPr/>
        </p:nvSpPr>
        <p:spPr>
          <a:xfrm>
            <a:off x="6210" y="801428"/>
            <a:ext cx="6856920" cy="336177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pic>
        <p:nvPicPr>
          <p:cNvPr id="274" name="Picture 4"/>
          <p:cNvPicPr/>
          <p:nvPr/>
        </p:nvPicPr>
        <p:blipFill>
          <a:blip r:embed="rId18"/>
          <a:stretch/>
        </p:blipFill>
        <p:spPr>
          <a:xfrm>
            <a:off x="5481000" y="1710788"/>
            <a:ext cx="1028700" cy="247320"/>
          </a:xfrm>
          <a:prstGeom prst="rect">
            <a:avLst/>
          </a:prstGeom>
          <a:ln>
            <a:noFill/>
          </a:ln>
        </p:spPr>
      </p:pic>
      <p:pic>
        <p:nvPicPr>
          <p:cNvPr id="275" name="Picture 34"/>
          <p:cNvPicPr/>
          <p:nvPr/>
        </p:nvPicPr>
        <p:blipFill>
          <a:blip r:embed="rId17"/>
          <a:stretch/>
        </p:blipFill>
        <p:spPr>
          <a:xfrm>
            <a:off x="5485860" y="1707818"/>
            <a:ext cx="1016820" cy="247320"/>
          </a:xfrm>
          <a:prstGeom prst="rect">
            <a:avLst/>
          </a:prstGeom>
          <a:ln>
            <a:noFill/>
          </a:ln>
        </p:spPr>
      </p:pic>
      <p:pic>
        <p:nvPicPr>
          <p:cNvPr id="276" name="Picture 2"/>
          <p:cNvPicPr/>
          <p:nvPr/>
        </p:nvPicPr>
        <p:blipFill>
          <a:blip r:embed="rId20"/>
          <a:stretch/>
        </p:blipFill>
        <p:spPr>
          <a:xfrm>
            <a:off x="3812130" y="996908"/>
            <a:ext cx="1927530" cy="1929420"/>
          </a:xfrm>
          <a:prstGeom prst="rect">
            <a:avLst/>
          </a:prstGeom>
          <a:ln>
            <a:noFill/>
          </a:ln>
        </p:spPr>
      </p:pic>
      <p:pic>
        <p:nvPicPr>
          <p:cNvPr id="277" name="Picture 8"/>
          <p:cNvPicPr/>
          <p:nvPr/>
        </p:nvPicPr>
        <p:blipFill>
          <a:blip r:embed="rId21"/>
          <a:stretch/>
        </p:blipFill>
        <p:spPr>
          <a:xfrm>
            <a:off x="3813480" y="999878"/>
            <a:ext cx="1924560" cy="1924560"/>
          </a:xfrm>
          <a:prstGeom prst="rect">
            <a:avLst/>
          </a:prstGeom>
          <a:ln>
            <a:noFill/>
          </a:ln>
        </p:spPr>
      </p:pic>
      <p:sp>
        <p:nvSpPr>
          <p:cNvPr id="278" name="CustomShape 2"/>
          <p:cNvSpPr/>
          <p:nvPr/>
        </p:nvSpPr>
        <p:spPr>
          <a:xfrm>
            <a:off x="3008880" y="2688728"/>
            <a:ext cx="11159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Experience</a:t>
            </a:r>
            <a:endParaRPr lang="en-US" spc="-1">
              <a:solidFill>
                <a:srgbClr val="000000"/>
              </a:solidFill>
              <a:uFill>
                <a:solidFill>
                  <a:srgbClr val="FFFFFF"/>
                </a:solidFill>
              </a:uFill>
              <a:latin typeface="Arial"/>
            </a:endParaRPr>
          </a:p>
        </p:txBody>
      </p:sp>
      <p:sp>
        <p:nvSpPr>
          <p:cNvPr id="279" name="CustomShape 3"/>
          <p:cNvSpPr/>
          <p:nvPr/>
        </p:nvSpPr>
        <p:spPr>
          <a:xfrm>
            <a:off x="4176090" y="2694398"/>
            <a:ext cx="9622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Observe</a:t>
            </a:r>
            <a:endParaRPr lang="en-US" spc="-1">
              <a:solidFill>
                <a:srgbClr val="000000"/>
              </a:solidFill>
              <a:uFill>
                <a:solidFill>
                  <a:srgbClr val="FFFFFF"/>
                </a:solidFill>
              </a:uFill>
              <a:latin typeface="Arial"/>
            </a:endParaRPr>
          </a:p>
        </p:txBody>
      </p:sp>
      <p:sp>
        <p:nvSpPr>
          <p:cNvPr id="280" name="CustomShape 4"/>
          <p:cNvSpPr/>
          <p:nvPr/>
        </p:nvSpPr>
        <p:spPr>
          <a:xfrm>
            <a:off x="5267700" y="268872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Notice</a:t>
            </a:r>
            <a:endParaRPr lang="en-US" spc="-1">
              <a:solidFill>
                <a:srgbClr val="000000"/>
              </a:solidFill>
              <a:uFill>
                <a:solidFill>
                  <a:srgbClr val="FFFFFF"/>
                </a:solidFill>
              </a:uFill>
              <a:latin typeface="Arial"/>
            </a:endParaRPr>
          </a:p>
        </p:txBody>
      </p:sp>
      <p:sp>
        <p:nvSpPr>
          <p:cNvPr id="281" name="CustomShape 5"/>
          <p:cNvSpPr/>
          <p:nvPr/>
        </p:nvSpPr>
        <p:spPr>
          <a:xfrm>
            <a:off x="3467610" y="3091568"/>
            <a:ext cx="237924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Ask and frame questions</a:t>
            </a:r>
            <a:endParaRPr lang="en-US" spc="-1">
              <a:solidFill>
                <a:srgbClr val="000000"/>
              </a:solidFill>
              <a:uFill>
                <a:solidFill>
                  <a:srgbClr val="FFFFFF"/>
                </a:solidFill>
              </a:uFill>
              <a:latin typeface="Arial"/>
            </a:endParaRPr>
          </a:p>
        </p:txBody>
      </p:sp>
      <p:sp>
        <p:nvSpPr>
          <p:cNvPr id="282" name="CustomShape 6"/>
          <p:cNvSpPr/>
          <p:nvPr/>
        </p:nvSpPr>
        <p:spPr>
          <a:xfrm>
            <a:off x="3467340" y="3478208"/>
            <a:ext cx="2379240" cy="4608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BC4F67"/>
                </a:solidFill>
                <a:uFill>
                  <a:solidFill>
                    <a:srgbClr val="FFFFFF"/>
                  </a:solidFill>
                </a:uFill>
                <a:latin typeface="Garamond Premr Pro"/>
                <a:ea typeface="Museo Sans 500"/>
              </a:rPr>
              <a:t>Generate claims and ideas</a:t>
            </a:r>
            <a:endParaRPr lang="en-US" spc="-1">
              <a:solidFill>
                <a:srgbClr val="000000"/>
              </a:solidFill>
              <a:uFill>
                <a:solidFill>
                  <a:srgbClr val="FFFFFF"/>
                </a:solidFill>
              </a:uFill>
              <a:latin typeface="Arial"/>
            </a:endParaRPr>
          </a:p>
        </p:txBody>
      </p:sp>
      <p:sp>
        <p:nvSpPr>
          <p:cNvPr id="283" name="CustomShape 7"/>
          <p:cNvSpPr/>
          <p:nvPr/>
        </p:nvSpPr>
        <p:spPr>
          <a:xfrm>
            <a:off x="-1389690" y="1584428"/>
            <a:ext cx="1421010" cy="19013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Calibri"/>
                <a:ea typeface="DejaVu Sans"/>
              </a:rPr>
              <a:t>Inquire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Investigate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Listen</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Collect</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Evaluate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Debate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Interpret</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Analyze ideas and evidence</a:t>
            </a:r>
            <a:endParaRPr lang="en-US" spc="-1">
              <a:solidFill>
                <a:srgbClr val="000000"/>
              </a:solidFill>
              <a:uFill>
                <a:solidFill>
                  <a:srgbClr val="FFFFFF"/>
                </a:solidFill>
              </a:uFill>
              <a:latin typeface="Arial"/>
            </a:endParaRPr>
          </a:p>
        </p:txBody>
      </p:sp>
      <p:sp>
        <p:nvSpPr>
          <p:cNvPr id="284" name="CustomShape 8"/>
          <p:cNvSpPr/>
          <p:nvPr/>
        </p:nvSpPr>
        <p:spPr>
          <a:xfrm>
            <a:off x="2919510" y="2682248"/>
            <a:ext cx="92205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Inquire</a:t>
            </a:r>
            <a:endParaRPr lang="en-US" spc="-1">
              <a:solidFill>
                <a:srgbClr val="000000"/>
              </a:solidFill>
              <a:uFill>
                <a:solidFill>
                  <a:srgbClr val="FFFFFF"/>
                </a:solidFill>
              </a:uFill>
              <a:latin typeface="Arial"/>
            </a:endParaRPr>
          </a:p>
        </p:txBody>
      </p:sp>
      <p:sp>
        <p:nvSpPr>
          <p:cNvPr id="285" name="CustomShape 9"/>
          <p:cNvSpPr/>
          <p:nvPr/>
        </p:nvSpPr>
        <p:spPr>
          <a:xfrm>
            <a:off x="3880710" y="2687918"/>
            <a:ext cx="10586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Investigate</a:t>
            </a:r>
            <a:endParaRPr lang="en-US" spc="-1">
              <a:solidFill>
                <a:srgbClr val="000000"/>
              </a:solidFill>
              <a:uFill>
                <a:solidFill>
                  <a:srgbClr val="FFFFFF"/>
                </a:solidFill>
              </a:uFill>
              <a:latin typeface="Arial"/>
            </a:endParaRPr>
          </a:p>
        </p:txBody>
      </p:sp>
      <p:sp>
        <p:nvSpPr>
          <p:cNvPr id="286" name="CustomShape 10"/>
          <p:cNvSpPr/>
          <p:nvPr/>
        </p:nvSpPr>
        <p:spPr>
          <a:xfrm>
            <a:off x="4942350" y="268224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Listen</a:t>
            </a:r>
            <a:endParaRPr lang="en-US" spc="-1">
              <a:solidFill>
                <a:srgbClr val="000000"/>
              </a:solidFill>
              <a:uFill>
                <a:solidFill>
                  <a:srgbClr val="FFFFFF"/>
                </a:solidFill>
              </a:uFill>
              <a:latin typeface="Arial"/>
            </a:endParaRPr>
          </a:p>
        </p:txBody>
      </p:sp>
      <p:sp>
        <p:nvSpPr>
          <p:cNvPr id="287" name="CustomShape 11"/>
          <p:cNvSpPr/>
          <p:nvPr/>
        </p:nvSpPr>
        <p:spPr>
          <a:xfrm>
            <a:off x="5633550" y="2686028"/>
            <a:ext cx="10081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Collect</a:t>
            </a:r>
            <a:endParaRPr lang="en-US" spc="-1">
              <a:solidFill>
                <a:srgbClr val="000000"/>
              </a:solidFill>
              <a:uFill>
                <a:solidFill>
                  <a:srgbClr val="FFFFFF"/>
                </a:solidFill>
              </a:uFill>
              <a:latin typeface="Arial"/>
            </a:endParaRPr>
          </a:p>
        </p:txBody>
      </p:sp>
      <p:sp>
        <p:nvSpPr>
          <p:cNvPr id="288" name="CustomShape 12"/>
          <p:cNvSpPr/>
          <p:nvPr/>
        </p:nvSpPr>
        <p:spPr>
          <a:xfrm>
            <a:off x="4177710" y="3099938"/>
            <a:ext cx="83295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Debate</a:t>
            </a:r>
            <a:endParaRPr lang="en-US" spc="-1">
              <a:solidFill>
                <a:srgbClr val="000000"/>
              </a:solidFill>
              <a:uFill>
                <a:solidFill>
                  <a:srgbClr val="FFFFFF"/>
                </a:solidFill>
              </a:uFill>
              <a:latin typeface="Arial"/>
            </a:endParaRPr>
          </a:p>
        </p:txBody>
      </p:sp>
      <p:sp>
        <p:nvSpPr>
          <p:cNvPr id="289" name="CustomShape 13"/>
          <p:cNvSpPr/>
          <p:nvPr/>
        </p:nvSpPr>
        <p:spPr>
          <a:xfrm>
            <a:off x="3238920" y="3113708"/>
            <a:ext cx="10081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Evaluate</a:t>
            </a:r>
            <a:endParaRPr lang="en-US" spc="-1">
              <a:solidFill>
                <a:srgbClr val="000000"/>
              </a:solidFill>
              <a:uFill>
                <a:solidFill>
                  <a:srgbClr val="FFFFFF"/>
                </a:solidFill>
              </a:uFill>
              <a:latin typeface="Arial"/>
            </a:endParaRPr>
          </a:p>
        </p:txBody>
      </p:sp>
      <p:sp>
        <p:nvSpPr>
          <p:cNvPr id="290" name="CustomShape 14"/>
          <p:cNvSpPr/>
          <p:nvPr/>
        </p:nvSpPr>
        <p:spPr>
          <a:xfrm>
            <a:off x="2965950" y="5572125"/>
            <a:ext cx="102600" cy="206550"/>
          </a:xfrm>
          <a:prstGeom prst="rect">
            <a:avLst/>
          </a:prstGeom>
          <a:noFill/>
          <a:ln>
            <a:noFill/>
          </a:ln>
        </p:spPr>
        <p:style>
          <a:lnRef idx="0">
            <a:scrgbClr r="0" g="0" b="0"/>
          </a:lnRef>
          <a:fillRef idx="0">
            <a:scrgbClr r="0" g="0" b="0"/>
          </a:fillRef>
          <a:effectRef idx="0">
            <a:scrgbClr r="0" g="0" b="0"/>
          </a:effectRef>
          <a:fontRef idx="minor"/>
        </p:style>
      </p:sp>
      <p:sp>
        <p:nvSpPr>
          <p:cNvPr id="291" name="CustomShape 15"/>
          <p:cNvSpPr/>
          <p:nvPr/>
        </p:nvSpPr>
        <p:spPr>
          <a:xfrm>
            <a:off x="5012010" y="3095078"/>
            <a:ext cx="950670" cy="4608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dirty="0">
                <a:solidFill>
                  <a:srgbClr val="948BA9"/>
                </a:solidFill>
                <a:uFill>
                  <a:solidFill>
                    <a:srgbClr val="FFFFFF"/>
                  </a:solidFill>
                </a:uFill>
                <a:latin typeface="Garamond Premr Pro"/>
                <a:ea typeface="Museo Sans 500"/>
              </a:rPr>
              <a:t>Interpret</a:t>
            </a:r>
            <a:endParaRPr lang="en-US" spc="-1" dirty="0">
              <a:solidFill>
                <a:srgbClr val="000000"/>
              </a:solidFill>
              <a:uFill>
                <a:solidFill>
                  <a:srgbClr val="FFFFFF"/>
                </a:solidFill>
              </a:uFill>
              <a:latin typeface="Arial"/>
            </a:endParaRPr>
          </a:p>
        </p:txBody>
      </p:sp>
      <p:sp>
        <p:nvSpPr>
          <p:cNvPr id="292" name="CustomShape 16"/>
          <p:cNvSpPr/>
          <p:nvPr/>
        </p:nvSpPr>
        <p:spPr>
          <a:xfrm>
            <a:off x="3217320" y="3480908"/>
            <a:ext cx="28790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dirty="0">
                <a:solidFill>
                  <a:srgbClr val="948BA9"/>
                </a:solidFill>
                <a:uFill>
                  <a:solidFill>
                    <a:srgbClr val="FFFFFF"/>
                  </a:solidFill>
                </a:uFill>
                <a:latin typeface="Garamond Premr Pro"/>
                <a:ea typeface="Museo Sans 500"/>
              </a:rPr>
              <a:t>Analyze ideas and evidence</a:t>
            </a:r>
            <a:endParaRPr lang="en-US"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xit" fill="hold" nodeType="withEffect">
                                  <p:stCondLst>
                                    <p:cond delay="0"/>
                                  </p:stCondLst>
                                  <p:childTnLst>
                                    <p:animEffect transition="in" filter="fade">
                                      <p:cBhvr additive="repl">
                                        <p:cTn id="6" dur="1000"/>
                                        <p:tgtEl>
                                          <p:spTgt spid="273"/>
                                        </p:tgtEl>
                                      </p:cBhvr>
                                    </p:animEffect>
                                    <p:set>
                                      <p:cBhvr>
                                        <p:cTn id="7" dur="1" fill="hold">
                                          <p:stCondLst>
                                            <p:cond delay="999"/>
                                          </p:stCondLst>
                                        </p:cTn>
                                        <p:tgtEl>
                                          <p:spTgt spid="273"/>
                                        </p:tgtEl>
                                        <p:attrNameLst>
                                          <p:attrName>style.visibility</p:attrName>
                                        </p:attrNameLst>
                                      </p:cBhvr>
                                      <p:to>
                                        <p:strVal val="hidden"/>
                                      </p:to>
                                    </p:set>
                                  </p:childTnLst>
                                </p:cTn>
                              </p:par>
                              <p:par>
                                <p:cTn id="8" presetID="10" presetClass="exit" fill="hold" nodeType="withEffect">
                                  <p:stCondLst>
                                    <p:cond delay="0"/>
                                  </p:stCondLst>
                                  <p:childTnLst>
                                    <p:animEffect transition="in" filter="fade">
                                      <p:cBhvr additive="repl">
                                        <p:cTn id="9" dur="1000"/>
                                        <p:tgtEl>
                                          <p:spTgt spid="276"/>
                                        </p:tgtEl>
                                      </p:cBhvr>
                                    </p:animEffect>
                                    <p:set>
                                      <p:cBhvr>
                                        <p:cTn id="10" dur="1" fill="hold">
                                          <p:stCondLst>
                                            <p:cond delay="999"/>
                                          </p:stCondLst>
                                        </p:cTn>
                                        <p:tgtEl>
                                          <p:spTgt spid="276"/>
                                        </p:tgtEl>
                                        <p:attrNameLst>
                                          <p:attrName>style.visibility</p:attrName>
                                        </p:attrNameLst>
                                      </p:cBhvr>
                                      <p:to>
                                        <p:strVal val="hidden"/>
                                      </p:to>
                                    </p:set>
                                  </p:childTnLst>
                                </p:cTn>
                              </p:par>
                              <p:par>
                                <p:cTn id="11" presetID="10" presetClass="exit" fill="hold" nodeType="withEffect">
                                  <p:stCondLst>
                                    <p:cond delay="0"/>
                                  </p:stCondLst>
                                  <p:childTnLst>
                                    <p:animEffect transition="in" filter="fade">
                                      <p:cBhvr additive="repl">
                                        <p:cTn id="12" dur="1000"/>
                                        <p:tgtEl>
                                          <p:spTgt spid="274"/>
                                        </p:tgtEl>
                                      </p:cBhvr>
                                    </p:animEffect>
                                    <p:set>
                                      <p:cBhvr>
                                        <p:cTn id="13" dur="1" fill="hold">
                                          <p:stCondLst>
                                            <p:cond delay="999"/>
                                          </p:stCondLst>
                                        </p:cTn>
                                        <p:tgtEl>
                                          <p:spTgt spid="274"/>
                                        </p:tgtEl>
                                        <p:attrNameLst>
                                          <p:attrName>style.visibility</p:attrName>
                                        </p:attrNameLst>
                                      </p:cBhvr>
                                      <p:to>
                                        <p:strVal val="hidden"/>
                                      </p:to>
                                    </p:set>
                                  </p:childTnLst>
                                </p:cTn>
                              </p:par>
                              <p:par>
                                <p:cTn id="14" presetID="10" presetClass="exit" fill="hold" nodeType="withEffect">
                                  <p:stCondLst>
                                    <p:cond delay="0"/>
                                  </p:stCondLst>
                                  <p:childTnLst>
                                    <p:animEffect transition="in" filter="fade">
                                      <p:cBhvr additive="repl">
                                        <p:cTn id="15" dur="500"/>
                                        <p:tgtEl>
                                          <p:spTgt spid="278"/>
                                        </p:tgtEl>
                                      </p:cBhvr>
                                    </p:animEffect>
                                    <p:set>
                                      <p:cBhvr>
                                        <p:cTn id="16" dur="1" fill="hold">
                                          <p:stCondLst>
                                            <p:cond delay="499"/>
                                          </p:stCondLst>
                                        </p:cTn>
                                        <p:tgtEl>
                                          <p:spTgt spid="278"/>
                                        </p:tgtEl>
                                        <p:attrNameLst>
                                          <p:attrName>style.visibility</p:attrName>
                                        </p:attrNameLst>
                                      </p:cBhvr>
                                      <p:to>
                                        <p:strVal val="hidden"/>
                                      </p:to>
                                    </p:set>
                                  </p:childTnLst>
                                </p:cTn>
                              </p:par>
                              <p:par>
                                <p:cTn id="17" presetID="10" presetClass="exit" fill="hold" nodeType="withEffect">
                                  <p:stCondLst>
                                    <p:cond delay="0"/>
                                  </p:stCondLst>
                                  <p:childTnLst>
                                    <p:animEffect transition="in" filter="fade">
                                      <p:cBhvr additive="repl">
                                        <p:cTn id="18" dur="500"/>
                                        <p:tgtEl>
                                          <p:spTgt spid="279"/>
                                        </p:tgtEl>
                                      </p:cBhvr>
                                    </p:animEffect>
                                    <p:set>
                                      <p:cBhvr>
                                        <p:cTn id="19" dur="1" fill="hold">
                                          <p:stCondLst>
                                            <p:cond delay="499"/>
                                          </p:stCondLst>
                                        </p:cTn>
                                        <p:tgtEl>
                                          <p:spTgt spid="279"/>
                                        </p:tgtEl>
                                        <p:attrNameLst>
                                          <p:attrName>style.visibility</p:attrName>
                                        </p:attrNameLst>
                                      </p:cBhvr>
                                      <p:to>
                                        <p:strVal val="hidden"/>
                                      </p:to>
                                    </p:set>
                                  </p:childTnLst>
                                </p:cTn>
                              </p:par>
                              <p:par>
                                <p:cTn id="20" presetID="10" presetClass="exit" fill="hold" nodeType="withEffect">
                                  <p:stCondLst>
                                    <p:cond delay="0"/>
                                  </p:stCondLst>
                                  <p:childTnLst>
                                    <p:animEffect transition="in" filter="fade">
                                      <p:cBhvr additive="repl">
                                        <p:cTn id="21" dur="500"/>
                                        <p:tgtEl>
                                          <p:spTgt spid="280"/>
                                        </p:tgtEl>
                                      </p:cBhvr>
                                    </p:animEffect>
                                    <p:set>
                                      <p:cBhvr>
                                        <p:cTn id="22" dur="1" fill="hold">
                                          <p:stCondLst>
                                            <p:cond delay="499"/>
                                          </p:stCondLst>
                                        </p:cTn>
                                        <p:tgtEl>
                                          <p:spTgt spid="280"/>
                                        </p:tgtEl>
                                        <p:attrNameLst>
                                          <p:attrName>style.visibility</p:attrName>
                                        </p:attrNameLst>
                                      </p:cBhvr>
                                      <p:to>
                                        <p:strVal val="hidden"/>
                                      </p:to>
                                    </p:set>
                                  </p:childTnLst>
                                </p:cTn>
                              </p:par>
                              <p:par>
                                <p:cTn id="23" presetID="10" presetClass="exit" fill="hold" nodeType="withEffect">
                                  <p:stCondLst>
                                    <p:cond delay="0"/>
                                  </p:stCondLst>
                                  <p:childTnLst>
                                    <p:animEffect transition="in" filter="fade">
                                      <p:cBhvr additive="repl">
                                        <p:cTn id="24" dur="500"/>
                                        <p:tgtEl>
                                          <p:spTgt spid="281"/>
                                        </p:tgtEl>
                                      </p:cBhvr>
                                    </p:animEffect>
                                    <p:set>
                                      <p:cBhvr>
                                        <p:cTn id="25" dur="1" fill="hold">
                                          <p:stCondLst>
                                            <p:cond delay="499"/>
                                          </p:stCondLst>
                                        </p:cTn>
                                        <p:tgtEl>
                                          <p:spTgt spid="281"/>
                                        </p:tgtEl>
                                        <p:attrNameLst>
                                          <p:attrName>style.visibility</p:attrName>
                                        </p:attrNameLst>
                                      </p:cBhvr>
                                      <p:to>
                                        <p:strVal val="hidden"/>
                                      </p:to>
                                    </p:set>
                                  </p:childTnLst>
                                </p:cTn>
                              </p:par>
                              <p:par>
                                <p:cTn id="26" presetID="10" presetClass="exit" fill="hold" nodeType="withEffect">
                                  <p:stCondLst>
                                    <p:cond delay="0"/>
                                  </p:stCondLst>
                                  <p:childTnLst>
                                    <p:animEffect transition="in" filter="fade">
                                      <p:cBhvr additive="repl">
                                        <p:cTn id="27" dur="500"/>
                                        <p:tgtEl>
                                          <p:spTgt spid="282"/>
                                        </p:tgtEl>
                                      </p:cBhvr>
                                    </p:animEffect>
                                    <p:set>
                                      <p:cBhvr>
                                        <p:cTn id="28" dur="1" fill="hold">
                                          <p:stCondLst>
                                            <p:cond delay="499"/>
                                          </p:stCondLst>
                                        </p:cTn>
                                        <p:tgtEl>
                                          <p:spTgt spid="282"/>
                                        </p:tgtEl>
                                        <p:attrNameLst>
                                          <p:attrName>style.visibility</p:attrName>
                                        </p:attrNameLst>
                                      </p:cBhvr>
                                      <p:to>
                                        <p:strVal val="hidden"/>
                                      </p:to>
                                    </p:set>
                                  </p:childTnLst>
                                </p:cTn>
                              </p:par>
                              <p:par>
                                <p:cTn id="29" presetID="10" presetClass="exit" fill="hold" nodeType="withEffect">
                                  <p:stCondLst>
                                    <p:cond delay="0"/>
                                  </p:stCondLst>
                                  <p:childTnLst>
                                    <p:animEffect transition="in" filter="fade">
                                      <p:cBhvr additive="repl">
                                        <p:cTn id="30" dur="500"/>
                                        <p:tgtEl>
                                          <p:spTgt spid="270"/>
                                        </p:tgtEl>
                                      </p:cBhvr>
                                    </p:animEffect>
                                    <p:set>
                                      <p:cBhvr>
                                        <p:cTn id="31" dur="1" fill="hold">
                                          <p:stCondLst>
                                            <p:cond delay="499"/>
                                          </p:stCondLst>
                                        </p:cTn>
                                        <p:tgtEl>
                                          <p:spTgt spid="270"/>
                                        </p:tgtEl>
                                        <p:attrNameLst>
                                          <p:attrName>style.visibility</p:attrName>
                                        </p:attrNameLst>
                                      </p:cBhvr>
                                      <p:to>
                                        <p:strVal val="hidden"/>
                                      </p:to>
                                    </p:set>
                                  </p:childTnLst>
                                </p:cTn>
                              </p:par>
                            </p:childTnLst>
                          </p:cTn>
                        </p:par>
                        <p:par>
                          <p:cTn id="32" fill="hold">
                            <p:stCondLst>
                              <p:cond delay="1000"/>
                            </p:stCondLst>
                            <p:childTnLst>
                              <p:par>
                                <p:cTn id="33" presetID="10" presetClass="entr" fill="hold" nodeType="afterEffect">
                                  <p:stCondLst>
                                    <p:cond delay="0"/>
                                  </p:stCondLst>
                                  <p:childTnLst>
                                    <p:set>
                                      <p:cBhvr>
                                        <p:cTn id="34" dur="1" fill="hold">
                                          <p:stCondLst>
                                            <p:cond delay="0"/>
                                          </p:stCondLst>
                                        </p:cTn>
                                        <p:tgtEl>
                                          <p:spTgt spid="277"/>
                                        </p:tgtEl>
                                        <p:attrNameLst>
                                          <p:attrName>style.visibility</p:attrName>
                                        </p:attrNameLst>
                                      </p:cBhvr>
                                      <p:to>
                                        <p:strVal val="visible"/>
                                      </p:to>
                                    </p:set>
                                    <p:animEffect transition="in" filter="fade">
                                      <p:cBhvr additive="repl">
                                        <p:cTn id="35" dur="2000"/>
                                        <p:tgtEl>
                                          <p:spTgt spid="277"/>
                                        </p:tgtEl>
                                      </p:cBhvr>
                                    </p:animEffect>
                                  </p:childTnLst>
                                </p:cTn>
                              </p:par>
                              <p:par>
                                <p:cTn id="36" presetID="10" presetClass="entr" fill="hold" nodeType="withEffect">
                                  <p:stCondLst>
                                    <p:cond delay="0"/>
                                  </p:stCondLst>
                                  <p:childTnLst>
                                    <p:set>
                                      <p:cBhvr>
                                        <p:cTn id="37" dur="1" fill="hold">
                                          <p:stCondLst>
                                            <p:cond delay="0"/>
                                          </p:stCondLst>
                                        </p:cTn>
                                        <p:tgtEl>
                                          <p:spTgt spid="275"/>
                                        </p:tgtEl>
                                        <p:attrNameLst>
                                          <p:attrName>style.visibility</p:attrName>
                                        </p:attrNameLst>
                                      </p:cBhvr>
                                      <p:to>
                                        <p:strVal val="visible"/>
                                      </p:to>
                                    </p:set>
                                    <p:animEffect transition="in" filter="fade">
                                      <p:cBhvr additive="repl">
                                        <p:cTn id="38" dur="500"/>
                                        <p:tgtEl>
                                          <p:spTgt spid="275"/>
                                        </p:tgtEl>
                                      </p:cBhvr>
                                    </p:animEffect>
                                  </p:childTnLst>
                                </p:cTn>
                              </p:par>
                              <p:par>
                                <p:cTn id="39" presetID="10" presetClass="entr" fill="hold" nodeType="withEffect">
                                  <p:stCondLst>
                                    <p:cond delay="0"/>
                                  </p:stCondLst>
                                  <p:childTnLst>
                                    <p:set>
                                      <p:cBhvr>
                                        <p:cTn id="40" dur="1" fill="hold">
                                          <p:stCondLst>
                                            <p:cond delay="0"/>
                                          </p:stCondLst>
                                        </p:cTn>
                                        <p:tgtEl>
                                          <p:spTgt spid="273"/>
                                        </p:tgtEl>
                                        <p:attrNameLst>
                                          <p:attrName>style.visibility</p:attrName>
                                        </p:attrNameLst>
                                      </p:cBhvr>
                                      <p:to>
                                        <p:strVal val="visible"/>
                                      </p:to>
                                    </p:set>
                                    <p:animEffect transition="in" filter="fade">
                                      <p:cBhvr additive="repl">
                                        <p:cTn id="41" dur="500"/>
                                        <p:tgtEl>
                                          <p:spTgt spid="273"/>
                                        </p:tgtEl>
                                      </p:cBhvr>
                                    </p:animEffect>
                                  </p:childTnLst>
                                </p:cTn>
                              </p:par>
                            </p:childTnLst>
                          </p:cTn>
                        </p:par>
                        <p:par>
                          <p:cTn id="42" fill="hold">
                            <p:stCondLst>
                              <p:cond delay="3000"/>
                            </p:stCondLst>
                            <p:childTnLst>
                              <p:par>
                                <p:cTn id="43" presetID="10" presetClass="entr" fill="hold" nodeType="afterEffect">
                                  <p:stCondLst>
                                    <p:cond delay="0"/>
                                  </p:stCondLst>
                                  <p:childTnLst>
                                    <p:set>
                                      <p:cBhvr>
                                        <p:cTn id="44" dur="1" fill="hold">
                                          <p:stCondLst>
                                            <p:cond delay="0"/>
                                          </p:stCondLst>
                                        </p:cTn>
                                        <p:tgtEl>
                                          <p:spTgt spid="284"/>
                                        </p:tgtEl>
                                        <p:attrNameLst>
                                          <p:attrName>style.visibility</p:attrName>
                                        </p:attrNameLst>
                                      </p:cBhvr>
                                      <p:to>
                                        <p:strVal val="visible"/>
                                      </p:to>
                                    </p:set>
                                    <p:animEffect transition="in" filter="fade">
                                      <p:cBhvr additive="repl">
                                        <p:cTn id="45" dur="500"/>
                                        <p:tgtEl>
                                          <p:spTgt spid="284"/>
                                        </p:tgtEl>
                                      </p:cBhvr>
                                    </p:animEffect>
                                  </p:childTnLst>
                                </p:cTn>
                              </p:par>
                            </p:childTnLst>
                          </p:cTn>
                        </p:par>
                        <p:par>
                          <p:cTn id="46" fill="hold">
                            <p:stCondLst>
                              <p:cond delay="3500"/>
                            </p:stCondLst>
                            <p:childTnLst>
                              <p:par>
                                <p:cTn id="47" presetID="10" presetClass="entr" fill="hold" nodeType="afterEffect">
                                  <p:stCondLst>
                                    <p:cond delay="0"/>
                                  </p:stCondLst>
                                  <p:childTnLst>
                                    <p:set>
                                      <p:cBhvr>
                                        <p:cTn id="48" dur="1" fill="hold">
                                          <p:stCondLst>
                                            <p:cond delay="0"/>
                                          </p:stCondLst>
                                        </p:cTn>
                                        <p:tgtEl>
                                          <p:spTgt spid="285"/>
                                        </p:tgtEl>
                                        <p:attrNameLst>
                                          <p:attrName>style.visibility</p:attrName>
                                        </p:attrNameLst>
                                      </p:cBhvr>
                                      <p:to>
                                        <p:strVal val="visible"/>
                                      </p:to>
                                    </p:set>
                                    <p:animEffect transition="in" filter="fade">
                                      <p:cBhvr additive="repl">
                                        <p:cTn id="49" dur="500"/>
                                        <p:tgtEl>
                                          <p:spTgt spid="285"/>
                                        </p:tgtEl>
                                      </p:cBhvr>
                                    </p:animEffect>
                                  </p:childTnLst>
                                </p:cTn>
                              </p:par>
                            </p:childTnLst>
                          </p:cTn>
                        </p:par>
                        <p:par>
                          <p:cTn id="50" fill="hold">
                            <p:stCondLst>
                              <p:cond delay="4000"/>
                            </p:stCondLst>
                            <p:childTnLst>
                              <p:par>
                                <p:cTn id="51" presetID="10" presetClass="entr" fill="hold" nodeType="afterEffect">
                                  <p:stCondLst>
                                    <p:cond delay="0"/>
                                  </p:stCondLst>
                                  <p:childTnLst>
                                    <p:set>
                                      <p:cBhvr>
                                        <p:cTn id="52" dur="1" fill="hold">
                                          <p:stCondLst>
                                            <p:cond delay="0"/>
                                          </p:stCondLst>
                                        </p:cTn>
                                        <p:tgtEl>
                                          <p:spTgt spid="286"/>
                                        </p:tgtEl>
                                        <p:attrNameLst>
                                          <p:attrName>style.visibility</p:attrName>
                                        </p:attrNameLst>
                                      </p:cBhvr>
                                      <p:to>
                                        <p:strVal val="visible"/>
                                      </p:to>
                                    </p:set>
                                    <p:animEffect transition="in" filter="fade">
                                      <p:cBhvr additive="repl">
                                        <p:cTn id="53" dur="500"/>
                                        <p:tgtEl>
                                          <p:spTgt spid="286"/>
                                        </p:tgtEl>
                                      </p:cBhvr>
                                    </p:animEffect>
                                  </p:childTnLst>
                                </p:cTn>
                              </p:par>
                            </p:childTnLst>
                          </p:cTn>
                        </p:par>
                        <p:par>
                          <p:cTn id="54" fill="hold">
                            <p:stCondLst>
                              <p:cond delay="4500"/>
                            </p:stCondLst>
                            <p:childTnLst>
                              <p:par>
                                <p:cTn id="55" presetID="10" presetClass="entr" fill="hold" nodeType="afterEffect">
                                  <p:stCondLst>
                                    <p:cond delay="0"/>
                                  </p:stCondLst>
                                  <p:childTnLst>
                                    <p:set>
                                      <p:cBhvr>
                                        <p:cTn id="56" dur="1" fill="hold">
                                          <p:stCondLst>
                                            <p:cond delay="0"/>
                                          </p:stCondLst>
                                        </p:cTn>
                                        <p:tgtEl>
                                          <p:spTgt spid="287"/>
                                        </p:tgtEl>
                                        <p:attrNameLst>
                                          <p:attrName>style.visibility</p:attrName>
                                        </p:attrNameLst>
                                      </p:cBhvr>
                                      <p:to>
                                        <p:strVal val="visible"/>
                                      </p:to>
                                    </p:set>
                                    <p:animEffect transition="in" filter="fade">
                                      <p:cBhvr additive="repl">
                                        <p:cTn id="57" dur="500"/>
                                        <p:tgtEl>
                                          <p:spTgt spid="287"/>
                                        </p:tgtEl>
                                      </p:cBhvr>
                                    </p:animEffect>
                                  </p:childTnLst>
                                </p:cTn>
                              </p:par>
                            </p:childTnLst>
                          </p:cTn>
                        </p:par>
                        <p:par>
                          <p:cTn id="58" fill="hold">
                            <p:stCondLst>
                              <p:cond delay="5000"/>
                            </p:stCondLst>
                            <p:childTnLst>
                              <p:par>
                                <p:cTn id="59" presetID="10" presetClass="entr" fill="hold" nodeType="afterEffect">
                                  <p:stCondLst>
                                    <p:cond delay="0"/>
                                  </p:stCondLst>
                                  <p:childTnLst>
                                    <p:set>
                                      <p:cBhvr>
                                        <p:cTn id="60" dur="1" fill="hold">
                                          <p:stCondLst>
                                            <p:cond delay="0"/>
                                          </p:stCondLst>
                                        </p:cTn>
                                        <p:tgtEl>
                                          <p:spTgt spid="289"/>
                                        </p:tgtEl>
                                        <p:attrNameLst>
                                          <p:attrName>style.visibility</p:attrName>
                                        </p:attrNameLst>
                                      </p:cBhvr>
                                      <p:to>
                                        <p:strVal val="visible"/>
                                      </p:to>
                                    </p:set>
                                    <p:animEffect transition="in" filter="fade">
                                      <p:cBhvr additive="repl">
                                        <p:cTn id="61" dur="500"/>
                                        <p:tgtEl>
                                          <p:spTgt spid="289"/>
                                        </p:tgtEl>
                                      </p:cBhvr>
                                    </p:animEffect>
                                  </p:childTnLst>
                                </p:cTn>
                              </p:par>
                            </p:childTnLst>
                          </p:cTn>
                        </p:par>
                        <p:par>
                          <p:cTn id="62" fill="hold">
                            <p:stCondLst>
                              <p:cond delay="5500"/>
                            </p:stCondLst>
                            <p:childTnLst>
                              <p:par>
                                <p:cTn id="63" presetID="10" presetClass="entr" fill="hold" nodeType="afterEffect">
                                  <p:stCondLst>
                                    <p:cond delay="0"/>
                                  </p:stCondLst>
                                  <p:childTnLst>
                                    <p:set>
                                      <p:cBhvr>
                                        <p:cTn id="64" dur="1" fill="hold">
                                          <p:stCondLst>
                                            <p:cond delay="0"/>
                                          </p:stCondLst>
                                        </p:cTn>
                                        <p:tgtEl>
                                          <p:spTgt spid="288"/>
                                        </p:tgtEl>
                                        <p:attrNameLst>
                                          <p:attrName>style.visibility</p:attrName>
                                        </p:attrNameLst>
                                      </p:cBhvr>
                                      <p:to>
                                        <p:strVal val="visible"/>
                                      </p:to>
                                    </p:set>
                                    <p:animEffect transition="in" filter="fade">
                                      <p:cBhvr additive="repl">
                                        <p:cTn id="65" dur="500"/>
                                        <p:tgtEl>
                                          <p:spTgt spid="288"/>
                                        </p:tgtEl>
                                      </p:cBhvr>
                                    </p:animEffect>
                                  </p:childTnLst>
                                </p:cTn>
                              </p:par>
                            </p:childTnLst>
                          </p:cTn>
                        </p:par>
                        <p:par>
                          <p:cTn id="66" fill="hold">
                            <p:stCondLst>
                              <p:cond delay="6000"/>
                            </p:stCondLst>
                            <p:childTnLst>
                              <p:par>
                                <p:cTn id="67" presetID="10" presetClass="entr" fill="hold" nodeType="afterEffect">
                                  <p:stCondLst>
                                    <p:cond delay="0"/>
                                  </p:stCondLst>
                                  <p:childTnLst>
                                    <p:set>
                                      <p:cBhvr>
                                        <p:cTn id="68" dur="1" fill="hold">
                                          <p:stCondLst>
                                            <p:cond delay="0"/>
                                          </p:stCondLst>
                                        </p:cTn>
                                        <p:tgtEl>
                                          <p:spTgt spid="291"/>
                                        </p:tgtEl>
                                        <p:attrNameLst>
                                          <p:attrName>style.visibility</p:attrName>
                                        </p:attrNameLst>
                                      </p:cBhvr>
                                      <p:to>
                                        <p:strVal val="visible"/>
                                      </p:to>
                                    </p:set>
                                    <p:animEffect transition="in" filter="fade">
                                      <p:cBhvr additive="repl">
                                        <p:cTn id="69" dur="500"/>
                                        <p:tgtEl>
                                          <p:spTgt spid="291"/>
                                        </p:tgtEl>
                                      </p:cBhvr>
                                    </p:animEffect>
                                  </p:childTnLst>
                                </p:cTn>
                              </p:par>
                            </p:childTnLst>
                          </p:cTn>
                        </p:par>
                        <p:par>
                          <p:cTn id="70" fill="hold">
                            <p:stCondLst>
                              <p:cond delay="6500"/>
                            </p:stCondLst>
                            <p:childTnLst>
                              <p:par>
                                <p:cTn id="71" presetID="10" presetClass="entr" fill="hold" nodeType="afterEffect">
                                  <p:stCondLst>
                                    <p:cond delay="0"/>
                                  </p:stCondLst>
                                  <p:childTnLst>
                                    <p:set>
                                      <p:cBhvr>
                                        <p:cTn id="72" dur="1" fill="hold">
                                          <p:stCondLst>
                                            <p:cond delay="0"/>
                                          </p:stCondLst>
                                        </p:cTn>
                                        <p:tgtEl>
                                          <p:spTgt spid="292"/>
                                        </p:tgtEl>
                                        <p:attrNameLst>
                                          <p:attrName>style.visibility</p:attrName>
                                        </p:attrNameLst>
                                      </p:cBhvr>
                                      <p:to>
                                        <p:strVal val="visible"/>
                                      </p:to>
                                    </p:set>
                                    <p:animEffect transition="in" filter="fade">
                                      <p:cBhvr additive="repl">
                                        <p:cTn id="73"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icture 12"/>
          <p:cNvPicPr/>
          <p:nvPr/>
        </p:nvPicPr>
        <p:blipFill>
          <a:blip r:embed="rId2"/>
          <a:stretch/>
        </p:blipFill>
        <p:spPr>
          <a:xfrm>
            <a:off x="1469610" y="1425398"/>
            <a:ext cx="3668760" cy="2261790"/>
          </a:xfrm>
          <a:prstGeom prst="rect">
            <a:avLst/>
          </a:prstGeom>
          <a:ln>
            <a:noFill/>
          </a:ln>
        </p:spPr>
      </p:pic>
      <p:pic>
        <p:nvPicPr>
          <p:cNvPr id="294" name="Picture 7"/>
          <p:cNvPicPr/>
          <p:nvPr/>
        </p:nvPicPr>
        <p:blipFill>
          <a:blip r:embed="rId3"/>
          <a:srcRect r="20253"/>
          <a:stretch/>
        </p:blipFill>
        <p:spPr>
          <a:xfrm>
            <a:off x="2273130" y="1664888"/>
            <a:ext cx="4583520" cy="1821960"/>
          </a:xfrm>
          <a:prstGeom prst="rect">
            <a:avLst/>
          </a:prstGeom>
          <a:ln>
            <a:noFill/>
          </a:ln>
        </p:spPr>
      </p:pic>
      <p:pic>
        <p:nvPicPr>
          <p:cNvPr id="295" name="Picture 9"/>
          <p:cNvPicPr/>
          <p:nvPr/>
        </p:nvPicPr>
        <p:blipFill>
          <a:blip r:embed="rId4"/>
          <a:stretch/>
        </p:blipFill>
        <p:spPr>
          <a:xfrm>
            <a:off x="2249100" y="1646258"/>
            <a:ext cx="1232280" cy="1840590"/>
          </a:xfrm>
          <a:prstGeom prst="rect">
            <a:avLst/>
          </a:prstGeom>
          <a:ln>
            <a:noFill/>
          </a:ln>
        </p:spPr>
      </p:pic>
      <p:pic>
        <p:nvPicPr>
          <p:cNvPr id="296" name="Picture 19"/>
          <p:cNvPicPr/>
          <p:nvPr/>
        </p:nvPicPr>
        <p:blipFill>
          <a:blip r:embed="rId5"/>
          <a:stretch/>
        </p:blipFill>
        <p:spPr>
          <a:xfrm>
            <a:off x="981450" y="2768918"/>
            <a:ext cx="1125090" cy="646110"/>
          </a:xfrm>
          <a:prstGeom prst="rect">
            <a:avLst/>
          </a:prstGeom>
          <a:ln>
            <a:noFill/>
          </a:ln>
        </p:spPr>
      </p:pic>
      <p:pic>
        <p:nvPicPr>
          <p:cNvPr id="297" name="Picture 20"/>
          <p:cNvPicPr/>
          <p:nvPr/>
        </p:nvPicPr>
        <p:blipFill>
          <a:blip r:embed="rId4"/>
          <a:stretch/>
        </p:blipFill>
        <p:spPr>
          <a:xfrm>
            <a:off x="2247210" y="1648418"/>
            <a:ext cx="1238220" cy="1849230"/>
          </a:xfrm>
          <a:prstGeom prst="rect">
            <a:avLst/>
          </a:prstGeom>
          <a:ln>
            <a:noFill/>
          </a:ln>
        </p:spPr>
      </p:pic>
      <p:pic>
        <p:nvPicPr>
          <p:cNvPr id="298" name="Picture 21"/>
          <p:cNvPicPr/>
          <p:nvPr/>
        </p:nvPicPr>
        <p:blipFill>
          <a:blip r:embed="rId6"/>
          <a:stretch/>
        </p:blipFill>
        <p:spPr>
          <a:xfrm>
            <a:off x="1633770" y="1744808"/>
            <a:ext cx="768150" cy="1726380"/>
          </a:xfrm>
          <a:prstGeom prst="rect">
            <a:avLst/>
          </a:prstGeom>
          <a:ln>
            <a:noFill/>
          </a:ln>
        </p:spPr>
      </p:pic>
      <p:pic>
        <p:nvPicPr>
          <p:cNvPr id="299" name="Picture 22"/>
          <p:cNvPicPr/>
          <p:nvPr/>
        </p:nvPicPr>
        <p:blipFill>
          <a:blip r:embed="rId7"/>
          <a:stretch/>
        </p:blipFill>
        <p:spPr>
          <a:xfrm>
            <a:off x="1586520" y="1694858"/>
            <a:ext cx="1122660" cy="646110"/>
          </a:xfrm>
          <a:prstGeom prst="rect">
            <a:avLst/>
          </a:prstGeom>
          <a:ln>
            <a:noFill/>
          </a:ln>
        </p:spPr>
      </p:pic>
      <p:pic>
        <p:nvPicPr>
          <p:cNvPr id="300" name="Picture 23"/>
          <p:cNvPicPr/>
          <p:nvPr/>
        </p:nvPicPr>
        <p:blipFill>
          <a:blip r:embed="rId8"/>
          <a:stretch/>
        </p:blipFill>
        <p:spPr>
          <a:xfrm>
            <a:off x="974160" y="1676498"/>
            <a:ext cx="656370" cy="1140480"/>
          </a:xfrm>
          <a:prstGeom prst="rect">
            <a:avLst/>
          </a:prstGeom>
          <a:ln>
            <a:noFill/>
          </a:ln>
        </p:spPr>
      </p:pic>
      <p:pic>
        <p:nvPicPr>
          <p:cNvPr id="301" name="Picture 24"/>
          <p:cNvPicPr/>
          <p:nvPr/>
        </p:nvPicPr>
        <p:blipFill>
          <a:blip r:embed="rId9"/>
          <a:stretch/>
        </p:blipFill>
        <p:spPr>
          <a:xfrm>
            <a:off x="2063610" y="2294798"/>
            <a:ext cx="625590" cy="1089180"/>
          </a:xfrm>
          <a:prstGeom prst="rect">
            <a:avLst/>
          </a:prstGeom>
          <a:ln>
            <a:noFill/>
          </a:ln>
        </p:spPr>
      </p:pic>
      <p:pic>
        <p:nvPicPr>
          <p:cNvPr id="302" name="Picture 25"/>
          <p:cNvPicPr/>
          <p:nvPr/>
        </p:nvPicPr>
        <p:blipFill>
          <a:blip r:embed="rId10"/>
          <a:stretch/>
        </p:blipFill>
        <p:spPr>
          <a:xfrm>
            <a:off x="1587600" y="1711058"/>
            <a:ext cx="545940" cy="1766070"/>
          </a:xfrm>
          <a:prstGeom prst="rect">
            <a:avLst/>
          </a:prstGeom>
          <a:ln>
            <a:noFill/>
          </a:ln>
        </p:spPr>
      </p:pic>
      <p:pic>
        <p:nvPicPr>
          <p:cNvPr id="303" name="Picture 11"/>
          <p:cNvPicPr/>
          <p:nvPr/>
        </p:nvPicPr>
        <p:blipFill>
          <a:blip r:embed="rId11"/>
          <a:stretch/>
        </p:blipFill>
        <p:spPr>
          <a:xfrm>
            <a:off x="937980" y="1635458"/>
            <a:ext cx="1849500" cy="1901340"/>
          </a:xfrm>
          <a:prstGeom prst="rect">
            <a:avLst/>
          </a:prstGeom>
          <a:ln>
            <a:noFill/>
          </a:ln>
        </p:spPr>
      </p:pic>
      <p:pic>
        <p:nvPicPr>
          <p:cNvPr id="304" name="Picture 26"/>
          <p:cNvPicPr/>
          <p:nvPr/>
        </p:nvPicPr>
        <p:blipFill>
          <a:blip r:embed="rId12"/>
          <a:stretch/>
        </p:blipFill>
        <p:spPr>
          <a:xfrm>
            <a:off x="1230930" y="1347638"/>
            <a:ext cx="775440" cy="775440"/>
          </a:xfrm>
          <a:prstGeom prst="rect">
            <a:avLst/>
          </a:prstGeom>
          <a:ln>
            <a:noFill/>
          </a:ln>
        </p:spPr>
      </p:pic>
      <p:pic>
        <p:nvPicPr>
          <p:cNvPr id="305" name="Picture 27"/>
          <p:cNvPicPr/>
          <p:nvPr/>
        </p:nvPicPr>
        <p:blipFill>
          <a:blip r:embed="rId13"/>
          <a:stretch/>
        </p:blipFill>
        <p:spPr>
          <a:xfrm>
            <a:off x="2373570" y="1946498"/>
            <a:ext cx="771930" cy="771930"/>
          </a:xfrm>
          <a:prstGeom prst="rect">
            <a:avLst/>
          </a:prstGeom>
          <a:ln>
            <a:noFill/>
          </a:ln>
        </p:spPr>
      </p:pic>
      <p:pic>
        <p:nvPicPr>
          <p:cNvPr id="306" name="Picture 28"/>
          <p:cNvPicPr/>
          <p:nvPr/>
        </p:nvPicPr>
        <p:blipFill>
          <a:blip r:embed="rId14"/>
          <a:srcRect l="25864" t="18565" r="5378" b="-13518"/>
          <a:stretch/>
        </p:blipFill>
        <p:spPr>
          <a:xfrm>
            <a:off x="1788480" y="3163658"/>
            <a:ext cx="854550" cy="814590"/>
          </a:xfrm>
          <a:prstGeom prst="rect">
            <a:avLst/>
          </a:prstGeom>
          <a:ln>
            <a:noFill/>
          </a:ln>
        </p:spPr>
      </p:pic>
      <p:pic>
        <p:nvPicPr>
          <p:cNvPr id="307" name="Picture 29"/>
          <p:cNvPicPr/>
          <p:nvPr/>
        </p:nvPicPr>
        <p:blipFill>
          <a:blip r:embed="rId15"/>
          <a:srcRect t="7237" b="-3889"/>
          <a:stretch/>
        </p:blipFill>
        <p:spPr>
          <a:xfrm>
            <a:off x="646920" y="2551298"/>
            <a:ext cx="750600" cy="919620"/>
          </a:xfrm>
          <a:prstGeom prst="rect">
            <a:avLst/>
          </a:prstGeom>
          <a:ln>
            <a:noFill/>
          </a:ln>
        </p:spPr>
      </p:pic>
      <p:pic>
        <p:nvPicPr>
          <p:cNvPr id="308" name="Picture 30"/>
          <p:cNvPicPr/>
          <p:nvPr/>
        </p:nvPicPr>
        <p:blipFill>
          <a:blip r:embed="rId16"/>
          <a:stretch/>
        </p:blipFill>
        <p:spPr>
          <a:xfrm>
            <a:off x="803250" y="3113438"/>
            <a:ext cx="357750" cy="214650"/>
          </a:xfrm>
          <a:prstGeom prst="rect">
            <a:avLst/>
          </a:prstGeom>
          <a:ln>
            <a:noFill/>
          </a:ln>
        </p:spPr>
      </p:pic>
      <p:pic>
        <p:nvPicPr>
          <p:cNvPr id="309" name="Picture 31"/>
          <p:cNvPicPr/>
          <p:nvPr/>
        </p:nvPicPr>
        <p:blipFill>
          <a:blip r:embed="rId17"/>
          <a:stretch/>
        </p:blipFill>
        <p:spPr>
          <a:xfrm>
            <a:off x="1361610" y="1309838"/>
            <a:ext cx="430380" cy="104220"/>
          </a:xfrm>
          <a:prstGeom prst="rect">
            <a:avLst/>
          </a:prstGeom>
          <a:ln>
            <a:noFill/>
          </a:ln>
        </p:spPr>
      </p:pic>
      <p:pic>
        <p:nvPicPr>
          <p:cNvPr id="310" name="Picture 32"/>
          <p:cNvPicPr/>
          <p:nvPr/>
        </p:nvPicPr>
        <p:blipFill>
          <a:blip r:embed="rId18"/>
          <a:stretch/>
        </p:blipFill>
        <p:spPr>
          <a:xfrm>
            <a:off x="2505870" y="2579378"/>
            <a:ext cx="435510" cy="104220"/>
          </a:xfrm>
          <a:prstGeom prst="rect">
            <a:avLst/>
          </a:prstGeom>
          <a:ln>
            <a:noFill/>
          </a:ln>
        </p:spPr>
      </p:pic>
      <p:pic>
        <p:nvPicPr>
          <p:cNvPr id="311" name="Picture 33"/>
          <p:cNvPicPr/>
          <p:nvPr/>
        </p:nvPicPr>
        <p:blipFill>
          <a:blip r:embed="rId19"/>
          <a:stretch/>
        </p:blipFill>
        <p:spPr>
          <a:xfrm>
            <a:off x="1972620" y="3734168"/>
            <a:ext cx="289980" cy="217080"/>
          </a:xfrm>
          <a:prstGeom prst="rect">
            <a:avLst/>
          </a:prstGeom>
          <a:ln>
            <a:noFill/>
          </a:ln>
        </p:spPr>
      </p:pic>
      <p:sp>
        <p:nvSpPr>
          <p:cNvPr id="312" name="CustomShape 1"/>
          <p:cNvSpPr/>
          <p:nvPr/>
        </p:nvSpPr>
        <p:spPr>
          <a:xfrm>
            <a:off x="9180" y="994748"/>
            <a:ext cx="6847740" cy="316818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313" name="CustomShape 2"/>
          <p:cNvSpPr/>
          <p:nvPr/>
        </p:nvSpPr>
        <p:spPr>
          <a:xfrm>
            <a:off x="7291350" y="568418"/>
            <a:ext cx="2348190" cy="16956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Calibri"/>
                <a:ea typeface="DejaVu Sans"/>
              </a:rPr>
              <a:t>Inquire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Investigate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Listen</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Collect</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Evaluate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Debate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Interpret</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Analyze ideas and evidence</a:t>
            </a:r>
            <a:endParaRPr lang="en-US" spc="-1">
              <a:solidFill>
                <a:srgbClr val="000000"/>
              </a:solidFill>
              <a:uFill>
                <a:solidFill>
                  <a:srgbClr val="FFFFFF"/>
                </a:solidFill>
              </a:uFill>
              <a:latin typeface="Arial"/>
            </a:endParaRPr>
          </a:p>
        </p:txBody>
      </p:sp>
      <p:pic>
        <p:nvPicPr>
          <p:cNvPr id="314" name="Picture 8"/>
          <p:cNvPicPr/>
          <p:nvPr/>
        </p:nvPicPr>
        <p:blipFill>
          <a:blip r:embed="rId20"/>
          <a:stretch/>
        </p:blipFill>
        <p:spPr>
          <a:xfrm>
            <a:off x="3813480" y="999878"/>
            <a:ext cx="1924560" cy="1924560"/>
          </a:xfrm>
          <a:prstGeom prst="rect">
            <a:avLst/>
          </a:prstGeom>
          <a:ln>
            <a:noFill/>
          </a:ln>
        </p:spPr>
      </p:pic>
      <p:pic>
        <p:nvPicPr>
          <p:cNvPr id="315" name="Picture 34"/>
          <p:cNvPicPr/>
          <p:nvPr/>
        </p:nvPicPr>
        <p:blipFill>
          <a:blip r:embed="rId17"/>
          <a:stretch/>
        </p:blipFill>
        <p:spPr>
          <a:xfrm>
            <a:off x="5485860" y="1707818"/>
            <a:ext cx="1016820" cy="247320"/>
          </a:xfrm>
          <a:prstGeom prst="rect">
            <a:avLst/>
          </a:prstGeom>
          <a:ln>
            <a:noFill/>
          </a:ln>
        </p:spPr>
      </p:pic>
      <p:pic>
        <p:nvPicPr>
          <p:cNvPr id="316" name="Picture 6"/>
          <p:cNvPicPr/>
          <p:nvPr/>
        </p:nvPicPr>
        <p:blipFill>
          <a:blip r:embed="rId21"/>
          <a:stretch/>
        </p:blipFill>
        <p:spPr>
          <a:xfrm>
            <a:off x="3804840" y="986918"/>
            <a:ext cx="1937520" cy="2454570"/>
          </a:xfrm>
          <a:prstGeom prst="rect">
            <a:avLst/>
          </a:prstGeom>
          <a:ln>
            <a:noFill/>
          </a:ln>
        </p:spPr>
      </p:pic>
      <p:sp>
        <p:nvSpPr>
          <p:cNvPr id="317" name="CustomShape 3"/>
          <p:cNvSpPr/>
          <p:nvPr/>
        </p:nvSpPr>
        <p:spPr>
          <a:xfrm>
            <a:off x="6965460" y="2583428"/>
            <a:ext cx="2348190" cy="16956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Calibri"/>
                <a:ea typeface="DejaVu Sans"/>
              </a:rPr>
              <a:t>Understand</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Synthesize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Imagine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Consider diverse perspectives</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Make sound, ethical judgments within uncertainty and complexity</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Generate new ideas and views</a:t>
            </a:r>
            <a:endParaRPr lang="en-US" spc="-1">
              <a:solidFill>
                <a:srgbClr val="000000"/>
              </a:solidFill>
              <a:uFill>
                <a:solidFill>
                  <a:srgbClr val="FFFFFF"/>
                </a:solidFill>
              </a:uFill>
              <a:latin typeface="Arial"/>
            </a:endParaRPr>
          </a:p>
        </p:txBody>
      </p:sp>
      <p:pic>
        <p:nvPicPr>
          <p:cNvPr id="318" name="Picture 37"/>
          <p:cNvPicPr/>
          <p:nvPr/>
        </p:nvPicPr>
        <p:blipFill>
          <a:blip r:embed="rId16"/>
          <a:stretch/>
        </p:blipFill>
        <p:spPr>
          <a:xfrm>
            <a:off x="5483430" y="1713488"/>
            <a:ext cx="822690" cy="494370"/>
          </a:xfrm>
          <a:prstGeom prst="rect">
            <a:avLst/>
          </a:prstGeom>
          <a:ln>
            <a:noFill/>
          </a:ln>
        </p:spPr>
      </p:pic>
      <p:sp>
        <p:nvSpPr>
          <p:cNvPr id="319" name="CustomShape 4"/>
          <p:cNvSpPr/>
          <p:nvPr/>
        </p:nvSpPr>
        <p:spPr>
          <a:xfrm>
            <a:off x="2919510" y="2682248"/>
            <a:ext cx="92205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Inquire</a:t>
            </a:r>
            <a:endParaRPr lang="en-US" spc="-1">
              <a:solidFill>
                <a:srgbClr val="000000"/>
              </a:solidFill>
              <a:uFill>
                <a:solidFill>
                  <a:srgbClr val="FFFFFF"/>
                </a:solidFill>
              </a:uFill>
              <a:latin typeface="Arial"/>
            </a:endParaRPr>
          </a:p>
        </p:txBody>
      </p:sp>
      <p:sp>
        <p:nvSpPr>
          <p:cNvPr id="320" name="CustomShape 5"/>
          <p:cNvSpPr/>
          <p:nvPr/>
        </p:nvSpPr>
        <p:spPr>
          <a:xfrm>
            <a:off x="3880710" y="2687918"/>
            <a:ext cx="10586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Investigate</a:t>
            </a:r>
            <a:endParaRPr lang="en-US" spc="-1">
              <a:solidFill>
                <a:srgbClr val="000000"/>
              </a:solidFill>
              <a:uFill>
                <a:solidFill>
                  <a:srgbClr val="FFFFFF"/>
                </a:solidFill>
              </a:uFill>
              <a:latin typeface="Arial"/>
            </a:endParaRPr>
          </a:p>
        </p:txBody>
      </p:sp>
      <p:sp>
        <p:nvSpPr>
          <p:cNvPr id="321" name="CustomShape 6"/>
          <p:cNvSpPr/>
          <p:nvPr/>
        </p:nvSpPr>
        <p:spPr>
          <a:xfrm>
            <a:off x="4942350" y="268224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Listen</a:t>
            </a:r>
            <a:endParaRPr lang="en-US" spc="-1">
              <a:solidFill>
                <a:srgbClr val="000000"/>
              </a:solidFill>
              <a:uFill>
                <a:solidFill>
                  <a:srgbClr val="FFFFFF"/>
                </a:solidFill>
              </a:uFill>
              <a:latin typeface="Arial"/>
            </a:endParaRPr>
          </a:p>
        </p:txBody>
      </p:sp>
      <p:sp>
        <p:nvSpPr>
          <p:cNvPr id="322" name="CustomShape 7"/>
          <p:cNvSpPr/>
          <p:nvPr/>
        </p:nvSpPr>
        <p:spPr>
          <a:xfrm>
            <a:off x="5633550" y="2686028"/>
            <a:ext cx="10081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Collect</a:t>
            </a:r>
            <a:endParaRPr lang="en-US" spc="-1">
              <a:solidFill>
                <a:srgbClr val="000000"/>
              </a:solidFill>
              <a:uFill>
                <a:solidFill>
                  <a:srgbClr val="FFFFFF"/>
                </a:solidFill>
              </a:uFill>
              <a:latin typeface="Arial"/>
            </a:endParaRPr>
          </a:p>
        </p:txBody>
      </p:sp>
      <p:sp>
        <p:nvSpPr>
          <p:cNvPr id="323" name="CustomShape 8"/>
          <p:cNvSpPr/>
          <p:nvPr/>
        </p:nvSpPr>
        <p:spPr>
          <a:xfrm>
            <a:off x="4177710" y="3099938"/>
            <a:ext cx="83295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Debate</a:t>
            </a:r>
            <a:endParaRPr lang="en-US" spc="-1">
              <a:solidFill>
                <a:srgbClr val="000000"/>
              </a:solidFill>
              <a:uFill>
                <a:solidFill>
                  <a:srgbClr val="FFFFFF"/>
                </a:solidFill>
              </a:uFill>
              <a:latin typeface="Arial"/>
            </a:endParaRPr>
          </a:p>
        </p:txBody>
      </p:sp>
      <p:sp>
        <p:nvSpPr>
          <p:cNvPr id="324" name="CustomShape 9"/>
          <p:cNvSpPr/>
          <p:nvPr/>
        </p:nvSpPr>
        <p:spPr>
          <a:xfrm>
            <a:off x="3238920" y="3113708"/>
            <a:ext cx="100818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Evaluate</a:t>
            </a:r>
            <a:endParaRPr lang="en-US" spc="-1">
              <a:solidFill>
                <a:srgbClr val="000000"/>
              </a:solidFill>
              <a:uFill>
                <a:solidFill>
                  <a:srgbClr val="FFFFFF"/>
                </a:solidFill>
              </a:uFill>
              <a:latin typeface="Arial"/>
            </a:endParaRPr>
          </a:p>
        </p:txBody>
      </p:sp>
      <p:sp>
        <p:nvSpPr>
          <p:cNvPr id="325" name="CustomShape 10"/>
          <p:cNvSpPr/>
          <p:nvPr/>
        </p:nvSpPr>
        <p:spPr>
          <a:xfrm>
            <a:off x="5012010" y="3095078"/>
            <a:ext cx="940140" cy="4608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dirty="0">
                <a:solidFill>
                  <a:srgbClr val="948BA9"/>
                </a:solidFill>
                <a:uFill>
                  <a:solidFill>
                    <a:srgbClr val="FFFFFF"/>
                  </a:solidFill>
                </a:uFill>
                <a:latin typeface="Garamond Premr Pro"/>
                <a:ea typeface="Museo Sans 500"/>
              </a:rPr>
              <a:t>Interpret</a:t>
            </a:r>
            <a:endParaRPr lang="en-US" spc="-1" dirty="0">
              <a:solidFill>
                <a:srgbClr val="000000"/>
              </a:solidFill>
              <a:uFill>
                <a:solidFill>
                  <a:srgbClr val="FFFFFF"/>
                </a:solidFill>
              </a:uFill>
              <a:latin typeface="Arial"/>
            </a:endParaRPr>
          </a:p>
        </p:txBody>
      </p:sp>
      <p:sp>
        <p:nvSpPr>
          <p:cNvPr id="326" name="CustomShape 11"/>
          <p:cNvSpPr/>
          <p:nvPr/>
        </p:nvSpPr>
        <p:spPr>
          <a:xfrm>
            <a:off x="3217320" y="3480908"/>
            <a:ext cx="28790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48BA9"/>
                </a:solidFill>
                <a:uFill>
                  <a:solidFill>
                    <a:srgbClr val="FFFFFF"/>
                  </a:solidFill>
                </a:uFill>
                <a:latin typeface="Garamond Premr Pro"/>
                <a:ea typeface="Museo Sans 500"/>
              </a:rPr>
              <a:t>Analyze ideas and evidence</a:t>
            </a:r>
            <a:endParaRPr lang="en-US" spc="-1">
              <a:solidFill>
                <a:srgbClr val="000000"/>
              </a:solidFill>
              <a:uFill>
                <a:solidFill>
                  <a:srgbClr val="FFFFFF"/>
                </a:solidFill>
              </a:uFill>
              <a:latin typeface="Arial"/>
            </a:endParaRPr>
          </a:p>
        </p:txBody>
      </p:sp>
      <p:sp>
        <p:nvSpPr>
          <p:cNvPr id="327" name="CustomShape 12"/>
          <p:cNvSpPr/>
          <p:nvPr/>
        </p:nvSpPr>
        <p:spPr>
          <a:xfrm>
            <a:off x="3116070" y="2674418"/>
            <a:ext cx="122769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Understand</a:t>
            </a:r>
            <a:endParaRPr lang="en-US" spc="-1">
              <a:solidFill>
                <a:srgbClr val="000000"/>
              </a:solidFill>
              <a:uFill>
                <a:solidFill>
                  <a:srgbClr val="FFFFFF"/>
                </a:solidFill>
              </a:uFill>
              <a:latin typeface="Arial"/>
            </a:endParaRPr>
          </a:p>
        </p:txBody>
      </p:sp>
      <p:sp>
        <p:nvSpPr>
          <p:cNvPr id="328" name="CustomShape 13"/>
          <p:cNvSpPr/>
          <p:nvPr/>
        </p:nvSpPr>
        <p:spPr>
          <a:xfrm>
            <a:off x="4230090" y="2680088"/>
            <a:ext cx="10586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Synthesize</a:t>
            </a:r>
            <a:endParaRPr lang="en-US" spc="-1">
              <a:solidFill>
                <a:srgbClr val="000000"/>
              </a:solidFill>
              <a:uFill>
                <a:solidFill>
                  <a:srgbClr val="FFFFFF"/>
                </a:solidFill>
              </a:uFill>
              <a:latin typeface="Arial"/>
            </a:endParaRPr>
          </a:p>
        </p:txBody>
      </p:sp>
      <p:sp>
        <p:nvSpPr>
          <p:cNvPr id="329" name="CustomShape 14"/>
          <p:cNvSpPr/>
          <p:nvPr/>
        </p:nvSpPr>
        <p:spPr>
          <a:xfrm>
            <a:off x="5291460" y="267441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Imagine</a:t>
            </a:r>
            <a:endParaRPr lang="en-US" spc="-1">
              <a:solidFill>
                <a:srgbClr val="000000"/>
              </a:solidFill>
              <a:uFill>
                <a:solidFill>
                  <a:srgbClr val="FFFFFF"/>
                </a:solidFill>
              </a:uFill>
              <a:latin typeface="Arial"/>
            </a:endParaRPr>
          </a:p>
        </p:txBody>
      </p:sp>
      <p:sp>
        <p:nvSpPr>
          <p:cNvPr id="330" name="CustomShape 15"/>
          <p:cNvSpPr/>
          <p:nvPr/>
        </p:nvSpPr>
        <p:spPr>
          <a:xfrm>
            <a:off x="3356370" y="2992748"/>
            <a:ext cx="28790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dirty="0">
                <a:solidFill>
                  <a:srgbClr val="E78A57"/>
                </a:solidFill>
                <a:uFill>
                  <a:solidFill>
                    <a:srgbClr val="FFFFFF"/>
                  </a:solidFill>
                </a:uFill>
                <a:latin typeface="Garamond Premr Pro"/>
                <a:ea typeface="Museo Sans 500"/>
              </a:rPr>
              <a:t>Consider diverse perspectives</a:t>
            </a:r>
            <a:endParaRPr lang="en-US" spc="-1" dirty="0">
              <a:solidFill>
                <a:srgbClr val="000000"/>
              </a:solidFill>
              <a:uFill>
                <a:solidFill>
                  <a:srgbClr val="FFFFFF"/>
                </a:solidFill>
              </a:uFill>
              <a:latin typeface="Arial"/>
            </a:endParaRPr>
          </a:p>
        </p:txBody>
      </p:sp>
      <p:sp>
        <p:nvSpPr>
          <p:cNvPr id="331" name="CustomShape 16"/>
          <p:cNvSpPr/>
          <p:nvPr/>
        </p:nvSpPr>
        <p:spPr>
          <a:xfrm>
            <a:off x="1714230" y="3363998"/>
            <a:ext cx="5894370" cy="4401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90000"/>
              </a:lnSpc>
            </a:pPr>
            <a:r>
              <a:rPr lang="en-US" spc="-1">
                <a:solidFill>
                  <a:srgbClr val="E78A57"/>
                </a:solidFill>
                <a:uFill>
                  <a:solidFill>
                    <a:srgbClr val="FFFFFF"/>
                  </a:solidFill>
                </a:uFill>
                <a:latin typeface="Garamond Premr Pro"/>
                <a:ea typeface="Museo Sans 500"/>
              </a:rPr>
              <a:t>Make sound, ethical judgements within </a:t>
            </a:r>
            <a:endParaRPr lang="en-US" spc="-1">
              <a:solidFill>
                <a:srgbClr val="000000"/>
              </a:solidFill>
              <a:uFill>
                <a:solidFill>
                  <a:srgbClr val="FFFFFF"/>
                </a:solidFill>
              </a:uFill>
              <a:latin typeface="Arial"/>
            </a:endParaRPr>
          </a:p>
          <a:p>
            <a:pPr algn="ctr">
              <a:lnSpc>
                <a:spcPct val="90000"/>
              </a:lnSpc>
            </a:pPr>
            <a:r>
              <a:rPr lang="en-US" spc="-1">
                <a:solidFill>
                  <a:srgbClr val="E78A57"/>
                </a:solidFill>
                <a:uFill>
                  <a:solidFill>
                    <a:srgbClr val="FFFFFF"/>
                  </a:solidFill>
                </a:uFill>
                <a:latin typeface="Garamond Premr Pro"/>
                <a:ea typeface="Museo Sans 500"/>
              </a:rPr>
              <a:t>uncertainty and complexity</a:t>
            </a:r>
            <a:endParaRPr lang="en-US" spc="-1">
              <a:solidFill>
                <a:srgbClr val="000000"/>
              </a:solidFill>
              <a:uFill>
                <a:solidFill>
                  <a:srgbClr val="FFFFFF"/>
                </a:solidFill>
              </a:uFill>
              <a:latin typeface="Arial"/>
            </a:endParaRPr>
          </a:p>
        </p:txBody>
      </p:sp>
      <p:sp>
        <p:nvSpPr>
          <p:cNvPr id="332" name="CustomShape 17"/>
          <p:cNvSpPr/>
          <p:nvPr/>
        </p:nvSpPr>
        <p:spPr>
          <a:xfrm>
            <a:off x="1714230" y="3908588"/>
            <a:ext cx="58943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Generate new ideas and views</a:t>
            </a:r>
            <a:endParaRPr lang="en-US" spc="-1">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xit" fill="hold" nodeType="withEffect">
                                  <p:stCondLst>
                                    <p:cond delay="0"/>
                                  </p:stCondLst>
                                  <p:childTnLst>
                                    <p:animEffect transition="in" filter="fade">
                                      <p:cBhvr additive="repl">
                                        <p:cTn id="6" dur="1000"/>
                                        <p:tgtEl>
                                          <p:spTgt spid="312"/>
                                        </p:tgtEl>
                                      </p:cBhvr>
                                    </p:animEffect>
                                    <p:set>
                                      <p:cBhvr>
                                        <p:cTn id="7" dur="1" fill="hold">
                                          <p:stCondLst>
                                            <p:cond delay="999"/>
                                          </p:stCondLst>
                                        </p:cTn>
                                        <p:tgtEl>
                                          <p:spTgt spid="312"/>
                                        </p:tgtEl>
                                        <p:attrNameLst>
                                          <p:attrName>style.visibility</p:attrName>
                                        </p:attrNameLst>
                                      </p:cBhvr>
                                      <p:to>
                                        <p:strVal val="hidden"/>
                                      </p:to>
                                    </p:set>
                                  </p:childTnLst>
                                </p:cTn>
                              </p:par>
                              <p:par>
                                <p:cTn id="8" presetID="10" presetClass="exit" fill="hold" nodeType="withEffect">
                                  <p:stCondLst>
                                    <p:cond delay="0"/>
                                  </p:stCondLst>
                                  <p:childTnLst>
                                    <p:animEffect transition="in" filter="fade">
                                      <p:cBhvr additive="repl">
                                        <p:cTn id="9" dur="500"/>
                                        <p:tgtEl>
                                          <p:spTgt spid="313"/>
                                        </p:tgtEl>
                                      </p:cBhvr>
                                    </p:animEffect>
                                    <p:set>
                                      <p:cBhvr>
                                        <p:cTn id="10" dur="1" fill="hold">
                                          <p:stCondLst>
                                            <p:cond delay="499"/>
                                          </p:stCondLst>
                                        </p:cTn>
                                        <p:tgtEl>
                                          <p:spTgt spid="313"/>
                                        </p:tgtEl>
                                        <p:attrNameLst>
                                          <p:attrName>style.visibility</p:attrName>
                                        </p:attrNameLst>
                                      </p:cBhvr>
                                      <p:to>
                                        <p:strVal val="hidden"/>
                                      </p:to>
                                    </p:set>
                                  </p:childTnLst>
                                </p:cTn>
                              </p:par>
                              <p:par>
                                <p:cTn id="11" presetID="10" presetClass="exit" fill="hold" nodeType="withEffect">
                                  <p:stCondLst>
                                    <p:cond delay="0"/>
                                  </p:stCondLst>
                                  <p:childTnLst>
                                    <p:animEffect transition="in" filter="fade">
                                      <p:cBhvr additive="repl">
                                        <p:cTn id="12" dur="500"/>
                                        <p:tgtEl>
                                          <p:spTgt spid="315"/>
                                        </p:tgtEl>
                                      </p:cBhvr>
                                    </p:animEffect>
                                    <p:set>
                                      <p:cBhvr>
                                        <p:cTn id="13" dur="1" fill="hold">
                                          <p:stCondLst>
                                            <p:cond delay="499"/>
                                          </p:stCondLst>
                                        </p:cTn>
                                        <p:tgtEl>
                                          <p:spTgt spid="315"/>
                                        </p:tgtEl>
                                        <p:attrNameLst>
                                          <p:attrName>style.visibility</p:attrName>
                                        </p:attrNameLst>
                                      </p:cBhvr>
                                      <p:to>
                                        <p:strVal val="hidden"/>
                                      </p:to>
                                    </p:set>
                                  </p:childTnLst>
                                </p:cTn>
                              </p:par>
                              <p:par>
                                <p:cTn id="14" presetID="10" presetClass="exit" fill="hold" nodeType="withEffect">
                                  <p:stCondLst>
                                    <p:cond delay="0"/>
                                  </p:stCondLst>
                                  <p:childTnLst>
                                    <p:animEffect transition="in" filter="fade">
                                      <p:cBhvr additive="repl">
                                        <p:cTn id="15" dur="500"/>
                                        <p:tgtEl>
                                          <p:spTgt spid="314"/>
                                        </p:tgtEl>
                                      </p:cBhvr>
                                    </p:animEffect>
                                    <p:set>
                                      <p:cBhvr>
                                        <p:cTn id="16" dur="1" fill="hold">
                                          <p:stCondLst>
                                            <p:cond delay="499"/>
                                          </p:stCondLst>
                                        </p:cTn>
                                        <p:tgtEl>
                                          <p:spTgt spid="314"/>
                                        </p:tgtEl>
                                        <p:attrNameLst>
                                          <p:attrName>style.visibility</p:attrName>
                                        </p:attrNameLst>
                                      </p:cBhvr>
                                      <p:to>
                                        <p:strVal val="hidden"/>
                                      </p:to>
                                    </p:set>
                                  </p:childTnLst>
                                </p:cTn>
                              </p:par>
                              <p:par>
                                <p:cTn id="17" presetID="10" presetClass="exit" fill="hold" nodeType="withEffect">
                                  <p:stCondLst>
                                    <p:cond delay="0"/>
                                  </p:stCondLst>
                                  <p:childTnLst>
                                    <p:animEffect transition="in" filter="fade">
                                      <p:cBhvr additive="repl">
                                        <p:cTn id="18" dur="500"/>
                                        <p:tgtEl>
                                          <p:spTgt spid="319"/>
                                        </p:tgtEl>
                                      </p:cBhvr>
                                    </p:animEffect>
                                    <p:set>
                                      <p:cBhvr>
                                        <p:cTn id="19" dur="1" fill="hold">
                                          <p:stCondLst>
                                            <p:cond delay="499"/>
                                          </p:stCondLst>
                                        </p:cTn>
                                        <p:tgtEl>
                                          <p:spTgt spid="319"/>
                                        </p:tgtEl>
                                        <p:attrNameLst>
                                          <p:attrName>style.visibility</p:attrName>
                                        </p:attrNameLst>
                                      </p:cBhvr>
                                      <p:to>
                                        <p:strVal val="hidden"/>
                                      </p:to>
                                    </p:set>
                                  </p:childTnLst>
                                </p:cTn>
                              </p:par>
                              <p:par>
                                <p:cTn id="20" presetID="10" presetClass="exit" fill="hold" nodeType="withEffect">
                                  <p:stCondLst>
                                    <p:cond delay="0"/>
                                  </p:stCondLst>
                                  <p:childTnLst>
                                    <p:animEffect transition="in" filter="fade">
                                      <p:cBhvr additive="repl">
                                        <p:cTn id="21" dur="500"/>
                                        <p:tgtEl>
                                          <p:spTgt spid="320"/>
                                        </p:tgtEl>
                                      </p:cBhvr>
                                    </p:animEffect>
                                    <p:set>
                                      <p:cBhvr>
                                        <p:cTn id="22" dur="1" fill="hold">
                                          <p:stCondLst>
                                            <p:cond delay="499"/>
                                          </p:stCondLst>
                                        </p:cTn>
                                        <p:tgtEl>
                                          <p:spTgt spid="320"/>
                                        </p:tgtEl>
                                        <p:attrNameLst>
                                          <p:attrName>style.visibility</p:attrName>
                                        </p:attrNameLst>
                                      </p:cBhvr>
                                      <p:to>
                                        <p:strVal val="hidden"/>
                                      </p:to>
                                    </p:set>
                                  </p:childTnLst>
                                </p:cTn>
                              </p:par>
                              <p:par>
                                <p:cTn id="23" presetID="10" presetClass="exit" fill="hold" nodeType="withEffect">
                                  <p:stCondLst>
                                    <p:cond delay="0"/>
                                  </p:stCondLst>
                                  <p:childTnLst>
                                    <p:animEffect transition="in" filter="fade">
                                      <p:cBhvr additive="repl">
                                        <p:cTn id="24" dur="500"/>
                                        <p:tgtEl>
                                          <p:spTgt spid="321"/>
                                        </p:tgtEl>
                                      </p:cBhvr>
                                    </p:animEffect>
                                    <p:set>
                                      <p:cBhvr>
                                        <p:cTn id="25" dur="1" fill="hold">
                                          <p:stCondLst>
                                            <p:cond delay="499"/>
                                          </p:stCondLst>
                                        </p:cTn>
                                        <p:tgtEl>
                                          <p:spTgt spid="321"/>
                                        </p:tgtEl>
                                        <p:attrNameLst>
                                          <p:attrName>style.visibility</p:attrName>
                                        </p:attrNameLst>
                                      </p:cBhvr>
                                      <p:to>
                                        <p:strVal val="hidden"/>
                                      </p:to>
                                    </p:set>
                                  </p:childTnLst>
                                </p:cTn>
                              </p:par>
                              <p:par>
                                <p:cTn id="26" presetID="10" presetClass="exit" fill="hold" nodeType="withEffect">
                                  <p:stCondLst>
                                    <p:cond delay="0"/>
                                  </p:stCondLst>
                                  <p:childTnLst>
                                    <p:animEffect transition="in" filter="fade">
                                      <p:cBhvr additive="repl">
                                        <p:cTn id="27" dur="500"/>
                                        <p:tgtEl>
                                          <p:spTgt spid="322"/>
                                        </p:tgtEl>
                                      </p:cBhvr>
                                    </p:animEffect>
                                    <p:set>
                                      <p:cBhvr>
                                        <p:cTn id="28" dur="1" fill="hold">
                                          <p:stCondLst>
                                            <p:cond delay="499"/>
                                          </p:stCondLst>
                                        </p:cTn>
                                        <p:tgtEl>
                                          <p:spTgt spid="322"/>
                                        </p:tgtEl>
                                        <p:attrNameLst>
                                          <p:attrName>style.visibility</p:attrName>
                                        </p:attrNameLst>
                                      </p:cBhvr>
                                      <p:to>
                                        <p:strVal val="hidden"/>
                                      </p:to>
                                    </p:set>
                                  </p:childTnLst>
                                </p:cTn>
                              </p:par>
                              <p:par>
                                <p:cTn id="29" presetID="10" presetClass="exit" fill="hold" nodeType="withEffect">
                                  <p:stCondLst>
                                    <p:cond delay="0"/>
                                  </p:stCondLst>
                                  <p:childTnLst>
                                    <p:animEffect transition="in" filter="fade">
                                      <p:cBhvr additive="repl">
                                        <p:cTn id="30" dur="500"/>
                                        <p:tgtEl>
                                          <p:spTgt spid="324"/>
                                        </p:tgtEl>
                                      </p:cBhvr>
                                    </p:animEffect>
                                    <p:set>
                                      <p:cBhvr>
                                        <p:cTn id="31" dur="1" fill="hold">
                                          <p:stCondLst>
                                            <p:cond delay="499"/>
                                          </p:stCondLst>
                                        </p:cTn>
                                        <p:tgtEl>
                                          <p:spTgt spid="324"/>
                                        </p:tgtEl>
                                        <p:attrNameLst>
                                          <p:attrName>style.visibility</p:attrName>
                                        </p:attrNameLst>
                                      </p:cBhvr>
                                      <p:to>
                                        <p:strVal val="hidden"/>
                                      </p:to>
                                    </p:set>
                                  </p:childTnLst>
                                </p:cTn>
                              </p:par>
                              <p:par>
                                <p:cTn id="32" presetID="10" presetClass="exit" fill="hold" nodeType="withEffect">
                                  <p:stCondLst>
                                    <p:cond delay="0"/>
                                  </p:stCondLst>
                                  <p:childTnLst>
                                    <p:animEffect transition="in" filter="fade">
                                      <p:cBhvr additive="repl">
                                        <p:cTn id="33" dur="500"/>
                                        <p:tgtEl>
                                          <p:spTgt spid="323"/>
                                        </p:tgtEl>
                                      </p:cBhvr>
                                    </p:animEffect>
                                    <p:set>
                                      <p:cBhvr>
                                        <p:cTn id="34" dur="1" fill="hold">
                                          <p:stCondLst>
                                            <p:cond delay="499"/>
                                          </p:stCondLst>
                                        </p:cTn>
                                        <p:tgtEl>
                                          <p:spTgt spid="323"/>
                                        </p:tgtEl>
                                        <p:attrNameLst>
                                          <p:attrName>style.visibility</p:attrName>
                                        </p:attrNameLst>
                                      </p:cBhvr>
                                      <p:to>
                                        <p:strVal val="hidden"/>
                                      </p:to>
                                    </p:set>
                                  </p:childTnLst>
                                </p:cTn>
                              </p:par>
                              <p:par>
                                <p:cTn id="35" presetID="10" presetClass="exit" fill="hold" nodeType="withEffect">
                                  <p:stCondLst>
                                    <p:cond delay="0"/>
                                  </p:stCondLst>
                                  <p:childTnLst>
                                    <p:animEffect transition="in" filter="fade">
                                      <p:cBhvr additive="repl">
                                        <p:cTn id="36" dur="500"/>
                                        <p:tgtEl>
                                          <p:spTgt spid="325"/>
                                        </p:tgtEl>
                                      </p:cBhvr>
                                    </p:animEffect>
                                    <p:set>
                                      <p:cBhvr>
                                        <p:cTn id="37" dur="1" fill="hold">
                                          <p:stCondLst>
                                            <p:cond delay="499"/>
                                          </p:stCondLst>
                                        </p:cTn>
                                        <p:tgtEl>
                                          <p:spTgt spid="325"/>
                                        </p:tgtEl>
                                        <p:attrNameLst>
                                          <p:attrName>style.visibility</p:attrName>
                                        </p:attrNameLst>
                                      </p:cBhvr>
                                      <p:to>
                                        <p:strVal val="hidden"/>
                                      </p:to>
                                    </p:set>
                                  </p:childTnLst>
                                </p:cTn>
                              </p:par>
                              <p:par>
                                <p:cTn id="38" presetID="10" presetClass="exit" fill="hold" nodeType="withEffect">
                                  <p:stCondLst>
                                    <p:cond delay="0"/>
                                  </p:stCondLst>
                                  <p:childTnLst>
                                    <p:animEffect transition="in" filter="fade">
                                      <p:cBhvr additive="repl">
                                        <p:cTn id="39" dur="500"/>
                                        <p:tgtEl>
                                          <p:spTgt spid="326"/>
                                        </p:tgtEl>
                                      </p:cBhvr>
                                    </p:animEffect>
                                    <p:set>
                                      <p:cBhvr>
                                        <p:cTn id="40" dur="1" fill="hold">
                                          <p:stCondLst>
                                            <p:cond delay="499"/>
                                          </p:stCondLst>
                                        </p:cTn>
                                        <p:tgtEl>
                                          <p:spTgt spid="326"/>
                                        </p:tgtEl>
                                        <p:attrNameLst>
                                          <p:attrName>style.visibility</p:attrName>
                                        </p:attrNameLst>
                                      </p:cBhvr>
                                      <p:to>
                                        <p:strVal val="hidden"/>
                                      </p:to>
                                    </p:set>
                                  </p:childTnLst>
                                </p:cTn>
                              </p:par>
                              <p:par>
                                <p:cTn id="41" presetID="10" presetClass="exit" fill="hold" nodeType="withEffect">
                                  <p:stCondLst>
                                    <p:cond delay="0"/>
                                  </p:stCondLst>
                                  <p:childTnLst>
                                    <p:animEffect transition="in" filter="fade">
                                      <p:cBhvr additive="repl">
                                        <p:cTn id="42" dur="500"/>
                                        <p:tgtEl>
                                          <p:spTgt spid="308"/>
                                        </p:tgtEl>
                                      </p:cBhvr>
                                    </p:animEffect>
                                    <p:set>
                                      <p:cBhvr>
                                        <p:cTn id="43" dur="1" fill="hold">
                                          <p:stCondLst>
                                            <p:cond delay="499"/>
                                          </p:stCondLst>
                                        </p:cTn>
                                        <p:tgtEl>
                                          <p:spTgt spid="308"/>
                                        </p:tgtEl>
                                        <p:attrNameLst>
                                          <p:attrName>style.visibility</p:attrName>
                                        </p:attrNameLst>
                                      </p:cBhvr>
                                      <p:to>
                                        <p:strVal val="hidden"/>
                                      </p:to>
                                    </p:set>
                                  </p:childTnLst>
                                </p:cTn>
                              </p:par>
                            </p:childTnLst>
                          </p:cTn>
                        </p:par>
                        <p:par>
                          <p:cTn id="44" fill="hold">
                            <p:stCondLst>
                              <p:cond delay="1000"/>
                            </p:stCondLst>
                            <p:childTnLst>
                              <p:par>
                                <p:cTn id="45" presetID="10" presetClass="entr" fill="hold" nodeType="afterEffect">
                                  <p:stCondLst>
                                    <p:cond delay="0"/>
                                  </p:stCondLst>
                                  <p:childTnLst>
                                    <p:set>
                                      <p:cBhvr>
                                        <p:cTn id="46" dur="1" fill="hold">
                                          <p:stCondLst>
                                            <p:cond delay="0"/>
                                          </p:stCondLst>
                                        </p:cTn>
                                        <p:tgtEl>
                                          <p:spTgt spid="316"/>
                                        </p:tgtEl>
                                        <p:attrNameLst>
                                          <p:attrName>style.visibility</p:attrName>
                                        </p:attrNameLst>
                                      </p:cBhvr>
                                      <p:to>
                                        <p:strVal val="visible"/>
                                      </p:to>
                                    </p:set>
                                    <p:animEffect transition="in" filter="fade">
                                      <p:cBhvr additive="repl">
                                        <p:cTn id="47" dur="500"/>
                                        <p:tgtEl>
                                          <p:spTgt spid="316"/>
                                        </p:tgtEl>
                                      </p:cBhvr>
                                    </p:animEffect>
                                  </p:childTnLst>
                                </p:cTn>
                              </p:par>
                              <p:par>
                                <p:cTn id="48" presetID="10" presetClass="entr" fill="hold" nodeType="withEffect">
                                  <p:stCondLst>
                                    <p:cond delay="0"/>
                                  </p:stCondLst>
                                  <p:childTnLst>
                                    <p:set>
                                      <p:cBhvr>
                                        <p:cTn id="49" dur="1" fill="hold">
                                          <p:stCondLst>
                                            <p:cond delay="0"/>
                                          </p:stCondLst>
                                        </p:cTn>
                                        <p:tgtEl>
                                          <p:spTgt spid="312"/>
                                        </p:tgtEl>
                                        <p:attrNameLst>
                                          <p:attrName>style.visibility</p:attrName>
                                        </p:attrNameLst>
                                      </p:cBhvr>
                                      <p:to>
                                        <p:strVal val="visible"/>
                                      </p:to>
                                    </p:set>
                                    <p:animEffect transition="in" filter="fade">
                                      <p:cBhvr additive="repl">
                                        <p:cTn id="50" dur="500"/>
                                        <p:tgtEl>
                                          <p:spTgt spid="312"/>
                                        </p:tgtEl>
                                      </p:cBhvr>
                                    </p:animEffect>
                                  </p:childTnLst>
                                </p:cTn>
                              </p:par>
                              <p:par>
                                <p:cTn id="51" presetID="10" presetClass="entr" fill="hold" nodeType="withEffect">
                                  <p:stCondLst>
                                    <p:cond delay="0"/>
                                  </p:stCondLst>
                                  <p:childTnLst>
                                    <p:set>
                                      <p:cBhvr>
                                        <p:cTn id="52" dur="1" fill="hold">
                                          <p:stCondLst>
                                            <p:cond delay="0"/>
                                          </p:stCondLst>
                                        </p:cTn>
                                        <p:tgtEl>
                                          <p:spTgt spid="318"/>
                                        </p:tgtEl>
                                        <p:attrNameLst>
                                          <p:attrName>style.visibility</p:attrName>
                                        </p:attrNameLst>
                                      </p:cBhvr>
                                      <p:to>
                                        <p:strVal val="visible"/>
                                      </p:to>
                                    </p:set>
                                    <p:animEffect transition="in" filter="fade">
                                      <p:cBhvr additive="repl">
                                        <p:cTn id="53" dur="500"/>
                                        <p:tgtEl>
                                          <p:spTgt spid="318"/>
                                        </p:tgtEl>
                                      </p:cBhvr>
                                    </p:animEffect>
                                  </p:childTnLst>
                                </p:cTn>
                              </p:par>
                            </p:childTnLst>
                          </p:cTn>
                        </p:par>
                        <p:par>
                          <p:cTn id="54" fill="hold">
                            <p:stCondLst>
                              <p:cond delay="1500"/>
                            </p:stCondLst>
                            <p:childTnLst>
                              <p:par>
                                <p:cTn id="55" presetID="10" presetClass="entr" fill="hold" nodeType="afterEffect">
                                  <p:stCondLst>
                                    <p:cond delay="0"/>
                                  </p:stCondLst>
                                  <p:childTnLst>
                                    <p:set>
                                      <p:cBhvr>
                                        <p:cTn id="56" dur="1" fill="hold">
                                          <p:stCondLst>
                                            <p:cond delay="0"/>
                                          </p:stCondLst>
                                        </p:cTn>
                                        <p:tgtEl>
                                          <p:spTgt spid="327"/>
                                        </p:tgtEl>
                                        <p:attrNameLst>
                                          <p:attrName>style.visibility</p:attrName>
                                        </p:attrNameLst>
                                      </p:cBhvr>
                                      <p:to>
                                        <p:strVal val="visible"/>
                                      </p:to>
                                    </p:set>
                                    <p:animEffect transition="in" filter="fade">
                                      <p:cBhvr additive="repl">
                                        <p:cTn id="57" dur="500"/>
                                        <p:tgtEl>
                                          <p:spTgt spid="327"/>
                                        </p:tgtEl>
                                      </p:cBhvr>
                                    </p:animEffect>
                                  </p:childTnLst>
                                </p:cTn>
                              </p:par>
                            </p:childTnLst>
                          </p:cTn>
                        </p:par>
                        <p:par>
                          <p:cTn id="58" fill="hold">
                            <p:stCondLst>
                              <p:cond delay="2000"/>
                            </p:stCondLst>
                            <p:childTnLst>
                              <p:par>
                                <p:cTn id="59" presetID="10" presetClass="entr" fill="hold" nodeType="afterEffect">
                                  <p:stCondLst>
                                    <p:cond delay="0"/>
                                  </p:stCondLst>
                                  <p:childTnLst>
                                    <p:set>
                                      <p:cBhvr>
                                        <p:cTn id="60" dur="1" fill="hold">
                                          <p:stCondLst>
                                            <p:cond delay="0"/>
                                          </p:stCondLst>
                                        </p:cTn>
                                        <p:tgtEl>
                                          <p:spTgt spid="328"/>
                                        </p:tgtEl>
                                        <p:attrNameLst>
                                          <p:attrName>style.visibility</p:attrName>
                                        </p:attrNameLst>
                                      </p:cBhvr>
                                      <p:to>
                                        <p:strVal val="visible"/>
                                      </p:to>
                                    </p:set>
                                    <p:animEffect transition="in" filter="fade">
                                      <p:cBhvr additive="repl">
                                        <p:cTn id="61" dur="500"/>
                                        <p:tgtEl>
                                          <p:spTgt spid="328"/>
                                        </p:tgtEl>
                                      </p:cBhvr>
                                    </p:animEffect>
                                  </p:childTnLst>
                                </p:cTn>
                              </p:par>
                            </p:childTnLst>
                          </p:cTn>
                        </p:par>
                        <p:par>
                          <p:cTn id="62" fill="hold">
                            <p:stCondLst>
                              <p:cond delay="2500"/>
                            </p:stCondLst>
                            <p:childTnLst>
                              <p:par>
                                <p:cTn id="63" presetID="10" presetClass="entr" fill="hold" nodeType="afterEffect">
                                  <p:stCondLst>
                                    <p:cond delay="0"/>
                                  </p:stCondLst>
                                  <p:childTnLst>
                                    <p:set>
                                      <p:cBhvr>
                                        <p:cTn id="64" dur="1" fill="hold">
                                          <p:stCondLst>
                                            <p:cond delay="0"/>
                                          </p:stCondLst>
                                        </p:cTn>
                                        <p:tgtEl>
                                          <p:spTgt spid="329"/>
                                        </p:tgtEl>
                                        <p:attrNameLst>
                                          <p:attrName>style.visibility</p:attrName>
                                        </p:attrNameLst>
                                      </p:cBhvr>
                                      <p:to>
                                        <p:strVal val="visible"/>
                                      </p:to>
                                    </p:set>
                                    <p:animEffect transition="in" filter="fade">
                                      <p:cBhvr additive="repl">
                                        <p:cTn id="65" dur="500"/>
                                        <p:tgtEl>
                                          <p:spTgt spid="329"/>
                                        </p:tgtEl>
                                      </p:cBhvr>
                                    </p:animEffect>
                                  </p:childTnLst>
                                </p:cTn>
                              </p:par>
                            </p:childTnLst>
                          </p:cTn>
                        </p:par>
                        <p:par>
                          <p:cTn id="66" fill="hold">
                            <p:stCondLst>
                              <p:cond delay="3000"/>
                            </p:stCondLst>
                            <p:childTnLst>
                              <p:par>
                                <p:cTn id="67" presetID="10" presetClass="entr" fill="hold" nodeType="afterEffect">
                                  <p:stCondLst>
                                    <p:cond delay="0"/>
                                  </p:stCondLst>
                                  <p:childTnLst>
                                    <p:set>
                                      <p:cBhvr>
                                        <p:cTn id="68" dur="1" fill="hold">
                                          <p:stCondLst>
                                            <p:cond delay="0"/>
                                          </p:stCondLst>
                                        </p:cTn>
                                        <p:tgtEl>
                                          <p:spTgt spid="330"/>
                                        </p:tgtEl>
                                        <p:attrNameLst>
                                          <p:attrName>style.visibility</p:attrName>
                                        </p:attrNameLst>
                                      </p:cBhvr>
                                      <p:to>
                                        <p:strVal val="visible"/>
                                      </p:to>
                                    </p:set>
                                    <p:animEffect transition="in" filter="fade">
                                      <p:cBhvr additive="repl">
                                        <p:cTn id="69" dur="500"/>
                                        <p:tgtEl>
                                          <p:spTgt spid="330"/>
                                        </p:tgtEl>
                                      </p:cBhvr>
                                    </p:animEffect>
                                  </p:childTnLst>
                                </p:cTn>
                              </p:par>
                            </p:childTnLst>
                          </p:cTn>
                        </p:par>
                        <p:par>
                          <p:cTn id="70" fill="hold">
                            <p:stCondLst>
                              <p:cond delay="3500"/>
                            </p:stCondLst>
                            <p:childTnLst>
                              <p:par>
                                <p:cTn id="71" presetID="10" presetClass="entr" fill="hold" nodeType="afterEffect">
                                  <p:stCondLst>
                                    <p:cond delay="0"/>
                                  </p:stCondLst>
                                  <p:childTnLst>
                                    <p:set>
                                      <p:cBhvr>
                                        <p:cTn id="72" dur="1" fill="hold">
                                          <p:stCondLst>
                                            <p:cond delay="0"/>
                                          </p:stCondLst>
                                        </p:cTn>
                                        <p:tgtEl>
                                          <p:spTgt spid="331"/>
                                        </p:tgtEl>
                                        <p:attrNameLst>
                                          <p:attrName>style.visibility</p:attrName>
                                        </p:attrNameLst>
                                      </p:cBhvr>
                                      <p:to>
                                        <p:strVal val="visible"/>
                                      </p:to>
                                    </p:set>
                                    <p:animEffect transition="in" filter="fade">
                                      <p:cBhvr additive="repl">
                                        <p:cTn id="73" dur="500"/>
                                        <p:tgtEl>
                                          <p:spTgt spid="331"/>
                                        </p:tgtEl>
                                      </p:cBhvr>
                                    </p:animEffect>
                                  </p:childTnLst>
                                </p:cTn>
                              </p:par>
                            </p:childTnLst>
                          </p:cTn>
                        </p:par>
                        <p:par>
                          <p:cTn id="74" fill="hold">
                            <p:stCondLst>
                              <p:cond delay="4000"/>
                            </p:stCondLst>
                            <p:childTnLst>
                              <p:par>
                                <p:cTn id="75" presetID="10" presetClass="entr" fill="hold" nodeType="afterEffect">
                                  <p:stCondLst>
                                    <p:cond delay="0"/>
                                  </p:stCondLst>
                                  <p:childTnLst>
                                    <p:set>
                                      <p:cBhvr>
                                        <p:cTn id="76" dur="1" fill="hold">
                                          <p:stCondLst>
                                            <p:cond delay="0"/>
                                          </p:stCondLst>
                                        </p:cTn>
                                        <p:tgtEl>
                                          <p:spTgt spid="332"/>
                                        </p:tgtEl>
                                        <p:attrNameLst>
                                          <p:attrName>style.visibility</p:attrName>
                                        </p:attrNameLst>
                                      </p:cBhvr>
                                      <p:to>
                                        <p:strVal val="visible"/>
                                      </p:to>
                                    </p:set>
                                    <p:animEffect transition="in" filter="fade">
                                      <p:cBhvr additive="repl">
                                        <p:cTn id="7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12"/>
          <p:cNvPicPr/>
          <p:nvPr/>
        </p:nvPicPr>
        <p:blipFill>
          <a:blip r:embed="rId2"/>
          <a:stretch/>
        </p:blipFill>
        <p:spPr>
          <a:xfrm>
            <a:off x="1469610" y="1425398"/>
            <a:ext cx="3668760" cy="2261790"/>
          </a:xfrm>
          <a:prstGeom prst="rect">
            <a:avLst/>
          </a:prstGeom>
          <a:ln>
            <a:noFill/>
          </a:ln>
        </p:spPr>
      </p:pic>
      <p:pic>
        <p:nvPicPr>
          <p:cNvPr id="334" name="Picture 7"/>
          <p:cNvPicPr/>
          <p:nvPr/>
        </p:nvPicPr>
        <p:blipFill>
          <a:blip r:embed="rId3"/>
          <a:srcRect r="20253"/>
          <a:stretch/>
        </p:blipFill>
        <p:spPr>
          <a:xfrm>
            <a:off x="2273130" y="1664888"/>
            <a:ext cx="4583520" cy="1821960"/>
          </a:xfrm>
          <a:prstGeom prst="rect">
            <a:avLst/>
          </a:prstGeom>
          <a:ln>
            <a:noFill/>
          </a:ln>
        </p:spPr>
      </p:pic>
      <p:pic>
        <p:nvPicPr>
          <p:cNvPr id="335" name="Picture 9"/>
          <p:cNvPicPr/>
          <p:nvPr/>
        </p:nvPicPr>
        <p:blipFill>
          <a:blip r:embed="rId4"/>
          <a:stretch/>
        </p:blipFill>
        <p:spPr>
          <a:xfrm>
            <a:off x="2249100" y="1646258"/>
            <a:ext cx="1232280" cy="1840590"/>
          </a:xfrm>
          <a:prstGeom prst="rect">
            <a:avLst/>
          </a:prstGeom>
          <a:ln>
            <a:noFill/>
          </a:ln>
        </p:spPr>
      </p:pic>
      <p:pic>
        <p:nvPicPr>
          <p:cNvPr id="336" name="Picture 19"/>
          <p:cNvPicPr/>
          <p:nvPr/>
        </p:nvPicPr>
        <p:blipFill>
          <a:blip r:embed="rId5"/>
          <a:stretch/>
        </p:blipFill>
        <p:spPr>
          <a:xfrm>
            <a:off x="981450" y="2768918"/>
            <a:ext cx="1125090" cy="646110"/>
          </a:xfrm>
          <a:prstGeom prst="rect">
            <a:avLst/>
          </a:prstGeom>
          <a:ln>
            <a:noFill/>
          </a:ln>
        </p:spPr>
      </p:pic>
      <p:pic>
        <p:nvPicPr>
          <p:cNvPr id="337" name="Picture 20"/>
          <p:cNvPicPr/>
          <p:nvPr/>
        </p:nvPicPr>
        <p:blipFill>
          <a:blip r:embed="rId4"/>
          <a:stretch/>
        </p:blipFill>
        <p:spPr>
          <a:xfrm>
            <a:off x="2247210" y="1648418"/>
            <a:ext cx="1238220" cy="1849230"/>
          </a:xfrm>
          <a:prstGeom prst="rect">
            <a:avLst/>
          </a:prstGeom>
          <a:ln>
            <a:noFill/>
          </a:ln>
        </p:spPr>
      </p:pic>
      <p:pic>
        <p:nvPicPr>
          <p:cNvPr id="338" name="Picture 21"/>
          <p:cNvPicPr/>
          <p:nvPr/>
        </p:nvPicPr>
        <p:blipFill>
          <a:blip r:embed="rId6"/>
          <a:stretch/>
        </p:blipFill>
        <p:spPr>
          <a:xfrm>
            <a:off x="1633770" y="1744808"/>
            <a:ext cx="768150" cy="1726380"/>
          </a:xfrm>
          <a:prstGeom prst="rect">
            <a:avLst/>
          </a:prstGeom>
          <a:ln>
            <a:noFill/>
          </a:ln>
        </p:spPr>
      </p:pic>
      <p:pic>
        <p:nvPicPr>
          <p:cNvPr id="339" name="Picture 22"/>
          <p:cNvPicPr/>
          <p:nvPr/>
        </p:nvPicPr>
        <p:blipFill>
          <a:blip r:embed="rId7"/>
          <a:stretch/>
        </p:blipFill>
        <p:spPr>
          <a:xfrm>
            <a:off x="1586520" y="1694858"/>
            <a:ext cx="1122660" cy="646110"/>
          </a:xfrm>
          <a:prstGeom prst="rect">
            <a:avLst/>
          </a:prstGeom>
          <a:ln>
            <a:noFill/>
          </a:ln>
        </p:spPr>
      </p:pic>
      <p:pic>
        <p:nvPicPr>
          <p:cNvPr id="340" name="Picture 23"/>
          <p:cNvPicPr/>
          <p:nvPr/>
        </p:nvPicPr>
        <p:blipFill>
          <a:blip r:embed="rId8"/>
          <a:stretch/>
        </p:blipFill>
        <p:spPr>
          <a:xfrm>
            <a:off x="974160" y="1676498"/>
            <a:ext cx="656370" cy="1140480"/>
          </a:xfrm>
          <a:prstGeom prst="rect">
            <a:avLst/>
          </a:prstGeom>
          <a:ln>
            <a:noFill/>
          </a:ln>
        </p:spPr>
      </p:pic>
      <p:pic>
        <p:nvPicPr>
          <p:cNvPr id="341" name="Picture 24"/>
          <p:cNvPicPr/>
          <p:nvPr/>
        </p:nvPicPr>
        <p:blipFill>
          <a:blip r:embed="rId9"/>
          <a:stretch/>
        </p:blipFill>
        <p:spPr>
          <a:xfrm>
            <a:off x="2063610" y="2294798"/>
            <a:ext cx="625590" cy="1089180"/>
          </a:xfrm>
          <a:prstGeom prst="rect">
            <a:avLst/>
          </a:prstGeom>
          <a:ln>
            <a:noFill/>
          </a:ln>
        </p:spPr>
      </p:pic>
      <p:pic>
        <p:nvPicPr>
          <p:cNvPr id="342" name="Picture 25"/>
          <p:cNvPicPr/>
          <p:nvPr/>
        </p:nvPicPr>
        <p:blipFill>
          <a:blip r:embed="rId10"/>
          <a:stretch/>
        </p:blipFill>
        <p:spPr>
          <a:xfrm>
            <a:off x="1587600" y="1711058"/>
            <a:ext cx="545940" cy="1766070"/>
          </a:xfrm>
          <a:prstGeom prst="rect">
            <a:avLst/>
          </a:prstGeom>
          <a:ln>
            <a:noFill/>
          </a:ln>
        </p:spPr>
      </p:pic>
      <p:pic>
        <p:nvPicPr>
          <p:cNvPr id="343" name="Picture 11"/>
          <p:cNvPicPr/>
          <p:nvPr/>
        </p:nvPicPr>
        <p:blipFill>
          <a:blip r:embed="rId11"/>
          <a:stretch/>
        </p:blipFill>
        <p:spPr>
          <a:xfrm>
            <a:off x="937980" y="1635458"/>
            <a:ext cx="1849500" cy="1901340"/>
          </a:xfrm>
          <a:prstGeom prst="rect">
            <a:avLst/>
          </a:prstGeom>
          <a:ln>
            <a:noFill/>
          </a:ln>
        </p:spPr>
      </p:pic>
      <p:pic>
        <p:nvPicPr>
          <p:cNvPr id="344" name="Picture 26"/>
          <p:cNvPicPr/>
          <p:nvPr/>
        </p:nvPicPr>
        <p:blipFill>
          <a:blip r:embed="rId12"/>
          <a:stretch/>
        </p:blipFill>
        <p:spPr>
          <a:xfrm>
            <a:off x="1230930" y="1347638"/>
            <a:ext cx="775440" cy="775440"/>
          </a:xfrm>
          <a:prstGeom prst="rect">
            <a:avLst/>
          </a:prstGeom>
          <a:ln>
            <a:noFill/>
          </a:ln>
        </p:spPr>
      </p:pic>
      <p:pic>
        <p:nvPicPr>
          <p:cNvPr id="345" name="Picture 27"/>
          <p:cNvPicPr/>
          <p:nvPr/>
        </p:nvPicPr>
        <p:blipFill>
          <a:blip r:embed="rId13"/>
          <a:stretch/>
        </p:blipFill>
        <p:spPr>
          <a:xfrm>
            <a:off x="2373570" y="1946498"/>
            <a:ext cx="771930" cy="771930"/>
          </a:xfrm>
          <a:prstGeom prst="rect">
            <a:avLst/>
          </a:prstGeom>
          <a:ln>
            <a:noFill/>
          </a:ln>
        </p:spPr>
      </p:pic>
      <p:pic>
        <p:nvPicPr>
          <p:cNvPr id="346" name="Picture 28"/>
          <p:cNvPicPr/>
          <p:nvPr/>
        </p:nvPicPr>
        <p:blipFill>
          <a:blip r:embed="rId14"/>
          <a:srcRect l="25864" t="18565" r="5378" b="-13518"/>
          <a:stretch/>
        </p:blipFill>
        <p:spPr>
          <a:xfrm>
            <a:off x="1788480" y="3163658"/>
            <a:ext cx="854550" cy="814590"/>
          </a:xfrm>
          <a:prstGeom prst="rect">
            <a:avLst/>
          </a:prstGeom>
          <a:ln>
            <a:noFill/>
          </a:ln>
        </p:spPr>
      </p:pic>
      <p:pic>
        <p:nvPicPr>
          <p:cNvPr id="347" name="Picture 29"/>
          <p:cNvPicPr/>
          <p:nvPr/>
        </p:nvPicPr>
        <p:blipFill>
          <a:blip r:embed="rId15"/>
          <a:srcRect t="7237" b="-3889"/>
          <a:stretch/>
        </p:blipFill>
        <p:spPr>
          <a:xfrm>
            <a:off x="646920" y="2551298"/>
            <a:ext cx="750600" cy="919620"/>
          </a:xfrm>
          <a:prstGeom prst="rect">
            <a:avLst/>
          </a:prstGeom>
          <a:ln>
            <a:noFill/>
          </a:ln>
        </p:spPr>
      </p:pic>
      <p:pic>
        <p:nvPicPr>
          <p:cNvPr id="348" name="Picture 30"/>
          <p:cNvPicPr/>
          <p:nvPr/>
        </p:nvPicPr>
        <p:blipFill>
          <a:blip r:embed="rId16"/>
          <a:stretch/>
        </p:blipFill>
        <p:spPr>
          <a:xfrm>
            <a:off x="803250" y="3113438"/>
            <a:ext cx="357750" cy="214650"/>
          </a:xfrm>
          <a:prstGeom prst="rect">
            <a:avLst/>
          </a:prstGeom>
          <a:ln>
            <a:noFill/>
          </a:ln>
        </p:spPr>
      </p:pic>
      <p:pic>
        <p:nvPicPr>
          <p:cNvPr id="349" name="Picture 31"/>
          <p:cNvPicPr/>
          <p:nvPr/>
        </p:nvPicPr>
        <p:blipFill>
          <a:blip r:embed="rId17"/>
          <a:stretch/>
        </p:blipFill>
        <p:spPr>
          <a:xfrm>
            <a:off x="1361610" y="1309838"/>
            <a:ext cx="430380" cy="104220"/>
          </a:xfrm>
          <a:prstGeom prst="rect">
            <a:avLst/>
          </a:prstGeom>
          <a:ln>
            <a:noFill/>
          </a:ln>
        </p:spPr>
      </p:pic>
      <p:pic>
        <p:nvPicPr>
          <p:cNvPr id="350" name="Picture 32"/>
          <p:cNvPicPr/>
          <p:nvPr/>
        </p:nvPicPr>
        <p:blipFill>
          <a:blip r:embed="rId18"/>
          <a:stretch/>
        </p:blipFill>
        <p:spPr>
          <a:xfrm>
            <a:off x="2505870" y="2579378"/>
            <a:ext cx="435510" cy="104220"/>
          </a:xfrm>
          <a:prstGeom prst="rect">
            <a:avLst/>
          </a:prstGeom>
          <a:ln>
            <a:noFill/>
          </a:ln>
        </p:spPr>
      </p:pic>
      <p:pic>
        <p:nvPicPr>
          <p:cNvPr id="351" name="Picture 33"/>
          <p:cNvPicPr/>
          <p:nvPr/>
        </p:nvPicPr>
        <p:blipFill>
          <a:blip r:embed="rId19"/>
          <a:stretch/>
        </p:blipFill>
        <p:spPr>
          <a:xfrm>
            <a:off x="1972620" y="3734168"/>
            <a:ext cx="289980" cy="217080"/>
          </a:xfrm>
          <a:prstGeom prst="rect">
            <a:avLst/>
          </a:prstGeom>
          <a:ln>
            <a:noFill/>
          </a:ln>
        </p:spPr>
      </p:pic>
      <p:sp>
        <p:nvSpPr>
          <p:cNvPr id="352" name="CustomShape 1"/>
          <p:cNvSpPr/>
          <p:nvPr/>
        </p:nvSpPr>
        <p:spPr>
          <a:xfrm>
            <a:off x="0" y="1012028"/>
            <a:ext cx="6856920" cy="326997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353" name="CustomShape 2"/>
          <p:cNvSpPr/>
          <p:nvPr/>
        </p:nvSpPr>
        <p:spPr>
          <a:xfrm>
            <a:off x="7516530" y="3970688"/>
            <a:ext cx="2430540" cy="16956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Calibri"/>
                <a:ea typeface="DejaVu Sans"/>
              </a:rPr>
              <a:t>Understand</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Synthesize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Imagine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Consider diverse perspectives</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Make sound, ethical judgments within uncertainty and complexity</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Generate new ideas and views</a:t>
            </a:r>
            <a:endParaRPr lang="en-US" spc="-1">
              <a:solidFill>
                <a:srgbClr val="000000"/>
              </a:solidFill>
              <a:uFill>
                <a:solidFill>
                  <a:srgbClr val="FFFFFF"/>
                </a:solidFill>
              </a:uFill>
              <a:latin typeface="Arial"/>
            </a:endParaRPr>
          </a:p>
        </p:txBody>
      </p:sp>
      <p:pic>
        <p:nvPicPr>
          <p:cNvPr id="354" name="Picture 37"/>
          <p:cNvPicPr/>
          <p:nvPr/>
        </p:nvPicPr>
        <p:blipFill>
          <a:blip r:embed="rId16"/>
          <a:stretch/>
        </p:blipFill>
        <p:spPr>
          <a:xfrm>
            <a:off x="5483430" y="1713488"/>
            <a:ext cx="822690" cy="494370"/>
          </a:xfrm>
          <a:prstGeom prst="rect">
            <a:avLst/>
          </a:prstGeom>
          <a:ln>
            <a:noFill/>
          </a:ln>
        </p:spPr>
      </p:pic>
      <p:pic>
        <p:nvPicPr>
          <p:cNvPr id="355" name="Picture 38"/>
          <p:cNvPicPr/>
          <p:nvPr/>
        </p:nvPicPr>
        <p:blipFill>
          <a:blip r:embed="rId19"/>
          <a:stretch/>
        </p:blipFill>
        <p:spPr>
          <a:xfrm>
            <a:off x="5489100" y="1699448"/>
            <a:ext cx="675810" cy="506520"/>
          </a:xfrm>
          <a:prstGeom prst="rect">
            <a:avLst/>
          </a:prstGeom>
          <a:ln>
            <a:noFill/>
          </a:ln>
        </p:spPr>
      </p:pic>
      <p:sp>
        <p:nvSpPr>
          <p:cNvPr id="356" name="CustomShape 3"/>
          <p:cNvSpPr/>
          <p:nvPr/>
        </p:nvSpPr>
        <p:spPr>
          <a:xfrm>
            <a:off x="7526790" y="1566338"/>
            <a:ext cx="2430540" cy="19013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a:solidFill>
                  <a:srgbClr val="000000"/>
                </a:solidFill>
                <a:uFill>
                  <a:solidFill>
                    <a:srgbClr val="FFFFFF"/>
                  </a:solidFill>
                </a:uFill>
                <a:latin typeface="Calibri"/>
                <a:ea typeface="DejaVu Sans"/>
              </a:rPr>
              <a:t>Create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Communicate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Argue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Contribute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Convince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Innovate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Experiment</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Intervene</a:t>
            </a:r>
            <a:endParaRPr lang="en-US" spc="-1">
              <a:solidFill>
                <a:srgbClr val="000000"/>
              </a:solidFill>
              <a:uFill>
                <a:solidFill>
                  <a:srgbClr val="FFFFFF"/>
                </a:solidFill>
              </a:uFill>
              <a:latin typeface="Arial"/>
            </a:endParaRPr>
          </a:p>
          <a:p>
            <a:pPr>
              <a:lnSpc>
                <a:spcPct val="100000"/>
              </a:lnSpc>
            </a:pPr>
            <a:r>
              <a:rPr lang="en-US" spc="-1">
                <a:solidFill>
                  <a:srgbClr val="000000"/>
                </a:solidFill>
                <a:uFill>
                  <a:solidFill>
                    <a:srgbClr val="FFFFFF"/>
                  </a:solidFill>
                </a:uFill>
                <a:latin typeface="Calibri"/>
                <a:ea typeface="DejaVu Sans"/>
              </a:rPr>
              <a:t>Implement judgments</a:t>
            </a:r>
            <a:endParaRPr lang="en-US" spc="-1">
              <a:solidFill>
                <a:srgbClr val="000000"/>
              </a:solidFill>
              <a:uFill>
                <a:solidFill>
                  <a:srgbClr val="FFFFFF"/>
                </a:solidFill>
              </a:uFill>
              <a:latin typeface="Arial"/>
            </a:endParaRPr>
          </a:p>
        </p:txBody>
      </p:sp>
      <p:pic>
        <p:nvPicPr>
          <p:cNvPr id="357" name="Picture 6"/>
          <p:cNvPicPr/>
          <p:nvPr/>
        </p:nvPicPr>
        <p:blipFill>
          <a:blip r:embed="rId20"/>
          <a:srcRect b="22307"/>
          <a:stretch/>
        </p:blipFill>
        <p:spPr>
          <a:xfrm>
            <a:off x="3804840" y="986918"/>
            <a:ext cx="1937520" cy="1906740"/>
          </a:xfrm>
          <a:prstGeom prst="rect">
            <a:avLst/>
          </a:prstGeom>
          <a:ln>
            <a:noFill/>
          </a:ln>
        </p:spPr>
      </p:pic>
      <p:pic>
        <p:nvPicPr>
          <p:cNvPr id="358" name="Picture 1"/>
          <p:cNvPicPr/>
          <p:nvPr/>
        </p:nvPicPr>
        <p:blipFill>
          <a:blip r:embed="rId21"/>
          <a:srcRect l="27738" t="12653" r="13776"/>
          <a:stretch/>
        </p:blipFill>
        <p:spPr>
          <a:xfrm>
            <a:off x="3886110" y="1008788"/>
            <a:ext cx="1867590" cy="1923210"/>
          </a:xfrm>
          <a:prstGeom prst="rect">
            <a:avLst/>
          </a:prstGeom>
          <a:ln>
            <a:noFill/>
          </a:ln>
        </p:spPr>
      </p:pic>
      <p:sp>
        <p:nvSpPr>
          <p:cNvPr id="359" name="CustomShape 4"/>
          <p:cNvSpPr/>
          <p:nvPr/>
        </p:nvSpPr>
        <p:spPr>
          <a:xfrm>
            <a:off x="3116070" y="2674418"/>
            <a:ext cx="122769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Understand</a:t>
            </a:r>
            <a:endParaRPr lang="en-US" spc="-1">
              <a:solidFill>
                <a:srgbClr val="000000"/>
              </a:solidFill>
              <a:uFill>
                <a:solidFill>
                  <a:srgbClr val="FFFFFF"/>
                </a:solidFill>
              </a:uFill>
              <a:latin typeface="Arial"/>
            </a:endParaRPr>
          </a:p>
        </p:txBody>
      </p:sp>
      <p:sp>
        <p:nvSpPr>
          <p:cNvPr id="360" name="CustomShape 5"/>
          <p:cNvSpPr/>
          <p:nvPr/>
        </p:nvSpPr>
        <p:spPr>
          <a:xfrm>
            <a:off x="4230090" y="2680088"/>
            <a:ext cx="10586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Synthesize</a:t>
            </a:r>
            <a:endParaRPr lang="en-US" spc="-1">
              <a:solidFill>
                <a:srgbClr val="000000"/>
              </a:solidFill>
              <a:uFill>
                <a:solidFill>
                  <a:srgbClr val="FFFFFF"/>
                </a:solidFill>
              </a:uFill>
              <a:latin typeface="Arial"/>
            </a:endParaRPr>
          </a:p>
        </p:txBody>
      </p:sp>
      <p:sp>
        <p:nvSpPr>
          <p:cNvPr id="361" name="CustomShape 6"/>
          <p:cNvSpPr/>
          <p:nvPr/>
        </p:nvSpPr>
        <p:spPr>
          <a:xfrm>
            <a:off x="5291460" y="267441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Imagine</a:t>
            </a:r>
            <a:endParaRPr lang="en-US" spc="-1">
              <a:solidFill>
                <a:srgbClr val="000000"/>
              </a:solidFill>
              <a:uFill>
                <a:solidFill>
                  <a:srgbClr val="FFFFFF"/>
                </a:solidFill>
              </a:uFill>
              <a:latin typeface="Arial"/>
            </a:endParaRPr>
          </a:p>
        </p:txBody>
      </p:sp>
      <p:sp>
        <p:nvSpPr>
          <p:cNvPr id="362" name="CustomShape 7"/>
          <p:cNvSpPr/>
          <p:nvPr/>
        </p:nvSpPr>
        <p:spPr>
          <a:xfrm>
            <a:off x="3356370" y="2992748"/>
            <a:ext cx="287901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Consider diverse perspectives</a:t>
            </a:r>
            <a:endParaRPr lang="en-US" spc="-1">
              <a:solidFill>
                <a:srgbClr val="000000"/>
              </a:solidFill>
              <a:uFill>
                <a:solidFill>
                  <a:srgbClr val="FFFFFF"/>
                </a:solidFill>
              </a:uFill>
              <a:latin typeface="Arial"/>
            </a:endParaRPr>
          </a:p>
        </p:txBody>
      </p:sp>
      <p:sp>
        <p:nvSpPr>
          <p:cNvPr id="363" name="CustomShape 8"/>
          <p:cNvSpPr/>
          <p:nvPr/>
        </p:nvSpPr>
        <p:spPr>
          <a:xfrm>
            <a:off x="1714230" y="3363998"/>
            <a:ext cx="5894370" cy="4401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90000"/>
              </a:lnSpc>
            </a:pPr>
            <a:r>
              <a:rPr lang="en-US" spc="-1">
                <a:solidFill>
                  <a:srgbClr val="E78A57"/>
                </a:solidFill>
                <a:uFill>
                  <a:solidFill>
                    <a:srgbClr val="FFFFFF"/>
                  </a:solidFill>
                </a:uFill>
                <a:latin typeface="Garamond Premr Pro"/>
                <a:ea typeface="Museo Sans 500"/>
              </a:rPr>
              <a:t>Make sound, ethical judgements within </a:t>
            </a:r>
            <a:endParaRPr lang="en-US" spc="-1">
              <a:solidFill>
                <a:srgbClr val="000000"/>
              </a:solidFill>
              <a:uFill>
                <a:solidFill>
                  <a:srgbClr val="FFFFFF"/>
                </a:solidFill>
              </a:uFill>
              <a:latin typeface="Arial"/>
            </a:endParaRPr>
          </a:p>
          <a:p>
            <a:pPr algn="ctr">
              <a:lnSpc>
                <a:spcPct val="90000"/>
              </a:lnSpc>
            </a:pPr>
            <a:r>
              <a:rPr lang="en-US" spc="-1">
                <a:solidFill>
                  <a:srgbClr val="E78A57"/>
                </a:solidFill>
                <a:uFill>
                  <a:solidFill>
                    <a:srgbClr val="FFFFFF"/>
                  </a:solidFill>
                </a:uFill>
                <a:latin typeface="Garamond Premr Pro"/>
                <a:ea typeface="Museo Sans 500"/>
              </a:rPr>
              <a:t>uncertainty and complexity</a:t>
            </a:r>
            <a:endParaRPr lang="en-US" spc="-1">
              <a:solidFill>
                <a:srgbClr val="000000"/>
              </a:solidFill>
              <a:uFill>
                <a:solidFill>
                  <a:srgbClr val="FFFFFF"/>
                </a:solidFill>
              </a:uFill>
              <a:latin typeface="Arial"/>
            </a:endParaRPr>
          </a:p>
        </p:txBody>
      </p:sp>
      <p:sp>
        <p:nvSpPr>
          <p:cNvPr id="364" name="CustomShape 9"/>
          <p:cNvSpPr/>
          <p:nvPr/>
        </p:nvSpPr>
        <p:spPr>
          <a:xfrm>
            <a:off x="1714230" y="3908588"/>
            <a:ext cx="58943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E78A57"/>
                </a:solidFill>
                <a:uFill>
                  <a:solidFill>
                    <a:srgbClr val="FFFFFF"/>
                  </a:solidFill>
                </a:uFill>
                <a:latin typeface="Garamond Premr Pro"/>
                <a:ea typeface="Museo Sans 500"/>
              </a:rPr>
              <a:t>Generate new ideas and views</a:t>
            </a:r>
            <a:endParaRPr lang="en-US" spc="-1">
              <a:solidFill>
                <a:srgbClr val="000000"/>
              </a:solidFill>
              <a:uFill>
                <a:solidFill>
                  <a:srgbClr val="FFFFFF"/>
                </a:solidFill>
              </a:uFill>
              <a:latin typeface="Arial"/>
            </a:endParaRPr>
          </a:p>
        </p:txBody>
      </p:sp>
      <p:sp>
        <p:nvSpPr>
          <p:cNvPr id="365" name="CustomShape 10"/>
          <p:cNvSpPr/>
          <p:nvPr/>
        </p:nvSpPr>
        <p:spPr>
          <a:xfrm>
            <a:off x="2465370" y="2681168"/>
            <a:ext cx="122769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Create</a:t>
            </a:r>
            <a:endParaRPr lang="en-US" spc="-1">
              <a:solidFill>
                <a:srgbClr val="000000"/>
              </a:solidFill>
              <a:uFill>
                <a:solidFill>
                  <a:srgbClr val="FFFFFF"/>
                </a:solidFill>
              </a:uFill>
              <a:latin typeface="Arial"/>
            </a:endParaRPr>
          </a:p>
        </p:txBody>
      </p:sp>
      <p:sp>
        <p:nvSpPr>
          <p:cNvPr id="366" name="CustomShape 11"/>
          <p:cNvSpPr/>
          <p:nvPr/>
        </p:nvSpPr>
        <p:spPr>
          <a:xfrm>
            <a:off x="3500280" y="2686838"/>
            <a:ext cx="14094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Communicate</a:t>
            </a:r>
            <a:endParaRPr lang="en-US" spc="-1">
              <a:solidFill>
                <a:srgbClr val="000000"/>
              </a:solidFill>
              <a:uFill>
                <a:solidFill>
                  <a:srgbClr val="FFFFFF"/>
                </a:solidFill>
              </a:uFill>
              <a:latin typeface="Arial"/>
            </a:endParaRPr>
          </a:p>
        </p:txBody>
      </p:sp>
      <p:sp>
        <p:nvSpPr>
          <p:cNvPr id="367" name="CustomShape 12"/>
          <p:cNvSpPr/>
          <p:nvPr/>
        </p:nvSpPr>
        <p:spPr>
          <a:xfrm>
            <a:off x="4883220" y="2681168"/>
            <a:ext cx="8748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Argue</a:t>
            </a:r>
            <a:endParaRPr lang="en-US" spc="-1">
              <a:solidFill>
                <a:srgbClr val="000000"/>
              </a:solidFill>
              <a:uFill>
                <a:solidFill>
                  <a:srgbClr val="FFFFFF"/>
                </a:solidFill>
              </a:uFill>
              <a:latin typeface="Arial"/>
            </a:endParaRPr>
          </a:p>
        </p:txBody>
      </p:sp>
      <p:sp>
        <p:nvSpPr>
          <p:cNvPr id="368" name="CustomShape 13"/>
          <p:cNvSpPr/>
          <p:nvPr/>
        </p:nvSpPr>
        <p:spPr>
          <a:xfrm>
            <a:off x="5677830" y="2681168"/>
            <a:ext cx="11610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Contribute</a:t>
            </a:r>
            <a:endParaRPr lang="en-US" spc="-1">
              <a:solidFill>
                <a:srgbClr val="000000"/>
              </a:solidFill>
              <a:uFill>
                <a:solidFill>
                  <a:srgbClr val="FFFFFF"/>
                </a:solidFill>
              </a:uFill>
              <a:latin typeface="Arial"/>
            </a:endParaRPr>
          </a:p>
        </p:txBody>
      </p:sp>
      <p:sp>
        <p:nvSpPr>
          <p:cNvPr id="369" name="CustomShape 14"/>
          <p:cNvSpPr/>
          <p:nvPr/>
        </p:nvSpPr>
        <p:spPr>
          <a:xfrm>
            <a:off x="2800170" y="2989778"/>
            <a:ext cx="122769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Convince</a:t>
            </a:r>
            <a:endParaRPr lang="en-US" spc="-1">
              <a:solidFill>
                <a:srgbClr val="000000"/>
              </a:solidFill>
              <a:uFill>
                <a:solidFill>
                  <a:srgbClr val="FFFFFF"/>
                </a:solidFill>
              </a:uFill>
              <a:latin typeface="Arial"/>
            </a:endParaRPr>
          </a:p>
        </p:txBody>
      </p:sp>
      <p:sp>
        <p:nvSpPr>
          <p:cNvPr id="370" name="CustomShape 15"/>
          <p:cNvSpPr/>
          <p:nvPr/>
        </p:nvSpPr>
        <p:spPr>
          <a:xfrm>
            <a:off x="3835080" y="2995448"/>
            <a:ext cx="140940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Innovate</a:t>
            </a:r>
            <a:endParaRPr lang="en-US" spc="-1">
              <a:solidFill>
                <a:srgbClr val="000000"/>
              </a:solidFill>
              <a:uFill>
                <a:solidFill>
                  <a:srgbClr val="FFFFFF"/>
                </a:solidFill>
              </a:uFill>
              <a:latin typeface="Arial"/>
            </a:endParaRPr>
          </a:p>
        </p:txBody>
      </p:sp>
      <p:sp>
        <p:nvSpPr>
          <p:cNvPr id="371" name="CustomShape 16"/>
          <p:cNvSpPr/>
          <p:nvPr/>
        </p:nvSpPr>
        <p:spPr>
          <a:xfrm>
            <a:off x="5125950" y="2989778"/>
            <a:ext cx="1180440" cy="4608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Experiment</a:t>
            </a:r>
            <a:endParaRPr lang="en-US" spc="-1">
              <a:solidFill>
                <a:srgbClr val="000000"/>
              </a:solidFill>
              <a:uFill>
                <a:solidFill>
                  <a:srgbClr val="FFFFFF"/>
                </a:solidFill>
              </a:uFill>
              <a:latin typeface="Arial"/>
            </a:endParaRPr>
          </a:p>
        </p:txBody>
      </p:sp>
      <p:sp>
        <p:nvSpPr>
          <p:cNvPr id="372" name="CustomShape 17"/>
          <p:cNvSpPr/>
          <p:nvPr/>
        </p:nvSpPr>
        <p:spPr>
          <a:xfrm>
            <a:off x="3148200" y="3368048"/>
            <a:ext cx="10586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Intervene</a:t>
            </a:r>
            <a:endParaRPr lang="en-US" spc="-1">
              <a:solidFill>
                <a:srgbClr val="000000"/>
              </a:solidFill>
              <a:uFill>
                <a:solidFill>
                  <a:srgbClr val="FFFFFF"/>
                </a:solidFill>
              </a:uFill>
              <a:latin typeface="Arial"/>
            </a:endParaRPr>
          </a:p>
        </p:txBody>
      </p:sp>
      <p:sp>
        <p:nvSpPr>
          <p:cNvPr id="373" name="CustomShape 18"/>
          <p:cNvSpPr/>
          <p:nvPr/>
        </p:nvSpPr>
        <p:spPr>
          <a:xfrm>
            <a:off x="3936330" y="3359408"/>
            <a:ext cx="2497770" cy="2554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pc="-1">
                <a:solidFill>
                  <a:srgbClr val="9FBB34"/>
                </a:solidFill>
                <a:uFill>
                  <a:solidFill>
                    <a:srgbClr val="FFFFFF"/>
                  </a:solidFill>
                </a:uFill>
                <a:latin typeface="Garamond Premr Pro"/>
                <a:ea typeface="Museo Sans 500"/>
              </a:rPr>
              <a:t>Implement judgements</a:t>
            </a:r>
            <a:endParaRPr lang="en-US" spc="-1">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xit" fill="hold" nodeType="withEffect">
                                  <p:stCondLst>
                                    <p:cond delay="0"/>
                                  </p:stCondLst>
                                  <p:childTnLst>
                                    <p:animEffect transition="in" filter="fade">
                                      <p:cBhvr additive="repl">
                                        <p:cTn id="6" dur="1000"/>
                                        <p:tgtEl>
                                          <p:spTgt spid="352"/>
                                        </p:tgtEl>
                                      </p:cBhvr>
                                    </p:animEffect>
                                    <p:set>
                                      <p:cBhvr>
                                        <p:cTn id="7" dur="1" fill="hold">
                                          <p:stCondLst>
                                            <p:cond delay="999"/>
                                          </p:stCondLst>
                                        </p:cTn>
                                        <p:tgtEl>
                                          <p:spTgt spid="352"/>
                                        </p:tgtEl>
                                        <p:attrNameLst>
                                          <p:attrName>style.visibility</p:attrName>
                                        </p:attrNameLst>
                                      </p:cBhvr>
                                      <p:to>
                                        <p:strVal val="hidden"/>
                                      </p:to>
                                    </p:set>
                                  </p:childTnLst>
                                </p:cTn>
                              </p:par>
                              <p:par>
                                <p:cTn id="8" presetID="10" presetClass="exit" fill="hold" nodeType="withEffect">
                                  <p:stCondLst>
                                    <p:cond delay="0"/>
                                  </p:stCondLst>
                                  <p:childTnLst>
                                    <p:animEffect transition="in" filter="fade">
                                      <p:cBhvr additive="repl">
                                        <p:cTn id="9" dur="500"/>
                                        <p:tgtEl>
                                          <p:spTgt spid="354"/>
                                        </p:tgtEl>
                                      </p:cBhvr>
                                    </p:animEffect>
                                    <p:set>
                                      <p:cBhvr>
                                        <p:cTn id="10" dur="1" fill="hold">
                                          <p:stCondLst>
                                            <p:cond delay="499"/>
                                          </p:stCondLst>
                                        </p:cTn>
                                        <p:tgtEl>
                                          <p:spTgt spid="354"/>
                                        </p:tgtEl>
                                        <p:attrNameLst>
                                          <p:attrName>style.visibility</p:attrName>
                                        </p:attrNameLst>
                                      </p:cBhvr>
                                      <p:to>
                                        <p:strVal val="hidden"/>
                                      </p:to>
                                    </p:set>
                                  </p:childTnLst>
                                </p:cTn>
                              </p:par>
                              <p:par>
                                <p:cTn id="11" presetID="10" presetClass="exit" fill="hold" nodeType="withEffect">
                                  <p:stCondLst>
                                    <p:cond delay="0"/>
                                  </p:stCondLst>
                                  <p:childTnLst>
                                    <p:animEffect transition="in" filter="fade">
                                      <p:cBhvr additive="repl">
                                        <p:cTn id="12" dur="500"/>
                                        <p:tgtEl>
                                          <p:spTgt spid="357"/>
                                        </p:tgtEl>
                                      </p:cBhvr>
                                    </p:animEffect>
                                    <p:set>
                                      <p:cBhvr>
                                        <p:cTn id="13" dur="1" fill="hold">
                                          <p:stCondLst>
                                            <p:cond delay="499"/>
                                          </p:stCondLst>
                                        </p:cTn>
                                        <p:tgtEl>
                                          <p:spTgt spid="357"/>
                                        </p:tgtEl>
                                        <p:attrNameLst>
                                          <p:attrName>style.visibility</p:attrName>
                                        </p:attrNameLst>
                                      </p:cBhvr>
                                      <p:to>
                                        <p:strVal val="hidden"/>
                                      </p:to>
                                    </p:set>
                                  </p:childTnLst>
                                </p:cTn>
                              </p:par>
                              <p:par>
                                <p:cTn id="14" presetID="10" presetClass="exit" fill="hold" nodeType="withEffect">
                                  <p:stCondLst>
                                    <p:cond delay="0"/>
                                  </p:stCondLst>
                                  <p:childTnLst>
                                    <p:animEffect transition="in" filter="fade">
                                      <p:cBhvr additive="repl">
                                        <p:cTn id="15" dur="500"/>
                                        <p:tgtEl>
                                          <p:spTgt spid="359"/>
                                        </p:tgtEl>
                                      </p:cBhvr>
                                    </p:animEffect>
                                    <p:set>
                                      <p:cBhvr>
                                        <p:cTn id="16" dur="1" fill="hold">
                                          <p:stCondLst>
                                            <p:cond delay="499"/>
                                          </p:stCondLst>
                                        </p:cTn>
                                        <p:tgtEl>
                                          <p:spTgt spid="359"/>
                                        </p:tgtEl>
                                        <p:attrNameLst>
                                          <p:attrName>style.visibility</p:attrName>
                                        </p:attrNameLst>
                                      </p:cBhvr>
                                      <p:to>
                                        <p:strVal val="hidden"/>
                                      </p:to>
                                    </p:set>
                                  </p:childTnLst>
                                </p:cTn>
                              </p:par>
                              <p:par>
                                <p:cTn id="17" presetID="10" presetClass="exit" fill="hold" nodeType="withEffect">
                                  <p:stCondLst>
                                    <p:cond delay="0"/>
                                  </p:stCondLst>
                                  <p:childTnLst>
                                    <p:animEffect transition="in" filter="fade">
                                      <p:cBhvr additive="repl">
                                        <p:cTn id="18" dur="500"/>
                                        <p:tgtEl>
                                          <p:spTgt spid="360"/>
                                        </p:tgtEl>
                                      </p:cBhvr>
                                    </p:animEffect>
                                    <p:set>
                                      <p:cBhvr>
                                        <p:cTn id="19" dur="1" fill="hold">
                                          <p:stCondLst>
                                            <p:cond delay="499"/>
                                          </p:stCondLst>
                                        </p:cTn>
                                        <p:tgtEl>
                                          <p:spTgt spid="360"/>
                                        </p:tgtEl>
                                        <p:attrNameLst>
                                          <p:attrName>style.visibility</p:attrName>
                                        </p:attrNameLst>
                                      </p:cBhvr>
                                      <p:to>
                                        <p:strVal val="hidden"/>
                                      </p:to>
                                    </p:set>
                                  </p:childTnLst>
                                </p:cTn>
                              </p:par>
                              <p:par>
                                <p:cTn id="20" presetID="10" presetClass="exit" fill="hold" nodeType="withEffect">
                                  <p:stCondLst>
                                    <p:cond delay="0"/>
                                  </p:stCondLst>
                                  <p:childTnLst>
                                    <p:animEffect transition="in" filter="fade">
                                      <p:cBhvr additive="repl">
                                        <p:cTn id="21" dur="500"/>
                                        <p:tgtEl>
                                          <p:spTgt spid="361"/>
                                        </p:tgtEl>
                                      </p:cBhvr>
                                    </p:animEffect>
                                    <p:set>
                                      <p:cBhvr>
                                        <p:cTn id="22" dur="1" fill="hold">
                                          <p:stCondLst>
                                            <p:cond delay="499"/>
                                          </p:stCondLst>
                                        </p:cTn>
                                        <p:tgtEl>
                                          <p:spTgt spid="361"/>
                                        </p:tgtEl>
                                        <p:attrNameLst>
                                          <p:attrName>style.visibility</p:attrName>
                                        </p:attrNameLst>
                                      </p:cBhvr>
                                      <p:to>
                                        <p:strVal val="hidden"/>
                                      </p:to>
                                    </p:set>
                                  </p:childTnLst>
                                </p:cTn>
                              </p:par>
                              <p:par>
                                <p:cTn id="23" presetID="10" presetClass="exit" fill="hold" nodeType="withEffect">
                                  <p:stCondLst>
                                    <p:cond delay="0"/>
                                  </p:stCondLst>
                                  <p:childTnLst>
                                    <p:animEffect transition="in" filter="fade">
                                      <p:cBhvr additive="repl">
                                        <p:cTn id="24" dur="500"/>
                                        <p:tgtEl>
                                          <p:spTgt spid="362"/>
                                        </p:tgtEl>
                                      </p:cBhvr>
                                    </p:animEffect>
                                    <p:set>
                                      <p:cBhvr>
                                        <p:cTn id="25" dur="1" fill="hold">
                                          <p:stCondLst>
                                            <p:cond delay="499"/>
                                          </p:stCondLst>
                                        </p:cTn>
                                        <p:tgtEl>
                                          <p:spTgt spid="362"/>
                                        </p:tgtEl>
                                        <p:attrNameLst>
                                          <p:attrName>style.visibility</p:attrName>
                                        </p:attrNameLst>
                                      </p:cBhvr>
                                      <p:to>
                                        <p:strVal val="hidden"/>
                                      </p:to>
                                    </p:set>
                                  </p:childTnLst>
                                </p:cTn>
                              </p:par>
                              <p:par>
                                <p:cTn id="26" presetID="10" presetClass="exit" fill="hold" nodeType="withEffect">
                                  <p:stCondLst>
                                    <p:cond delay="0"/>
                                  </p:stCondLst>
                                  <p:childTnLst>
                                    <p:animEffect transition="in" filter="fade">
                                      <p:cBhvr additive="repl">
                                        <p:cTn id="27" dur="500"/>
                                        <p:tgtEl>
                                          <p:spTgt spid="363"/>
                                        </p:tgtEl>
                                      </p:cBhvr>
                                    </p:animEffect>
                                    <p:set>
                                      <p:cBhvr>
                                        <p:cTn id="28" dur="1" fill="hold">
                                          <p:stCondLst>
                                            <p:cond delay="499"/>
                                          </p:stCondLst>
                                        </p:cTn>
                                        <p:tgtEl>
                                          <p:spTgt spid="363"/>
                                        </p:tgtEl>
                                        <p:attrNameLst>
                                          <p:attrName>style.visibility</p:attrName>
                                        </p:attrNameLst>
                                      </p:cBhvr>
                                      <p:to>
                                        <p:strVal val="hidden"/>
                                      </p:to>
                                    </p:set>
                                  </p:childTnLst>
                                </p:cTn>
                              </p:par>
                              <p:par>
                                <p:cTn id="29" presetID="10" presetClass="exit" fill="hold" nodeType="withEffect">
                                  <p:stCondLst>
                                    <p:cond delay="0"/>
                                  </p:stCondLst>
                                  <p:childTnLst>
                                    <p:animEffect transition="in" filter="fade">
                                      <p:cBhvr additive="repl">
                                        <p:cTn id="30" dur="500"/>
                                        <p:tgtEl>
                                          <p:spTgt spid="364"/>
                                        </p:tgtEl>
                                      </p:cBhvr>
                                    </p:animEffect>
                                    <p:set>
                                      <p:cBhvr>
                                        <p:cTn id="31" dur="1" fill="hold">
                                          <p:stCondLst>
                                            <p:cond delay="499"/>
                                          </p:stCondLst>
                                        </p:cTn>
                                        <p:tgtEl>
                                          <p:spTgt spid="364"/>
                                        </p:tgtEl>
                                        <p:attrNameLst>
                                          <p:attrName>style.visibility</p:attrName>
                                        </p:attrNameLst>
                                      </p:cBhvr>
                                      <p:to>
                                        <p:strVal val="hidden"/>
                                      </p:to>
                                    </p:set>
                                  </p:childTnLst>
                                </p:cTn>
                              </p:par>
                              <p:par>
                                <p:cTn id="32" presetID="10" presetClass="exit" fill="hold" nodeType="withEffect">
                                  <p:stCondLst>
                                    <p:cond delay="0"/>
                                  </p:stCondLst>
                                  <p:childTnLst>
                                    <p:animEffect transition="in" filter="fade">
                                      <p:cBhvr additive="repl">
                                        <p:cTn id="33" dur="500"/>
                                        <p:tgtEl>
                                          <p:spTgt spid="351"/>
                                        </p:tgtEl>
                                      </p:cBhvr>
                                    </p:animEffect>
                                    <p:set>
                                      <p:cBhvr>
                                        <p:cTn id="34" dur="1" fill="hold">
                                          <p:stCondLst>
                                            <p:cond delay="499"/>
                                          </p:stCondLst>
                                        </p:cTn>
                                        <p:tgtEl>
                                          <p:spTgt spid="351"/>
                                        </p:tgtEl>
                                        <p:attrNameLst>
                                          <p:attrName>style.visibility</p:attrName>
                                        </p:attrNameLst>
                                      </p:cBhvr>
                                      <p:to>
                                        <p:strVal val="hidden"/>
                                      </p:to>
                                    </p:set>
                                  </p:childTnLst>
                                </p:cTn>
                              </p:par>
                            </p:childTnLst>
                          </p:cTn>
                        </p:par>
                        <p:par>
                          <p:cTn id="35" fill="hold">
                            <p:stCondLst>
                              <p:cond delay="1000"/>
                            </p:stCondLst>
                            <p:childTnLst>
                              <p:par>
                                <p:cTn id="36" presetID="10" presetClass="entr" fill="hold" nodeType="afterEffect">
                                  <p:stCondLst>
                                    <p:cond delay="0"/>
                                  </p:stCondLst>
                                  <p:childTnLst>
                                    <p:set>
                                      <p:cBhvr>
                                        <p:cTn id="37" dur="1" fill="hold">
                                          <p:stCondLst>
                                            <p:cond delay="0"/>
                                          </p:stCondLst>
                                        </p:cTn>
                                        <p:tgtEl>
                                          <p:spTgt spid="358"/>
                                        </p:tgtEl>
                                        <p:attrNameLst>
                                          <p:attrName>style.visibility</p:attrName>
                                        </p:attrNameLst>
                                      </p:cBhvr>
                                      <p:to>
                                        <p:strVal val="visible"/>
                                      </p:to>
                                    </p:set>
                                    <p:animEffect transition="in" filter="fade">
                                      <p:cBhvr additive="repl">
                                        <p:cTn id="38" dur="1000"/>
                                        <p:tgtEl>
                                          <p:spTgt spid="358"/>
                                        </p:tgtEl>
                                      </p:cBhvr>
                                    </p:animEffect>
                                  </p:childTnLst>
                                </p:cTn>
                              </p:par>
                              <p:par>
                                <p:cTn id="39" presetID="10" presetClass="entr" fill="hold" nodeType="withEffect">
                                  <p:stCondLst>
                                    <p:cond delay="0"/>
                                  </p:stCondLst>
                                  <p:childTnLst>
                                    <p:set>
                                      <p:cBhvr>
                                        <p:cTn id="40" dur="1" fill="hold">
                                          <p:stCondLst>
                                            <p:cond delay="0"/>
                                          </p:stCondLst>
                                        </p:cTn>
                                        <p:tgtEl>
                                          <p:spTgt spid="352"/>
                                        </p:tgtEl>
                                        <p:attrNameLst>
                                          <p:attrName>style.visibility</p:attrName>
                                        </p:attrNameLst>
                                      </p:cBhvr>
                                      <p:to>
                                        <p:strVal val="visible"/>
                                      </p:to>
                                    </p:set>
                                    <p:animEffect transition="in" filter="fade">
                                      <p:cBhvr additive="repl">
                                        <p:cTn id="41" dur="500"/>
                                        <p:tgtEl>
                                          <p:spTgt spid="352"/>
                                        </p:tgtEl>
                                      </p:cBhvr>
                                    </p:animEffect>
                                  </p:childTnLst>
                                </p:cTn>
                              </p:par>
                              <p:par>
                                <p:cTn id="42" presetID="10" presetClass="entr" fill="hold" nodeType="withEffect">
                                  <p:stCondLst>
                                    <p:cond delay="0"/>
                                  </p:stCondLst>
                                  <p:childTnLst>
                                    <p:set>
                                      <p:cBhvr>
                                        <p:cTn id="43" dur="1" fill="hold">
                                          <p:stCondLst>
                                            <p:cond delay="0"/>
                                          </p:stCondLst>
                                        </p:cTn>
                                        <p:tgtEl>
                                          <p:spTgt spid="355"/>
                                        </p:tgtEl>
                                        <p:attrNameLst>
                                          <p:attrName>style.visibility</p:attrName>
                                        </p:attrNameLst>
                                      </p:cBhvr>
                                      <p:to>
                                        <p:strVal val="visible"/>
                                      </p:to>
                                    </p:set>
                                    <p:animEffect transition="in" filter="fade">
                                      <p:cBhvr additive="repl">
                                        <p:cTn id="44" dur="500"/>
                                        <p:tgtEl>
                                          <p:spTgt spid="355"/>
                                        </p:tgtEl>
                                      </p:cBhvr>
                                    </p:animEffect>
                                  </p:childTnLst>
                                </p:cTn>
                              </p:par>
                            </p:childTnLst>
                          </p:cTn>
                        </p:par>
                        <p:par>
                          <p:cTn id="45" fill="hold">
                            <p:stCondLst>
                              <p:cond delay="2000"/>
                            </p:stCondLst>
                            <p:childTnLst>
                              <p:par>
                                <p:cTn id="46" presetID="10" presetClass="entr" fill="hold" nodeType="afterEffect">
                                  <p:stCondLst>
                                    <p:cond delay="0"/>
                                  </p:stCondLst>
                                  <p:childTnLst>
                                    <p:set>
                                      <p:cBhvr>
                                        <p:cTn id="47" dur="1" fill="hold">
                                          <p:stCondLst>
                                            <p:cond delay="0"/>
                                          </p:stCondLst>
                                        </p:cTn>
                                        <p:tgtEl>
                                          <p:spTgt spid="365"/>
                                        </p:tgtEl>
                                        <p:attrNameLst>
                                          <p:attrName>style.visibility</p:attrName>
                                        </p:attrNameLst>
                                      </p:cBhvr>
                                      <p:to>
                                        <p:strVal val="visible"/>
                                      </p:to>
                                    </p:set>
                                    <p:animEffect transition="in" filter="fade">
                                      <p:cBhvr additive="repl">
                                        <p:cTn id="48" dur="500"/>
                                        <p:tgtEl>
                                          <p:spTgt spid="365"/>
                                        </p:tgtEl>
                                      </p:cBhvr>
                                    </p:animEffect>
                                  </p:childTnLst>
                                </p:cTn>
                              </p:par>
                            </p:childTnLst>
                          </p:cTn>
                        </p:par>
                        <p:par>
                          <p:cTn id="49" fill="hold">
                            <p:stCondLst>
                              <p:cond delay="2500"/>
                            </p:stCondLst>
                            <p:childTnLst>
                              <p:par>
                                <p:cTn id="50" presetID="10" presetClass="entr" fill="hold" nodeType="afterEffect">
                                  <p:stCondLst>
                                    <p:cond delay="0"/>
                                  </p:stCondLst>
                                  <p:childTnLst>
                                    <p:set>
                                      <p:cBhvr>
                                        <p:cTn id="51" dur="1" fill="hold">
                                          <p:stCondLst>
                                            <p:cond delay="0"/>
                                          </p:stCondLst>
                                        </p:cTn>
                                        <p:tgtEl>
                                          <p:spTgt spid="366"/>
                                        </p:tgtEl>
                                        <p:attrNameLst>
                                          <p:attrName>style.visibility</p:attrName>
                                        </p:attrNameLst>
                                      </p:cBhvr>
                                      <p:to>
                                        <p:strVal val="visible"/>
                                      </p:to>
                                    </p:set>
                                    <p:animEffect transition="in" filter="fade">
                                      <p:cBhvr additive="repl">
                                        <p:cTn id="52" dur="500"/>
                                        <p:tgtEl>
                                          <p:spTgt spid="366"/>
                                        </p:tgtEl>
                                      </p:cBhvr>
                                    </p:animEffect>
                                  </p:childTnLst>
                                </p:cTn>
                              </p:par>
                            </p:childTnLst>
                          </p:cTn>
                        </p:par>
                        <p:par>
                          <p:cTn id="53" fill="hold">
                            <p:stCondLst>
                              <p:cond delay="3000"/>
                            </p:stCondLst>
                            <p:childTnLst>
                              <p:par>
                                <p:cTn id="54" presetID="10" presetClass="entr" fill="hold" nodeType="afterEffect">
                                  <p:stCondLst>
                                    <p:cond delay="0"/>
                                  </p:stCondLst>
                                  <p:childTnLst>
                                    <p:set>
                                      <p:cBhvr>
                                        <p:cTn id="55" dur="1" fill="hold">
                                          <p:stCondLst>
                                            <p:cond delay="0"/>
                                          </p:stCondLst>
                                        </p:cTn>
                                        <p:tgtEl>
                                          <p:spTgt spid="367"/>
                                        </p:tgtEl>
                                        <p:attrNameLst>
                                          <p:attrName>style.visibility</p:attrName>
                                        </p:attrNameLst>
                                      </p:cBhvr>
                                      <p:to>
                                        <p:strVal val="visible"/>
                                      </p:to>
                                    </p:set>
                                    <p:animEffect transition="in" filter="fade">
                                      <p:cBhvr additive="repl">
                                        <p:cTn id="56" dur="500"/>
                                        <p:tgtEl>
                                          <p:spTgt spid="367"/>
                                        </p:tgtEl>
                                      </p:cBhvr>
                                    </p:animEffect>
                                  </p:childTnLst>
                                </p:cTn>
                              </p:par>
                            </p:childTnLst>
                          </p:cTn>
                        </p:par>
                        <p:par>
                          <p:cTn id="57" fill="hold">
                            <p:stCondLst>
                              <p:cond delay="3500"/>
                            </p:stCondLst>
                            <p:childTnLst>
                              <p:par>
                                <p:cTn id="58" presetID="10" presetClass="entr" fill="hold" nodeType="afterEffect">
                                  <p:stCondLst>
                                    <p:cond delay="0"/>
                                  </p:stCondLst>
                                  <p:childTnLst>
                                    <p:set>
                                      <p:cBhvr>
                                        <p:cTn id="59" dur="1" fill="hold">
                                          <p:stCondLst>
                                            <p:cond delay="0"/>
                                          </p:stCondLst>
                                        </p:cTn>
                                        <p:tgtEl>
                                          <p:spTgt spid="368"/>
                                        </p:tgtEl>
                                        <p:attrNameLst>
                                          <p:attrName>style.visibility</p:attrName>
                                        </p:attrNameLst>
                                      </p:cBhvr>
                                      <p:to>
                                        <p:strVal val="visible"/>
                                      </p:to>
                                    </p:set>
                                    <p:animEffect transition="in" filter="fade">
                                      <p:cBhvr additive="repl">
                                        <p:cTn id="60" dur="500"/>
                                        <p:tgtEl>
                                          <p:spTgt spid="368"/>
                                        </p:tgtEl>
                                      </p:cBhvr>
                                    </p:animEffect>
                                  </p:childTnLst>
                                </p:cTn>
                              </p:par>
                            </p:childTnLst>
                          </p:cTn>
                        </p:par>
                        <p:par>
                          <p:cTn id="61" fill="hold">
                            <p:stCondLst>
                              <p:cond delay="4000"/>
                            </p:stCondLst>
                            <p:childTnLst>
                              <p:par>
                                <p:cTn id="62" presetID="10" presetClass="entr" fill="hold" nodeType="afterEffect">
                                  <p:stCondLst>
                                    <p:cond delay="0"/>
                                  </p:stCondLst>
                                  <p:childTnLst>
                                    <p:set>
                                      <p:cBhvr>
                                        <p:cTn id="63" dur="1" fill="hold">
                                          <p:stCondLst>
                                            <p:cond delay="0"/>
                                          </p:stCondLst>
                                        </p:cTn>
                                        <p:tgtEl>
                                          <p:spTgt spid="369"/>
                                        </p:tgtEl>
                                        <p:attrNameLst>
                                          <p:attrName>style.visibility</p:attrName>
                                        </p:attrNameLst>
                                      </p:cBhvr>
                                      <p:to>
                                        <p:strVal val="visible"/>
                                      </p:to>
                                    </p:set>
                                    <p:animEffect transition="in" filter="fade">
                                      <p:cBhvr additive="repl">
                                        <p:cTn id="64" dur="500"/>
                                        <p:tgtEl>
                                          <p:spTgt spid="369"/>
                                        </p:tgtEl>
                                      </p:cBhvr>
                                    </p:animEffect>
                                  </p:childTnLst>
                                </p:cTn>
                              </p:par>
                            </p:childTnLst>
                          </p:cTn>
                        </p:par>
                        <p:par>
                          <p:cTn id="65" fill="hold">
                            <p:stCondLst>
                              <p:cond delay="4500"/>
                            </p:stCondLst>
                            <p:childTnLst>
                              <p:par>
                                <p:cTn id="66" presetID="10" presetClass="entr" fill="hold" nodeType="afterEffect">
                                  <p:stCondLst>
                                    <p:cond delay="0"/>
                                  </p:stCondLst>
                                  <p:childTnLst>
                                    <p:set>
                                      <p:cBhvr>
                                        <p:cTn id="67" dur="1" fill="hold">
                                          <p:stCondLst>
                                            <p:cond delay="0"/>
                                          </p:stCondLst>
                                        </p:cTn>
                                        <p:tgtEl>
                                          <p:spTgt spid="370"/>
                                        </p:tgtEl>
                                        <p:attrNameLst>
                                          <p:attrName>style.visibility</p:attrName>
                                        </p:attrNameLst>
                                      </p:cBhvr>
                                      <p:to>
                                        <p:strVal val="visible"/>
                                      </p:to>
                                    </p:set>
                                    <p:animEffect transition="in" filter="fade">
                                      <p:cBhvr additive="repl">
                                        <p:cTn id="68" dur="500"/>
                                        <p:tgtEl>
                                          <p:spTgt spid="370"/>
                                        </p:tgtEl>
                                      </p:cBhvr>
                                    </p:animEffect>
                                  </p:childTnLst>
                                </p:cTn>
                              </p:par>
                            </p:childTnLst>
                          </p:cTn>
                        </p:par>
                        <p:par>
                          <p:cTn id="69" fill="hold">
                            <p:stCondLst>
                              <p:cond delay="5000"/>
                            </p:stCondLst>
                            <p:childTnLst>
                              <p:par>
                                <p:cTn id="70" presetID="10" presetClass="entr" fill="hold" nodeType="afterEffect">
                                  <p:stCondLst>
                                    <p:cond delay="0"/>
                                  </p:stCondLst>
                                  <p:childTnLst>
                                    <p:set>
                                      <p:cBhvr>
                                        <p:cTn id="71" dur="1" fill="hold">
                                          <p:stCondLst>
                                            <p:cond delay="0"/>
                                          </p:stCondLst>
                                        </p:cTn>
                                        <p:tgtEl>
                                          <p:spTgt spid="371"/>
                                        </p:tgtEl>
                                        <p:attrNameLst>
                                          <p:attrName>style.visibility</p:attrName>
                                        </p:attrNameLst>
                                      </p:cBhvr>
                                      <p:to>
                                        <p:strVal val="visible"/>
                                      </p:to>
                                    </p:set>
                                    <p:animEffect transition="in" filter="fade">
                                      <p:cBhvr additive="repl">
                                        <p:cTn id="72" dur="500"/>
                                        <p:tgtEl>
                                          <p:spTgt spid="371"/>
                                        </p:tgtEl>
                                      </p:cBhvr>
                                    </p:animEffect>
                                  </p:childTnLst>
                                </p:cTn>
                              </p:par>
                            </p:childTnLst>
                          </p:cTn>
                        </p:par>
                        <p:par>
                          <p:cTn id="73" fill="hold">
                            <p:stCondLst>
                              <p:cond delay="5500"/>
                            </p:stCondLst>
                            <p:childTnLst>
                              <p:par>
                                <p:cTn id="74" presetID="10" presetClass="entr" fill="hold" nodeType="afterEffect">
                                  <p:stCondLst>
                                    <p:cond delay="0"/>
                                  </p:stCondLst>
                                  <p:childTnLst>
                                    <p:set>
                                      <p:cBhvr>
                                        <p:cTn id="75" dur="1" fill="hold">
                                          <p:stCondLst>
                                            <p:cond delay="0"/>
                                          </p:stCondLst>
                                        </p:cTn>
                                        <p:tgtEl>
                                          <p:spTgt spid="372"/>
                                        </p:tgtEl>
                                        <p:attrNameLst>
                                          <p:attrName>style.visibility</p:attrName>
                                        </p:attrNameLst>
                                      </p:cBhvr>
                                      <p:to>
                                        <p:strVal val="visible"/>
                                      </p:to>
                                    </p:set>
                                    <p:animEffect transition="in" filter="fade">
                                      <p:cBhvr additive="repl">
                                        <p:cTn id="76" dur="500"/>
                                        <p:tgtEl>
                                          <p:spTgt spid="372"/>
                                        </p:tgtEl>
                                      </p:cBhvr>
                                    </p:animEffect>
                                  </p:childTnLst>
                                </p:cTn>
                              </p:par>
                            </p:childTnLst>
                          </p:cTn>
                        </p:par>
                        <p:par>
                          <p:cTn id="77" fill="hold">
                            <p:stCondLst>
                              <p:cond delay="6000"/>
                            </p:stCondLst>
                            <p:childTnLst>
                              <p:par>
                                <p:cTn id="78" presetID="10" presetClass="entr" fill="hold" nodeType="afterEffect">
                                  <p:stCondLst>
                                    <p:cond delay="0"/>
                                  </p:stCondLst>
                                  <p:childTnLst>
                                    <p:set>
                                      <p:cBhvr>
                                        <p:cTn id="79" dur="1" fill="hold">
                                          <p:stCondLst>
                                            <p:cond delay="0"/>
                                          </p:stCondLst>
                                        </p:cTn>
                                        <p:tgtEl>
                                          <p:spTgt spid="373"/>
                                        </p:tgtEl>
                                        <p:attrNameLst>
                                          <p:attrName>style.visibility</p:attrName>
                                        </p:attrNameLst>
                                      </p:cBhvr>
                                      <p:to>
                                        <p:strVal val="visible"/>
                                      </p:to>
                                    </p:set>
                                    <p:animEffect transition="in" filter="fade">
                                      <p:cBhvr additive="repl">
                                        <p:cTn id="80"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Picture 11"/>
          <p:cNvPicPr/>
          <p:nvPr/>
        </p:nvPicPr>
        <p:blipFill>
          <a:blip r:embed="rId2"/>
          <a:stretch/>
        </p:blipFill>
        <p:spPr>
          <a:xfrm>
            <a:off x="937980" y="1635458"/>
            <a:ext cx="1849500" cy="1901340"/>
          </a:xfrm>
          <a:prstGeom prst="rect">
            <a:avLst/>
          </a:prstGeom>
          <a:ln>
            <a:noFill/>
          </a:ln>
        </p:spPr>
      </p:pic>
      <p:pic>
        <p:nvPicPr>
          <p:cNvPr id="375" name="Picture 12"/>
          <p:cNvPicPr/>
          <p:nvPr/>
        </p:nvPicPr>
        <p:blipFill>
          <a:blip r:embed="rId3"/>
          <a:stretch/>
        </p:blipFill>
        <p:spPr>
          <a:xfrm>
            <a:off x="1469610" y="1425398"/>
            <a:ext cx="3668760" cy="2261790"/>
          </a:xfrm>
          <a:prstGeom prst="rect">
            <a:avLst/>
          </a:prstGeom>
          <a:ln>
            <a:noFill/>
          </a:ln>
        </p:spPr>
      </p:pic>
      <p:pic>
        <p:nvPicPr>
          <p:cNvPr id="376" name="Picture 7"/>
          <p:cNvPicPr/>
          <p:nvPr/>
        </p:nvPicPr>
        <p:blipFill>
          <a:blip r:embed="rId4"/>
          <a:srcRect r="20253"/>
          <a:stretch/>
        </p:blipFill>
        <p:spPr>
          <a:xfrm>
            <a:off x="2273130" y="1664888"/>
            <a:ext cx="4583520" cy="1821960"/>
          </a:xfrm>
          <a:prstGeom prst="rect">
            <a:avLst/>
          </a:prstGeom>
          <a:ln>
            <a:noFill/>
          </a:ln>
        </p:spPr>
      </p:pic>
      <p:pic>
        <p:nvPicPr>
          <p:cNvPr id="377" name="Picture 9"/>
          <p:cNvPicPr/>
          <p:nvPr/>
        </p:nvPicPr>
        <p:blipFill>
          <a:blip r:embed="rId5"/>
          <a:stretch/>
        </p:blipFill>
        <p:spPr>
          <a:xfrm>
            <a:off x="2249100" y="1646258"/>
            <a:ext cx="1232280" cy="1840590"/>
          </a:xfrm>
          <a:prstGeom prst="rect">
            <a:avLst/>
          </a:prstGeom>
          <a:ln>
            <a:noFill/>
          </a:ln>
        </p:spPr>
      </p:pic>
      <p:pic>
        <p:nvPicPr>
          <p:cNvPr id="378" name="Picture 19"/>
          <p:cNvPicPr/>
          <p:nvPr/>
        </p:nvPicPr>
        <p:blipFill>
          <a:blip r:embed="rId6"/>
          <a:stretch/>
        </p:blipFill>
        <p:spPr>
          <a:xfrm>
            <a:off x="981450" y="2768918"/>
            <a:ext cx="1125090" cy="646110"/>
          </a:xfrm>
          <a:prstGeom prst="rect">
            <a:avLst/>
          </a:prstGeom>
          <a:ln>
            <a:noFill/>
          </a:ln>
        </p:spPr>
      </p:pic>
      <p:pic>
        <p:nvPicPr>
          <p:cNvPr id="379" name="Picture 21"/>
          <p:cNvPicPr/>
          <p:nvPr/>
        </p:nvPicPr>
        <p:blipFill>
          <a:blip r:embed="rId7"/>
          <a:stretch/>
        </p:blipFill>
        <p:spPr>
          <a:xfrm>
            <a:off x="1633770" y="1744808"/>
            <a:ext cx="768150" cy="1726380"/>
          </a:xfrm>
          <a:prstGeom prst="rect">
            <a:avLst/>
          </a:prstGeom>
          <a:ln>
            <a:noFill/>
          </a:ln>
        </p:spPr>
      </p:pic>
      <p:pic>
        <p:nvPicPr>
          <p:cNvPr id="380" name="Picture 22"/>
          <p:cNvPicPr/>
          <p:nvPr/>
        </p:nvPicPr>
        <p:blipFill>
          <a:blip r:embed="rId8"/>
          <a:stretch/>
        </p:blipFill>
        <p:spPr>
          <a:xfrm>
            <a:off x="1586520" y="1694858"/>
            <a:ext cx="1122660" cy="646110"/>
          </a:xfrm>
          <a:prstGeom prst="rect">
            <a:avLst/>
          </a:prstGeom>
          <a:ln>
            <a:noFill/>
          </a:ln>
        </p:spPr>
      </p:pic>
      <p:pic>
        <p:nvPicPr>
          <p:cNvPr id="381" name="Picture 23"/>
          <p:cNvPicPr/>
          <p:nvPr/>
        </p:nvPicPr>
        <p:blipFill>
          <a:blip r:embed="rId9"/>
          <a:stretch/>
        </p:blipFill>
        <p:spPr>
          <a:xfrm>
            <a:off x="974160" y="1676498"/>
            <a:ext cx="656370" cy="1140480"/>
          </a:xfrm>
          <a:prstGeom prst="rect">
            <a:avLst/>
          </a:prstGeom>
          <a:ln>
            <a:noFill/>
          </a:ln>
        </p:spPr>
      </p:pic>
      <p:pic>
        <p:nvPicPr>
          <p:cNvPr id="382" name="Picture 24"/>
          <p:cNvPicPr/>
          <p:nvPr/>
        </p:nvPicPr>
        <p:blipFill>
          <a:blip r:embed="rId10"/>
          <a:stretch/>
        </p:blipFill>
        <p:spPr>
          <a:xfrm>
            <a:off x="2063610" y="2294798"/>
            <a:ext cx="625590" cy="1089180"/>
          </a:xfrm>
          <a:prstGeom prst="rect">
            <a:avLst/>
          </a:prstGeom>
          <a:ln>
            <a:noFill/>
          </a:ln>
        </p:spPr>
      </p:pic>
      <p:pic>
        <p:nvPicPr>
          <p:cNvPr id="383" name="Picture 25"/>
          <p:cNvPicPr/>
          <p:nvPr/>
        </p:nvPicPr>
        <p:blipFill>
          <a:blip r:embed="rId11"/>
          <a:stretch/>
        </p:blipFill>
        <p:spPr>
          <a:xfrm>
            <a:off x="1593270" y="1711058"/>
            <a:ext cx="545940" cy="1766070"/>
          </a:xfrm>
          <a:prstGeom prst="rect">
            <a:avLst/>
          </a:prstGeom>
          <a:ln>
            <a:noFill/>
          </a:ln>
        </p:spPr>
      </p:pic>
      <p:pic>
        <p:nvPicPr>
          <p:cNvPr id="384" name="Picture 29"/>
          <p:cNvPicPr/>
          <p:nvPr/>
        </p:nvPicPr>
        <p:blipFill>
          <a:blip r:embed="rId12"/>
          <a:srcRect t="-15791" b="-3889"/>
          <a:stretch/>
        </p:blipFill>
        <p:spPr>
          <a:xfrm>
            <a:off x="646920" y="2332058"/>
            <a:ext cx="750600" cy="1139130"/>
          </a:xfrm>
          <a:prstGeom prst="rect">
            <a:avLst/>
          </a:prstGeom>
          <a:ln>
            <a:noFill/>
          </a:ln>
        </p:spPr>
      </p:pic>
      <p:pic>
        <p:nvPicPr>
          <p:cNvPr id="385" name="Picture 30"/>
          <p:cNvPicPr/>
          <p:nvPr/>
        </p:nvPicPr>
        <p:blipFill>
          <a:blip r:embed="rId13"/>
          <a:stretch/>
        </p:blipFill>
        <p:spPr>
          <a:xfrm>
            <a:off x="803250" y="3113438"/>
            <a:ext cx="357750" cy="214650"/>
          </a:xfrm>
          <a:prstGeom prst="rect">
            <a:avLst/>
          </a:prstGeom>
          <a:ln>
            <a:noFill/>
          </a:ln>
        </p:spPr>
      </p:pic>
      <p:pic>
        <p:nvPicPr>
          <p:cNvPr id="386" name="Picture 26"/>
          <p:cNvPicPr/>
          <p:nvPr/>
        </p:nvPicPr>
        <p:blipFill>
          <a:blip r:embed="rId14"/>
          <a:stretch/>
        </p:blipFill>
        <p:spPr>
          <a:xfrm>
            <a:off x="1230930" y="1347638"/>
            <a:ext cx="775440" cy="775440"/>
          </a:xfrm>
          <a:prstGeom prst="rect">
            <a:avLst/>
          </a:prstGeom>
          <a:ln>
            <a:noFill/>
          </a:ln>
        </p:spPr>
      </p:pic>
      <p:pic>
        <p:nvPicPr>
          <p:cNvPr id="387" name="Picture 31"/>
          <p:cNvPicPr/>
          <p:nvPr/>
        </p:nvPicPr>
        <p:blipFill>
          <a:blip r:embed="rId15"/>
          <a:stretch/>
        </p:blipFill>
        <p:spPr>
          <a:xfrm>
            <a:off x="1361610" y="1309838"/>
            <a:ext cx="430380" cy="104220"/>
          </a:xfrm>
          <a:prstGeom prst="rect">
            <a:avLst/>
          </a:prstGeom>
          <a:ln>
            <a:noFill/>
          </a:ln>
        </p:spPr>
      </p:pic>
      <p:pic>
        <p:nvPicPr>
          <p:cNvPr id="388" name="Picture 27"/>
          <p:cNvPicPr/>
          <p:nvPr/>
        </p:nvPicPr>
        <p:blipFill>
          <a:blip r:embed="rId16"/>
          <a:stretch/>
        </p:blipFill>
        <p:spPr>
          <a:xfrm>
            <a:off x="2373570" y="1946498"/>
            <a:ext cx="771930" cy="771930"/>
          </a:xfrm>
          <a:prstGeom prst="rect">
            <a:avLst/>
          </a:prstGeom>
          <a:ln>
            <a:noFill/>
          </a:ln>
        </p:spPr>
      </p:pic>
      <p:pic>
        <p:nvPicPr>
          <p:cNvPr id="389" name="Picture 32"/>
          <p:cNvPicPr/>
          <p:nvPr/>
        </p:nvPicPr>
        <p:blipFill>
          <a:blip r:embed="rId17"/>
          <a:stretch/>
        </p:blipFill>
        <p:spPr>
          <a:xfrm>
            <a:off x="2505870" y="2579378"/>
            <a:ext cx="435510" cy="104220"/>
          </a:xfrm>
          <a:prstGeom prst="rect">
            <a:avLst/>
          </a:prstGeom>
          <a:ln>
            <a:noFill/>
          </a:ln>
        </p:spPr>
      </p:pic>
      <p:pic>
        <p:nvPicPr>
          <p:cNvPr id="390" name="Picture 28"/>
          <p:cNvPicPr/>
          <p:nvPr/>
        </p:nvPicPr>
        <p:blipFill>
          <a:blip r:embed="rId18"/>
          <a:srcRect l="25864" t="5874" r="5378" b="-13518"/>
          <a:stretch/>
        </p:blipFill>
        <p:spPr>
          <a:xfrm>
            <a:off x="1788480" y="3054578"/>
            <a:ext cx="854550" cy="923670"/>
          </a:xfrm>
          <a:prstGeom prst="rect">
            <a:avLst/>
          </a:prstGeom>
          <a:ln>
            <a:noFill/>
          </a:ln>
        </p:spPr>
      </p:pic>
      <p:pic>
        <p:nvPicPr>
          <p:cNvPr id="391" name="Picture 33"/>
          <p:cNvPicPr/>
          <p:nvPr/>
        </p:nvPicPr>
        <p:blipFill>
          <a:blip r:embed="rId19"/>
          <a:stretch/>
        </p:blipFill>
        <p:spPr>
          <a:xfrm>
            <a:off x="1972620" y="3734168"/>
            <a:ext cx="289980" cy="217080"/>
          </a:xfrm>
          <a:prstGeom prst="rect">
            <a:avLst/>
          </a:prstGeom>
          <a:ln>
            <a:noFill/>
          </a:ln>
        </p:spPr>
      </p:pic>
      <p:sp>
        <p:nvSpPr>
          <p:cNvPr id="392" name="CustomShape 1"/>
          <p:cNvSpPr/>
          <p:nvPr/>
        </p:nvSpPr>
        <p:spPr>
          <a:xfrm>
            <a:off x="0" y="1012028"/>
            <a:ext cx="6856920" cy="326997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pic>
        <p:nvPicPr>
          <p:cNvPr id="393" name="Picture 37"/>
          <p:cNvPicPr/>
          <p:nvPr/>
        </p:nvPicPr>
        <p:blipFill>
          <a:blip r:embed="rId20"/>
          <a:stretch/>
        </p:blipFill>
        <p:spPr>
          <a:xfrm>
            <a:off x="3707910" y="2127398"/>
            <a:ext cx="2034450" cy="918000"/>
          </a:xfrm>
          <a:prstGeom prst="rect">
            <a:avLst/>
          </a:prstGeom>
          <a:ln>
            <a:noFill/>
          </a:ln>
        </p:spPr>
      </p:pic>
      <p:sp>
        <p:nvSpPr>
          <p:cNvPr id="394" name="Line 2"/>
          <p:cNvSpPr/>
          <p:nvPr/>
        </p:nvSpPr>
        <p:spPr>
          <a:xfrm>
            <a:off x="3725190" y="2365538"/>
            <a:ext cx="1822500" cy="270"/>
          </a:xfrm>
          <a:prstGeom prst="line">
            <a:avLst/>
          </a:prstGeom>
          <a:ln w="12600">
            <a:solidFill>
              <a:srgbClr val="62A4D9"/>
            </a:solidFill>
            <a:round/>
          </a:ln>
        </p:spPr>
        <p:style>
          <a:lnRef idx="1">
            <a:schemeClr val="accent1"/>
          </a:lnRef>
          <a:fillRef idx="0">
            <a:schemeClr val="accent1"/>
          </a:fillRef>
          <a:effectRef idx="0">
            <a:schemeClr val="accent1"/>
          </a:effectRef>
          <a:fontRef idx="minor"/>
        </p:style>
      </p:sp>
      <p:sp>
        <p:nvSpPr>
          <p:cNvPr id="395" name="Line 3"/>
          <p:cNvSpPr/>
          <p:nvPr/>
        </p:nvSpPr>
        <p:spPr>
          <a:xfrm>
            <a:off x="3725190" y="2705198"/>
            <a:ext cx="1822500" cy="270"/>
          </a:xfrm>
          <a:prstGeom prst="line">
            <a:avLst/>
          </a:prstGeom>
          <a:ln w="12600">
            <a:solidFill>
              <a:srgbClr val="62A4D9"/>
            </a:solidFill>
            <a:round/>
          </a:ln>
        </p:spPr>
        <p:style>
          <a:lnRef idx="1">
            <a:schemeClr val="accent1"/>
          </a:lnRef>
          <a:fillRef idx="0">
            <a:schemeClr val="accent1"/>
          </a:fillRef>
          <a:effectRef idx="0">
            <a:schemeClr val="accent1"/>
          </a:effectRef>
          <a:fontRef idx="minor"/>
        </p:style>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342900" y="797378"/>
            <a:ext cx="6171120" cy="6417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3000" spc="-1">
                <a:solidFill>
                  <a:srgbClr val="595959"/>
                </a:solidFill>
                <a:uFill>
                  <a:solidFill>
                    <a:srgbClr val="FFFFFF"/>
                  </a:solidFill>
                </a:uFill>
                <a:latin typeface="Garamond Premr Pro Smbd Disp"/>
                <a:ea typeface="ヒラギノ角ゴ Pro W3"/>
              </a:rPr>
              <a:t>Capacities for Success</a:t>
            </a:r>
            <a:endParaRPr lang="en-US" sz="3000" spc="-1">
              <a:solidFill>
                <a:srgbClr val="000000"/>
              </a:solidFill>
              <a:uFill>
                <a:solidFill>
                  <a:srgbClr val="FFFFFF"/>
                </a:solidFill>
              </a:uFill>
              <a:latin typeface="Arial"/>
            </a:endParaRPr>
          </a:p>
        </p:txBody>
      </p:sp>
      <p:graphicFrame>
        <p:nvGraphicFramePr>
          <p:cNvPr id="397" name="Table 2"/>
          <p:cNvGraphicFramePr/>
          <p:nvPr/>
        </p:nvGraphicFramePr>
        <p:xfrm>
          <a:off x="357750" y="1314428"/>
          <a:ext cx="6154650" cy="2357610"/>
        </p:xfrm>
        <a:graphic>
          <a:graphicData uri="http://schemas.openxmlformats.org/drawingml/2006/table">
            <a:tbl>
              <a:tblPr/>
              <a:tblGrid>
                <a:gridCol w="1600020">
                  <a:extLst>
                    <a:ext uri="{9D8B030D-6E8A-4147-A177-3AD203B41FA5}">
                      <a16:colId xmlns:a16="http://schemas.microsoft.com/office/drawing/2014/main" val="20000"/>
                    </a:ext>
                  </a:extLst>
                </a:gridCol>
                <a:gridCol w="1897830">
                  <a:extLst>
                    <a:ext uri="{9D8B030D-6E8A-4147-A177-3AD203B41FA5}">
                      <a16:colId xmlns:a16="http://schemas.microsoft.com/office/drawing/2014/main" val="20001"/>
                    </a:ext>
                  </a:extLst>
                </a:gridCol>
                <a:gridCol w="1586250">
                  <a:extLst>
                    <a:ext uri="{9D8B030D-6E8A-4147-A177-3AD203B41FA5}">
                      <a16:colId xmlns:a16="http://schemas.microsoft.com/office/drawing/2014/main" val="20002"/>
                    </a:ext>
                  </a:extLst>
                </a:gridCol>
                <a:gridCol w="1070550">
                  <a:extLst>
                    <a:ext uri="{9D8B030D-6E8A-4147-A177-3AD203B41FA5}">
                      <a16:colId xmlns:a16="http://schemas.microsoft.com/office/drawing/2014/main" val="20003"/>
                    </a:ext>
                  </a:extLst>
                </a:gridCol>
              </a:tblGrid>
              <a:tr h="457200">
                <a:tc>
                  <a:txBody>
                    <a:bodyPr/>
                    <a:lstStyle/>
                    <a:p>
                      <a:pPr>
                        <a:lnSpc>
                          <a:spcPct val="100000"/>
                        </a:lnSpc>
                      </a:pPr>
                      <a:r>
                        <a:rPr lang="en-US" sz="1300" b="1" strike="noStrike" spc="-1">
                          <a:solidFill>
                            <a:srgbClr val="FFFFFF"/>
                          </a:solidFill>
                          <a:uFill>
                            <a:solidFill>
                              <a:srgbClr val="FFFFFF"/>
                            </a:solidFill>
                          </a:uFill>
                          <a:latin typeface="Garamond Premr Pro"/>
                        </a:rPr>
                        <a:t>Evidence-Based Reasoning</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38160">
                      <a:solidFill>
                        <a:srgbClr val="000000"/>
                      </a:solidFill>
                    </a:lnB>
                    <a:solidFill>
                      <a:srgbClr val="4F81BD"/>
                    </a:solidFill>
                  </a:tcPr>
                </a:tc>
                <a:tc>
                  <a:txBody>
                    <a:bodyPr/>
                    <a:lstStyle/>
                    <a:p>
                      <a:pPr>
                        <a:lnSpc>
                          <a:spcPct val="100000"/>
                        </a:lnSpc>
                      </a:pPr>
                      <a:r>
                        <a:rPr lang="en-US" sz="1300" b="1" strike="noStrike" spc="-1">
                          <a:solidFill>
                            <a:srgbClr val="FFFFFF"/>
                          </a:solidFill>
                          <a:uFill>
                            <a:solidFill>
                              <a:srgbClr val="FFFFFF"/>
                            </a:solidFill>
                          </a:uFill>
                          <a:latin typeface="Garamond Premr Pro"/>
                        </a:rPr>
                        <a:t>Communication and Collaboration</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38160">
                      <a:solidFill>
                        <a:srgbClr val="000000"/>
                      </a:solidFill>
                    </a:lnB>
                    <a:solidFill>
                      <a:srgbClr val="4F81BD"/>
                    </a:solidFill>
                  </a:tcPr>
                </a:tc>
                <a:tc>
                  <a:txBody>
                    <a:bodyPr/>
                    <a:lstStyle/>
                    <a:p>
                      <a:pPr>
                        <a:lnSpc>
                          <a:spcPct val="100000"/>
                        </a:lnSpc>
                      </a:pPr>
                      <a:r>
                        <a:rPr lang="en-US" sz="1300" b="1" strike="noStrike" spc="-1">
                          <a:solidFill>
                            <a:srgbClr val="FFFFFF"/>
                          </a:solidFill>
                          <a:uFill>
                            <a:solidFill>
                              <a:srgbClr val="FFFFFF"/>
                            </a:solidFill>
                          </a:uFill>
                          <a:latin typeface="Garamond Premr Pro"/>
                        </a:rPr>
                        <a:t>Principled Engagement</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38160">
                      <a:solidFill>
                        <a:srgbClr val="000000"/>
                      </a:solidFill>
                    </a:lnB>
                    <a:solidFill>
                      <a:srgbClr val="4F81BD"/>
                    </a:solidFill>
                  </a:tcPr>
                </a:tc>
                <a:tc>
                  <a:txBody>
                    <a:bodyPr/>
                    <a:lstStyle/>
                    <a:p>
                      <a:pPr>
                        <a:lnSpc>
                          <a:spcPct val="100000"/>
                        </a:lnSpc>
                      </a:pPr>
                      <a:r>
                        <a:rPr lang="en-US" sz="1300" b="1" strike="noStrike" spc="-1">
                          <a:solidFill>
                            <a:srgbClr val="FFFFFF"/>
                          </a:solidFill>
                          <a:uFill>
                            <a:solidFill>
                              <a:srgbClr val="FFFFFF"/>
                            </a:solidFill>
                          </a:uFill>
                          <a:latin typeface="Garamond Premr Pro"/>
                        </a:rPr>
                        <a:t>Impact</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38160">
                      <a:solidFill>
                        <a:srgbClr val="000000"/>
                      </a:solidFill>
                    </a:lnB>
                    <a:solidFill>
                      <a:srgbClr val="4F81BD"/>
                    </a:solidFill>
                  </a:tcPr>
                </a:tc>
                <a:extLst>
                  <a:ext uri="{0D108BD9-81ED-4DB2-BD59-A6C34878D82A}">
                    <a16:rowId xmlns:a16="http://schemas.microsoft.com/office/drawing/2014/main" val="10000"/>
                  </a:ext>
                </a:extLst>
              </a:tr>
              <a:tr h="464400">
                <a:tc>
                  <a:txBody>
                    <a:bodyPr/>
                    <a:lstStyle/>
                    <a:p>
                      <a:pPr>
                        <a:lnSpc>
                          <a:spcPct val="100000"/>
                        </a:lnSpc>
                      </a:pPr>
                      <a:r>
                        <a:rPr lang="en-US" sz="1300" b="0" i="1" strike="noStrike" spc="-1">
                          <a:solidFill>
                            <a:srgbClr val="000000"/>
                          </a:solidFill>
                          <a:uFill>
                            <a:solidFill>
                              <a:srgbClr val="FFFFFF"/>
                            </a:solidFill>
                          </a:uFill>
                          <a:latin typeface="Garamond Premr Pro"/>
                        </a:rPr>
                        <a:t>Quantitative Analysis</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3816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Written communication</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3816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Ethics</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3816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Creativity</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38160">
                      <a:solidFill>
                        <a:srgbClr val="000000"/>
                      </a:solidFill>
                    </a:lnT>
                    <a:lnB w="12240">
                      <a:solidFill>
                        <a:srgbClr val="000000"/>
                      </a:solidFill>
                    </a:lnB>
                    <a:solidFill>
                      <a:srgbClr val="E9ECF3"/>
                    </a:solidFill>
                  </a:tcPr>
                </a:tc>
                <a:extLst>
                  <a:ext uri="{0D108BD9-81ED-4DB2-BD59-A6C34878D82A}">
                    <a16:rowId xmlns:a16="http://schemas.microsoft.com/office/drawing/2014/main" val="10001"/>
                  </a:ext>
                </a:extLst>
              </a:tr>
              <a:tr h="696870">
                <a:tc>
                  <a:txBody>
                    <a:bodyPr/>
                    <a:lstStyle/>
                    <a:p>
                      <a:pPr>
                        <a:lnSpc>
                          <a:spcPct val="100000"/>
                        </a:lnSpc>
                      </a:pPr>
                      <a:r>
                        <a:rPr lang="en-US" sz="1300" b="0" i="1" strike="noStrike" spc="-1">
                          <a:solidFill>
                            <a:srgbClr val="000000"/>
                          </a:solidFill>
                          <a:uFill>
                            <a:solidFill>
                              <a:srgbClr val="FFFFFF"/>
                            </a:solidFill>
                          </a:uFill>
                          <a:latin typeface="Garamond Premr Pro"/>
                        </a:rPr>
                        <a:t>Qualitative Interpretation</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Oral and Digital communication</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Engagement with diverse cultures, ideas, viewpoints, and practices</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Change</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extLst>
                  <a:ext uri="{0D108BD9-81ED-4DB2-BD59-A6C34878D82A}">
                    <a16:rowId xmlns:a16="http://schemas.microsoft.com/office/drawing/2014/main" val="10002"/>
                  </a:ext>
                </a:extLst>
              </a:tr>
              <a:tr h="262890">
                <a:tc>
                  <a:txBody>
                    <a:bodyPr/>
                    <a:lstStyle/>
                    <a:p>
                      <a:pPr>
                        <a:lnSpc>
                          <a:spcPct val="100000"/>
                        </a:lnSpc>
                      </a:pPr>
                      <a:r>
                        <a:rPr lang="en-US" sz="1300" b="0" i="1" strike="noStrike" spc="-1">
                          <a:solidFill>
                            <a:srgbClr val="000000"/>
                          </a:solidFill>
                          <a:uFill>
                            <a:solidFill>
                              <a:srgbClr val="FFFFFF"/>
                            </a:solidFill>
                          </a:uFill>
                          <a:latin typeface="Garamond Premr Pro"/>
                        </a:rPr>
                        <a:t>Inquiry</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Effective listening</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Empathy</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Engagement</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extLst>
                  <a:ext uri="{0D108BD9-81ED-4DB2-BD59-A6C34878D82A}">
                    <a16:rowId xmlns:a16="http://schemas.microsoft.com/office/drawing/2014/main" val="10003"/>
                  </a:ext>
                </a:extLst>
              </a:tr>
              <a:tr h="464130">
                <a:tc>
                  <a:txBody>
                    <a:bodyPr/>
                    <a:lstStyle/>
                    <a:p>
                      <a:pPr>
                        <a:lnSpc>
                          <a:spcPct val="100000"/>
                        </a:lnSpc>
                      </a:pPr>
                      <a:r>
                        <a:rPr lang="en-US" sz="1300" b="0" i="1" strike="noStrike" spc="-1">
                          <a:solidFill>
                            <a:srgbClr val="000000"/>
                          </a:solidFill>
                          <a:uFill>
                            <a:solidFill>
                              <a:srgbClr val="FFFFFF"/>
                            </a:solidFill>
                          </a:uFill>
                          <a:latin typeface="Garamond Premr Pro"/>
                        </a:rPr>
                        <a:t>Judgment under uncertainty</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Collaboration/Working with Others</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Critical self-reflection</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c>
                  <a:txBody>
                    <a:bodyPr/>
                    <a:lstStyle/>
                    <a:p>
                      <a:pPr>
                        <a:lnSpc>
                          <a:spcPct val="100000"/>
                        </a:lnSpc>
                      </a:pPr>
                      <a:r>
                        <a:rPr lang="en-US" sz="1300" b="0" i="1" strike="noStrike" spc="-1">
                          <a:solidFill>
                            <a:srgbClr val="000000"/>
                          </a:solidFill>
                          <a:uFill>
                            <a:solidFill>
                              <a:srgbClr val="FFFFFF"/>
                            </a:solidFill>
                          </a:uFill>
                          <a:latin typeface="Garamond Premr Pro"/>
                        </a:rPr>
                        <a:t>Leadership</a:t>
                      </a:r>
                      <a:endParaRPr lang="en-US" sz="1300" b="0" strike="noStrike" spc="-1">
                        <a:solidFill>
                          <a:srgbClr val="000000"/>
                        </a:solidFill>
                        <a:uFill>
                          <a:solidFill>
                            <a:srgbClr val="FFFFFF"/>
                          </a:solidFill>
                        </a:uFill>
                        <a:latin typeface="Arial"/>
                      </a:endParaRPr>
                    </a:p>
                  </a:txBody>
                  <a:tcPr marL="6480" marR="6480" marT="34290" marB="3429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powerpointUNC5</Template>
  <TotalTime>284</TotalTime>
  <Words>1311</Words>
  <Application>Microsoft Office PowerPoint</Application>
  <PresentationFormat>Custom</PresentationFormat>
  <Paragraphs>216</Paragraphs>
  <Slides>19</Slides>
  <Notes>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19</vt:i4>
      </vt:variant>
    </vt:vector>
  </HeadingPairs>
  <TitlesOfParts>
    <vt:vector size="36" baseType="lpstr">
      <vt:lpstr>Arial</vt:lpstr>
      <vt:lpstr>Garamond Premr Pro Smbd Disp</vt:lpstr>
      <vt:lpstr>ヒラギノ角ゴ Pro W3</vt:lpstr>
      <vt:lpstr>DejaVu Sans</vt:lpstr>
      <vt:lpstr>Symbol</vt:lpstr>
      <vt:lpstr>Times New Roman</vt:lpstr>
      <vt:lpstr>Museo Sans 500</vt:lpstr>
      <vt:lpstr>Wingdings</vt:lpstr>
      <vt:lpstr>Calibri</vt:lpstr>
      <vt:lpstr>Garamond Premr Pro Smbd Subh</vt:lpstr>
      <vt:lpstr>Garamond Premr Pro</vt:lpstr>
      <vt:lpstr>Garamond Premr Pro Capt</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aperrin</dc:creator>
  <dc:description/>
  <cp:lastModifiedBy>Katie Turner</cp:lastModifiedBy>
  <cp:revision>32</cp:revision>
  <dcterms:created xsi:type="dcterms:W3CDTF">2017-07-20T18:07:13Z</dcterms:created>
  <dcterms:modified xsi:type="dcterms:W3CDTF">2017-09-08T12:04:33Z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University of North Carolina at Chapel Hill</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