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1" r:id="rId14"/>
    <p:sldId id="26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96" y="-6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392" cy="687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2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3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92799"/>
            <a:ext cx="9144000" cy="965201"/>
          </a:xfrm>
          <a:prstGeom prst="rect">
            <a:avLst/>
          </a:prstGeom>
          <a:gradFill>
            <a:gsLst>
              <a:gs pos="0">
                <a:srgbClr val="639EC8"/>
              </a:gs>
              <a:gs pos="100000">
                <a:srgbClr val="6BABD8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3" name="Picture 2" descr="kittner_070409_owell_fl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201" y="5936348"/>
            <a:ext cx="5274746" cy="870539"/>
          </a:xfrm>
          <a:prstGeom prst="rect">
            <a:avLst/>
          </a:prstGeom>
        </p:spPr>
      </p:pic>
      <p:pic>
        <p:nvPicPr>
          <p:cNvPr id="4" name="Picture 3" descr="large_white_tran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9" y="5994463"/>
            <a:ext cx="2675542" cy="738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 txBox="1">
            <a:spLocks/>
          </p:cNvSpPr>
          <p:nvPr/>
        </p:nvSpPr>
        <p:spPr bwMode="auto">
          <a:xfrm>
            <a:off x="743213" y="181156"/>
            <a:ext cx="7714987" cy="192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ヒラギノ角ゴ Pro W3" charset="0"/>
              </a:defRPr>
            </a:lvl9pPr>
          </a:lstStyle>
          <a:p>
            <a:pPr algn="ctr" eaLnBrk="1" hangingPunct="1"/>
            <a:endParaRPr lang="en-US" sz="32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3200" dirty="0" smtClean="0">
                <a:solidFill>
                  <a:schemeClr val="bg1"/>
                </a:solidFill>
              </a:rPr>
              <a:t>Faculty Retention &amp; Recruitment Update</a:t>
            </a:r>
          </a:p>
          <a:p>
            <a:pPr algn="ctr" eaLnBrk="1" hangingPunct="1"/>
            <a:r>
              <a:rPr lang="en-US" sz="3200" dirty="0" smtClean="0">
                <a:solidFill>
                  <a:schemeClr val="bg1"/>
                </a:solidFill>
              </a:rPr>
              <a:t>for Tenured &amp; Tenure-Track Faculty</a:t>
            </a:r>
          </a:p>
          <a:p>
            <a:pPr algn="ctr" eaLnBrk="1" hangingPunct="1"/>
            <a:endParaRPr lang="en-US" sz="3200" i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1800" dirty="0" smtClean="0">
                <a:solidFill>
                  <a:schemeClr val="bg1"/>
                </a:solidFill>
              </a:rPr>
              <a:t>Analysis of Recent Data (7/1/2015 – 6/30/2016)</a:t>
            </a:r>
          </a:p>
          <a:p>
            <a:pPr algn="ctr" eaLnBrk="1" hangingPunct="1"/>
            <a:r>
              <a:rPr lang="en-US" sz="1800" dirty="0" smtClean="0">
                <a:solidFill>
                  <a:schemeClr val="bg1"/>
                </a:solidFill>
              </a:rPr>
              <a:t>&amp; Comparison with Previous Years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2" name="Picture 1" descr="large_white_tra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606" y="5554923"/>
            <a:ext cx="3406055" cy="940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sz="36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sz="3600" b="1" dirty="0" smtClean="0">
                <a:solidFill>
                  <a:schemeClr val="tx1"/>
                </a:solidFill>
                <a:latin typeface="+mn-lt"/>
              </a:rPr>
              <a:t>UNC </a:t>
            </a:r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lost 8 </a:t>
            </a:r>
            <a:r>
              <a:rPr lang="en-US" altLang="en-US" sz="3600" b="1" u="sng" dirty="0">
                <a:solidFill>
                  <a:schemeClr val="tx1"/>
                </a:solidFill>
                <a:latin typeface="+mn-lt"/>
              </a:rPr>
              <a:t>Tenured</a:t>
            </a:r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 Faculty</a:t>
            </a:r>
            <a:br>
              <a:rPr lang="en-US" altLang="en-US" sz="3600" b="1" dirty="0">
                <a:solidFill>
                  <a:schemeClr val="tx1"/>
                </a:solidFill>
                <a:latin typeface="+mn-lt"/>
              </a:rPr>
            </a:br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July 1, 2015 – June 30, 2016</a:t>
            </a:r>
            <a:r>
              <a:rPr lang="en-US" altLang="en-US" sz="36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altLang="en-US" sz="3600" dirty="0">
                <a:solidFill>
                  <a:schemeClr val="tx1"/>
                </a:solidFill>
                <a:latin typeface="+mn-lt"/>
              </a:rPr>
            </a:b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4896" y="1600200"/>
            <a:ext cx="6554208" cy="408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0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UNC Lost 3 </a:t>
            </a:r>
            <a:r>
              <a:rPr lang="en-US" altLang="en-US" sz="3600" b="1" u="sng" dirty="0">
                <a:solidFill>
                  <a:schemeClr val="tx1"/>
                </a:solidFill>
                <a:latin typeface="+mn-lt"/>
              </a:rPr>
              <a:t>Tenure-Track</a:t>
            </a:r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 Faculty</a:t>
            </a:r>
            <a:br>
              <a:rPr lang="en-US" altLang="en-US" sz="3600" b="1" dirty="0">
                <a:solidFill>
                  <a:schemeClr val="tx1"/>
                </a:solidFill>
                <a:latin typeface="+mn-lt"/>
              </a:rPr>
            </a:br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July 1, 2015 – June 30, 2016</a:t>
            </a:r>
            <a:r>
              <a:rPr lang="en-US" altLang="en-US" sz="36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altLang="en-US" sz="3600" dirty="0">
                <a:solidFill>
                  <a:schemeClr val="tx1"/>
                </a:solidFill>
                <a:latin typeface="+mn-lt"/>
              </a:rPr>
            </a:br>
            <a:endParaRPr lang="en-US" altLang="en-US" sz="3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4955" y="1600200"/>
            <a:ext cx="6014090" cy="408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1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5793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7/2015 - 6/2016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004"/>
            <a:ext cx="8229600" cy="408146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b="1" dirty="0">
                <a:solidFill>
                  <a:schemeClr val="tx1"/>
                </a:solidFill>
              </a:rPr>
              <a:t>94 FACULTY WERE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RECRUITED TO UNC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WHO ARE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TENURED (18)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AND TENURE-TRACK FACULTY (76)</a:t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/>
            </a:r>
            <a:br>
              <a:rPr lang="en-US" alt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2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396"/>
            <a:ext cx="8229600" cy="1621766"/>
          </a:xfrm>
        </p:spPr>
        <p:txBody>
          <a:bodyPr/>
          <a:lstStyle/>
          <a:p>
            <a:pPr algn="ctr">
              <a:defRPr/>
            </a:pPr>
            <a:r>
              <a:rPr lang="en-US" altLang="en-US" sz="3600" b="1" dirty="0" smtClean="0">
                <a:solidFill>
                  <a:schemeClr val="tx1"/>
                </a:solidFill>
                <a:latin typeface="+mn-lt"/>
              </a:rPr>
              <a:t>Cost of Retentions</a:t>
            </a:r>
            <a:br>
              <a:rPr lang="en-US" altLang="en-US" sz="3600" b="1" dirty="0" smtClean="0">
                <a:solidFill>
                  <a:schemeClr val="tx1"/>
                </a:solidFill>
                <a:latin typeface="+mn-lt"/>
              </a:rPr>
            </a:br>
            <a:r>
              <a:rPr lang="en-US" altLang="en-US" sz="3200" b="1" dirty="0" smtClean="0">
                <a:solidFill>
                  <a:schemeClr val="tx1"/>
                </a:solidFill>
                <a:latin typeface="+mn-lt"/>
              </a:rPr>
              <a:t>of UNC Tenured &amp; Tenure-Track Faculty</a:t>
            </a:r>
            <a:r>
              <a:rPr lang="en-US" altLang="en-US" sz="3600" b="1" dirty="0">
                <a:solidFill>
                  <a:schemeClr val="tx1"/>
                </a:solidFill>
              </a:rPr>
              <a:t> </a:t>
            </a:r>
            <a:r>
              <a:rPr lang="en-US" altLang="en-US" sz="2800" b="1" dirty="0">
                <a:solidFill>
                  <a:schemeClr val="tx1"/>
                </a:solidFill>
              </a:rPr>
              <a:t>7/1/2015 – 6/30/2016</a:t>
            </a:r>
            <a:r>
              <a:rPr lang="en-US" altLang="en-US" sz="36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altLang="en-US" sz="3600" b="1" dirty="0" smtClean="0">
                <a:solidFill>
                  <a:schemeClr val="tx1"/>
                </a:solidFill>
                <a:latin typeface="+mn-lt"/>
              </a:rPr>
            </a:b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13" y="1915065"/>
            <a:ext cx="8816196" cy="384738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$271,300 from Provost funds to retain 8 faculty in Health Affairs </a:t>
            </a: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$130,166 from Provost funds to retain 12 faculty in Academic Affairs</a:t>
            </a:r>
          </a:p>
          <a:p>
            <a:pPr>
              <a:defRPr/>
            </a:pPr>
            <a:r>
              <a:rPr lang="en-US" sz="2400" b="1" dirty="0">
                <a:solidFill>
                  <a:schemeClr val="tx1"/>
                </a:solidFill>
              </a:rPr>
              <a:t>We requested $</a:t>
            </a:r>
            <a:r>
              <a:rPr lang="en-US" sz="2400" b="1" dirty="0" smtClean="0">
                <a:solidFill>
                  <a:schemeClr val="tx1"/>
                </a:solidFill>
              </a:rPr>
              <a:t>119,793 </a:t>
            </a:r>
            <a:r>
              <a:rPr lang="en-US" sz="2400" b="1" dirty="0">
                <a:solidFill>
                  <a:schemeClr val="tx1"/>
                </a:solidFill>
              </a:rPr>
              <a:t>from General Administration in our efforts to retain </a:t>
            </a:r>
            <a:r>
              <a:rPr lang="en-US" sz="2400" b="1" dirty="0" smtClean="0">
                <a:solidFill>
                  <a:schemeClr val="tx1"/>
                </a:solidFill>
              </a:rPr>
              <a:t>6 of </a:t>
            </a:r>
            <a:r>
              <a:rPr lang="en-US" sz="2400" b="1" dirty="0">
                <a:solidFill>
                  <a:schemeClr val="tx1"/>
                </a:solidFill>
              </a:rPr>
              <a:t>our </a:t>
            </a:r>
            <a:r>
              <a:rPr lang="en-US" sz="2400" b="1" dirty="0" smtClean="0">
                <a:solidFill>
                  <a:schemeClr val="tx1"/>
                </a:solidFill>
              </a:rPr>
              <a:t>faculty, </a:t>
            </a:r>
            <a:r>
              <a:rPr lang="en-US" sz="2400" b="1" dirty="0">
                <a:solidFill>
                  <a:schemeClr val="tx1"/>
                </a:solidFill>
              </a:rPr>
              <a:t>of which they agreed to fund </a:t>
            </a:r>
            <a:r>
              <a:rPr lang="en-US" sz="2400" b="1" dirty="0" smtClean="0">
                <a:solidFill>
                  <a:schemeClr val="tx1"/>
                </a:solidFill>
              </a:rPr>
              <a:t>$102,449</a:t>
            </a:r>
            <a:endParaRPr lang="en-US" sz="2400" b="1" dirty="0">
              <a:solidFill>
                <a:schemeClr val="tx1"/>
              </a:solidFill>
            </a:endParaRPr>
          </a:p>
          <a:p>
            <a:pPr lvl="2">
              <a:defRPr/>
            </a:pPr>
            <a:r>
              <a:rPr lang="en-US" sz="2000" b="1" dirty="0">
                <a:solidFill>
                  <a:schemeClr val="tx1"/>
                </a:solidFill>
              </a:rPr>
              <a:t>$10,000 for 1 Health Affairs </a:t>
            </a:r>
            <a:r>
              <a:rPr lang="en-US" sz="2000" b="1" dirty="0" smtClean="0">
                <a:solidFill>
                  <a:schemeClr val="tx1"/>
                </a:solidFill>
              </a:rPr>
              <a:t>faculty</a:t>
            </a:r>
            <a:endParaRPr lang="en-US" sz="1600" b="1" dirty="0">
              <a:solidFill>
                <a:schemeClr val="tx1"/>
              </a:solidFill>
            </a:endParaRPr>
          </a:p>
          <a:p>
            <a:pPr lvl="2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$92,449 </a:t>
            </a:r>
            <a:r>
              <a:rPr lang="en-US" sz="2000" b="1" dirty="0">
                <a:solidFill>
                  <a:schemeClr val="tx1"/>
                </a:solidFill>
              </a:rPr>
              <a:t>for </a:t>
            </a:r>
            <a:r>
              <a:rPr lang="en-US" sz="2000" b="1" dirty="0" smtClean="0">
                <a:solidFill>
                  <a:schemeClr val="tx1"/>
                </a:solidFill>
              </a:rPr>
              <a:t>5 </a:t>
            </a:r>
            <a:r>
              <a:rPr lang="en-US" sz="2000" b="1" dirty="0">
                <a:solidFill>
                  <a:schemeClr val="tx1"/>
                </a:solidFill>
              </a:rPr>
              <a:t>Academic Affairs faculty</a:t>
            </a: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Combined funds totaled $503,915 for retention support</a:t>
            </a:r>
            <a:endParaRPr lang="en-US" sz="2000" b="1" dirty="0">
              <a:solidFill>
                <a:schemeClr val="tx1"/>
              </a:solidFill>
            </a:endParaRPr>
          </a:p>
          <a:p>
            <a:pPr lvl="2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7517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chemeClr val="tx1"/>
                </a:solidFill>
                <a:latin typeface="+mn-lt"/>
              </a:rPr>
              <a:t>Retention and Recruitment Lessons</a:t>
            </a:r>
            <a:br>
              <a:rPr lang="en-US" altLang="en-US" b="1" dirty="0">
                <a:solidFill>
                  <a:schemeClr val="tx1"/>
                </a:solidFill>
                <a:latin typeface="+mn-lt"/>
              </a:rPr>
            </a:b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4"/>
          <p:cNvSpPr>
            <a:spLocks noGrp="1"/>
          </p:cNvSpPr>
          <p:nvPr>
            <p:ph idx="1"/>
          </p:nvPr>
        </p:nvSpPr>
        <p:spPr>
          <a:xfrm>
            <a:off x="457200" y="1509622"/>
            <a:ext cx="8229600" cy="4310667"/>
          </a:xfrm>
        </p:spPr>
        <p:txBody>
          <a:bodyPr numCol="1"/>
          <a:lstStyle/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solidFill>
                  <a:schemeClr val="tx1"/>
                </a:solidFill>
              </a:rPr>
              <a:t>UNC exists within a competitive academic market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solidFill>
                  <a:schemeClr val="tx1"/>
                </a:solidFill>
              </a:rPr>
              <a:t>External offers to our faculty were down over previous years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solidFill>
                  <a:schemeClr val="tx1"/>
                </a:solidFill>
              </a:rPr>
              <a:t>When faculty members get raises or pre-emptive retentions, they generate fewer external offers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solidFill>
                  <a:schemeClr val="tx1"/>
                </a:solidFill>
              </a:rPr>
              <a:t>Counter offers work and are often successful in retaining faculty members with external offers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solidFill>
                  <a:schemeClr val="tx1"/>
                </a:solidFill>
              </a:rPr>
              <a:t>Carolina actively hires tenured and tenure track faculty from other universities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sz="2000" b="1" dirty="0">
                <a:solidFill>
                  <a:schemeClr val="tx1"/>
                </a:solidFill>
              </a:rPr>
              <a:t>Annual tracking of retentions and recruitments is necessary to take the pulse of UNC’s faculty		</a:t>
            </a:r>
          </a:p>
        </p:txBody>
      </p:sp>
    </p:spTree>
    <p:extLst>
      <p:ext uri="{BB962C8B-B14F-4D97-AF65-F5344CB8AC3E}">
        <p14:creationId xmlns:p14="http://schemas.microsoft.com/office/powerpoint/2010/main" val="898371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02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b="1" dirty="0">
                <a:solidFill>
                  <a:schemeClr val="tx1"/>
                </a:solidFill>
                <a:latin typeface="+mn-lt"/>
              </a:rPr>
              <a:t>What are the primary metrics?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81463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How many tenured or tenure track faculty members received external offers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What percentage of our counter-offers were successful in retaining faculty with offers?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How many tenure and tenure-track faculty does UNC recruit from other universities</a:t>
            </a:r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chemeClr val="tx1"/>
                </a:solidFill>
                <a:latin typeface="+mn-lt"/>
              </a:rPr>
              <a:t>Numbers of External Offers</a:t>
            </a:r>
            <a:br>
              <a:rPr lang="en-US" altLang="en-US" b="1" dirty="0">
                <a:solidFill>
                  <a:schemeClr val="tx1"/>
                </a:solidFill>
                <a:latin typeface="+mn-lt"/>
              </a:rPr>
            </a:br>
            <a:r>
              <a:rPr lang="en-US" altLang="en-US" b="1" dirty="0">
                <a:solidFill>
                  <a:schemeClr val="tx1"/>
                </a:solidFill>
                <a:latin typeface="+mn-lt"/>
              </a:rPr>
              <a:t>for Tenured/T-T Faculty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52" y="1621767"/>
            <a:ext cx="2941608" cy="4275558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2002-2003:  75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2003-2004:  69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2004-2005:  32	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2005-2006:  </a:t>
            </a:r>
            <a:r>
              <a:rPr lang="en-US" altLang="en-US" sz="1600" b="1" dirty="0" smtClean="0">
                <a:solidFill>
                  <a:schemeClr val="tx1"/>
                </a:solidFill>
              </a:rPr>
              <a:t>48</a:t>
            </a:r>
            <a:endParaRPr lang="en-US" altLang="en-US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2006-2007:  58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2007-2008:  26</a:t>
            </a:r>
          </a:p>
          <a:p>
            <a:pPr marL="0" indent="0">
              <a:buNone/>
            </a:pPr>
            <a:endParaRPr lang="en-US" altLang="en-US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2009-2010:  87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2010-2011:  110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2011-2012:  78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2012-2013:  76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2013-2014:  56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2014-2015:  53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2015-2016:  53</a:t>
            </a:r>
          </a:p>
        </p:txBody>
      </p:sp>
    </p:spTree>
    <p:extLst>
      <p:ext uri="{BB962C8B-B14F-4D97-AF65-F5344CB8AC3E}">
        <p14:creationId xmlns:p14="http://schemas.microsoft.com/office/powerpoint/2010/main" val="324374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chemeClr val="tx1"/>
                </a:solidFill>
                <a:latin typeface="+mn-lt"/>
              </a:rPr>
              <a:t>External Offers </a:t>
            </a:r>
            <a:r>
              <a:rPr lang="en-US" altLang="en-US" b="1" dirty="0" smtClean="0">
                <a:solidFill>
                  <a:schemeClr val="tx1"/>
                </a:solidFill>
                <a:latin typeface="+mn-lt"/>
              </a:rPr>
              <a:t>made to </a:t>
            </a:r>
            <a:r>
              <a:rPr lang="en-US" altLang="en-US" b="1" dirty="0">
                <a:solidFill>
                  <a:schemeClr val="tx1"/>
                </a:solidFill>
                <a:latin typeface="+mn-lt"/>
              </a:rPr>
              <a:t>our Tenured/T-T Faculty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332" y="1417638"/>
            <a:ext cx="5546785" cy="4081463"/>
          </a:xfrm>
        </p:spPr>
        <p:txBody>
          <a:bodyPr/>
          <a:lstStyle/>
          <a:p>
            <a:pPr marL="0" indent="0">
              <a:buNone/>
            </a:pP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Breakdown of the 53 External Offers made: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28 CAS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8 </a:t>
            </a:r>
            <a:r>
              <a:rPr lang="en-US" altLang="en-US" sz="1800" b="1" dirty="0" err="1">
                <a:solidFill>
                  <a:schemeClr val="tx1"/>
                </a:solidFill>
              </a:rPr>
              <a:t>SoM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5 </a:t>
            </a:r>
            <a:r>
              <a:rPr lang="en-US" altLang="en-US" sz="1800" b="1" dirty="0" err="1">
                <a:solidFill>
                  <a:schemeClr val="tx1"/>
                </a:solidFill>
              </a:rPr>
              <a:t>SoPH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3 </a:t>
            </a:r>
            <a:r>
              <a:rPr lang="en-US" altLang="en-US" sz="1800" b="1" dirty="0" err="1">
                <a:solidFill>
                  <a:schemeClr val="tx1"/>
                </a:solidFill>
              </a:rPr>
              <a:t>SoEd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3 KFBS</a:t>
            </a: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2 </a:t>
            </a:r>
            <a:r>
              <a:rPr lang="en-US" altLang="en-US" sz="1800" b="1" dirty="0" err="1">
                <a:solidFill>
                  <a:schemeClr val="tx1"/>
                </a:solidFill>
              </a:rPr>
              <a:t>SoL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1 </a:t>
            </a:r>
            <a:r>
              <a:rPr lang="en-US" altLang="en-US" sz="1800" b="1" dirty="0" err="1">
                <a:solidFill>
                  <a:schemeClr val="tx1"/>
                </a:solidFill>
              </a:rPr>
              <a:t>SoG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1 </a:t>
            </a:r>
            <a:r>
              <a:rPr lang="en-US" altLang="en-US" sz="1800" b="1" dirty="0" err="1">
                <a:solidFill>
                  <a:schemeClr val="tx1"/>
                </a:solidFill>
              </a:rPr>
              <a:t>SoMJ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1 </a:t>
            </a:r>
            <a:r>
              <a:rPr lang="en-US" altLang="en-US" sz="1800" b="1" dirty="0" err="1">
                <a:solidFill>
                  <a:schemeClr val="tx1"/>
                </a:solidFill>
              </a:rPr>
              <a:t>SoN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1 </a:t>
            </a:r>
            <a:r>
              <a:rPr lang="en-US" altLang="en-US" sz="1800" b="1" dirty="0" err="1">
                <a:solidFill>
                  <a:schemeClr val="tx1"/>
                </a:solidFill>
              </a:rPr>
              <a:t>SoP</a:t>
            </a:r>
            <a:endParaRPr lang="en-US" altLang="en-US" sz="1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800" b="1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1449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+mn-lt"/>
              </a:rPr>
              <a:t>Major competitors – Making more than 2 external tenure or tenure track offers to UNC faculty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710" y="1413325"/>
            <a:ext cx="5287992" cy="40814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</a:t>
            </a:r>
            <a:r>
              <a:rPr lang="en-US" altLang="en-US" sz="1050" b="1" u="sng" dirty="0">
                <a:solidFill>
                  <a:schemeClr val="tx1"/>
                </a:solidFill>
              </a:rPr>
              <a:t>2011-2012:</a:t>
            </a:r>
            <a:r>
              <a:rPr lang="en-US" altLang="en-US" sz="1050" b="1" dirty="0">
                <a:solidFill>
                  <a:schemeClr val="tx1"/>
                </a:solidFill>
              </a:rPr>
              <a:t>	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</a:t>
            </a:r>
            <a:r>
              <a:rPr lang="en-US" altLang="en-US" sz="1050" b="1" u="sng" dirty="0" smtClean="0">
                <a:solidFill>
                  <a:schemeClr val="tx1"/>
                </a:solidFill>
              </a:rPr>
              <a:t>2013-2014</a:t>
            </a:r>
            <a:r>
              <a:rPr lang="en-US" altLang="en-US" sz="1050" b="1" u="sng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Vanderbilt (5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Duke </a:t>
            </a:r>
            <a:r>
              <a:rPr lang="en-US" altLang="en-US" sz="1050" b="1" dirty="0">
                <a:solidFill>
                  <a:schemeClr val="tx1"/>
                </a:solidFill>
              </a:rPr>
              <a:t>(3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Duke (4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Pittsburgh </a:t>
            </a:r>
            <a:r>
              <a:rPr lang="en-US" altLang="en-US" sz="1050" b="1" dirty="0">
                <a:solidFill>
                  <a:schemeClr val="tx1"/>
                </a:solidFill>
              </a:rPr>
              <a:t>(3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Miami (3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U </a:t>
            </a:r>
            <a:r>
              <a:rPr lang="en-US" altLang="en-US" sz="1050" b="1" dirty="0">
                <a:solidFill>
                  <a:schemeClr val="tx1"/>
                </a:solidFill>
              </a:rPr>
              <a:t>of Washington (4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Pittsburgh (3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Ohio State (3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</a:t>
            </a:r>
            <a:r>
              <a:rPr lang="en-US" altLang="en-US" sz="1050" b="1" u="sng" dirty="0" smtClean="0">
                <a:solidFill>
                  <a:schemeClr val="tx1"/>
                </a:solidFill>
              </a:rPr>
              <a:t>2014-2015</a:t>
            </a:r>
            <a:r>
              <a:rPr lang="en-US" altLang="en-US" sz="1050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Arizona </a:t>
            </a:r>
            <a:r>
              <a:rPr lang="en-US" altLang="en-US" sz="1050" b="1" dirty="0">
                <a:solidFill>
                  <a:schemeClr val="tx1"/>
                </a:solidFill>
              </a:rPr>
              <a:t>State (2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</a:t>
            </a:r>
            <a:r>
              <a:rPr lang="en-US" altLang="en-US" sz="1050" b="1" u="sng" dirty="0">
                <a:solidFill>
                  <a:schemeClr val="tx1"/>
                </a:solidFill>
              </a:rPr>
              <a:t>2012-2013:</a:t>
            </a:r>
            <a:r>
              <a:rPr lang="en-US" altLang="en-US" sz="1050" b="1" dirty="0">
                <a:solidFill>
                  <a:schemeClr val="tx1"/>
                </a:solidFill>
              </a:rPr>
              <a:t>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Duke </a:t>
            </a:r>
            <a:r>
              <a:rPr lang="en-US" altLang="en-US" sz="1050" b="1" dirty="0">
                <a:solidFill>
                  <a:schemeClr val="tx1"/>
                </a:solidFill>
              </a:rPr>
              <a:t>(2 offers)</a:t>
            </a:r>
            <a:endParaRPr lang="en-US" altLang="en-US" sz="1050" b="1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Duke (4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Ohio </a:t>
            </a:r>
            <a:r>
              <a:rPr lang="en-US" altLang="en-US" sz="1050" b="1" dirty="0">
                <a:solidFill>
                  <a:schemeClr val="tx1"/>
                </a:solidFill>
              </a:rPr>
              <a:t>State (2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Vanderbilt (4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Penn </a:t>
            </a:r>
            <a:r>
              <a:rPr lang="en-US" altLang="en-US" sz="1050" b="1" dirty="0">
                <a:solidFill>
                  <a:schemeClr val="tx1"/>
                </a:solidFill>
              </a:rPr>
              <a:t>State (2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Ohio State (4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Colorado-Boulder </a:t>
            </a:r>
            <a:r>
              <a:rPr lang="en-US" altLang="en-US" sz="1050" b="1" dirty="0">
                <a:solidFill>
                  <a:schemeClr val="tx1"/>
                </a:solidFill>
              </a:rPr>
              <a:t>(2 offers) 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South Carolina (3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U </a:t>
            </a:r>
            <a:r>
              <a:rPr lang="en-US" altLang="en-US" sz="1050" b="1" dirty="0">
                <a:solidFill>
                  <a:schemeClr val="tx1"/>
                </a:solidFill>
              </a:rPr>
              <a:t>of Texas (3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NCSU (3 offers)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U </a:t>
            </a:r>
            <a:r>
              <a:rPr lang="en-US" altLang="en-US" sz="1050" b="1" dirty="0">
                <a:solidFill>
                  <a:schemeClr val="tx1"/>
                </a:solidFill>
              </a:rPr>
              <a:t>of Washington (4 offers)</a:t>
            </a:r>
          </a:p>
          <a:p>
            <a:pPr marL="0" indent="0">
              <a:buNone/>
            </a:pPr>
            <a:endParaRPr lang="en-US" altLang="en-US" sz="105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</a:t>
            </a:r>
            <a:r>
              <a:rPr lang="en-US" altLang="en-US" sz="1050" b="1" u="sng" dirty="0" smtClean="0">
                <a:solidFill>
                  <a:schemeClr val="tx1"/>
                </a:solidFill>
              </a:rPr>
              <a:t>2015-2016</a:t>
            </a:r>
            <a:r>
              <a:rPr lang="en-US" altLang="en-US" sz="1050" b="1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Duke </a:t>
            </a:r>
            <a:r>
              <a:rPr lang="en-US" altLang="en-US" sz="1050" b="1" dirty="0">
                <a:solidFill>
                  <a:schemeClr val="tx1"/>
                </a:solidFill>
              </a:rPr>
              <a:t>(5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Emory </a:t>
            </a:r>
            <a:r>
              <a:rPr lang="en-US" altLang="en-US" sz="1050" b="1" dirty="0">
                <a:solidFill>
                  <a:schemeClr val="tx1"/>
                </a:solidFill>
              </a:rPr>
              <a:t>University (2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European </a:t>
            </a:r>
            <a:r>
              <a:rPr lang="en-US" altLang="en-US" sz="1050" b="1" dirty="0">
                <a:solidFill>
                  <a:schemeClr val="tx1"/>
                </a:solidFill>
              </a:rPr>
              <a:t>University Institute (2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University </a:t>
            </a:r>
            <a:r>
              <a:rPr lang="en-US" altLang="en-US" sz="1050" b="1" dirty="0">
                <a:solidFill>
                  <a:schemeClr val="tx1"/>
                </a:solidFill>
              </a:rPr>
              <a:t>of Kentucky (2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  <a:r>
              <a:rPr lang="en-US" altLang="en-US" sz="1050" b="1" dirty="0" smtClean="0">
                <a:solidFill>
                  <a:schemeClr val="tx1"/>
                </a:solidFill>
              </a:rPr>
              <a:t>		University </a:t>
            </a:r>
            <a:r>
              <a:rPr lang="en-US" altLang="en-US" sz="1050" b="1" dirty="0">
                <a:solidFill>
                  <a:schemeClr val="tx1"/>
                </a:solidFill>
              </a:rPr>
              <a:t>of Zurich (2 offers)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</a:p>
          <a:p>
            <a:pPr marL="0" indent="0">
              <a:buNone/>
            </a:pPr>
            <a:r>
              <a:rPr lang="en-US" altLang="en-US" sz="1050" b="1" dirty="0">
                <a:solidFill>
                  <a:schemeClr val="tx1"/>
                </a:solidFill>
              </a:rPr>
              <a:t>				</a:t>
            </a:r>
          </a:p>
          <a:p>
            <a:pPr>
              <a:defRPr/>
            </a:pPr>
            <a:endParaRPr lang="en-US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575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How many </a:t>
            </a:r>
            <a:r>
              <a:rPr lang="en-US" altLang="en-US" sz="3600" b="1" dirty="0" smtClean="0">
                <a:solidFill>
                  <a:schemeClr val="tx1"/>
                </a:solidFill>
                <a:latin typeface="+mn-lt"/>
              </a:rPr>
              <a:t>tenured </a:t>
            </a:r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altLang="en-US" sz="3600" b="1" dirty="0" smtClean="0">
                <a:solidFill>
                  <a:schemeClr val="tx1"/>
                </a:solidFill>
                <a:latin typeface="+mn-lt"/>
              </a:rPr>
              <a:t>tenure-track </a:t>
            </a:r>
            <a:r>
              <a:rPr lang="en-US" altLang="en-US" sz="3600" b="1" dirty="0">
                <a:solidFill>
                  <a:schemeClr val="tx1"/>
                </a:solidFill>
                <a:latin typeface="+mn-lt"/>
              </a:rPr>
              <a:t>faculty did we lose to external offers?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81463"/>
          </a:xfrm>
        </p:spPr>
        <p:txBody>
          <a:bodyPr/>
          <a:lstStyle/>
          <a:p>
            <a:r>
              <a:rPr lang="en-US" altLang="en-US" sz="2000" b="1" dirty="0">
                <a:solidFill>
                  <a:schemeClr val="tx1"/>
                </a:solidFill>
              </a:rPr>
              <a:t>In 2007-2008, we lost 33 faculty, 8 due to failed retentions.</a:t>
            </a:r>
          </a:p>
          <a:p>
            <a:r>
              <a:rPr lang="en-US" altLang="en-US" sz="2000" b="1" dirty="0">
                <a:solidFill>
                  <a:schemeClr val="tx1"/>
                </a:solidFill>
              </a:rPr>
              <a:t>In 2009-2010, we lost 58 faculty, 29 due to failed retentions.</a:t>
            </a:r>
          </a:p>
          <a:p>
            <a:r>
              <a:rPr lang="en-US" altLang="en-US" sz="2000" b="1" dirty="0">
                <a:solidFill>
                  <a:schemeClr val="tx1"/>
                </a:solidFill>
              </a:rPr>
              <a:t>In 2010-2011, we lost 78 faculty, 46 due to failed retentions.</a:t>
            </a:r>
          </a:p>
          <a:p>
            <a:r>
              <a:rPr lang="en-US" altLang="en-US" sz="2000" b="1" dirty="0">
                <a:solidFill>
                  <a:schemeClr val="tx1"/>
                </a:solidFill>
              </a:rPr>
              <a:t>In 2011-2012, we lost 35 faculty, including 10 due to failed retentions. </a:t>
            </a:r>
          </a:p>
          <a:p>
            <a:r>
              <a:rPr lang="en-US" altLang="en-US" sz="2000" b="1" dirty="0">
                <a:solidFill>
                  <a:schemeClr val="tx1"/>
                </a:solidFill>
              </a:rPr>
              <a:t>In 2012-2013, we lost 48 faculty, including 15 due to failed retentions.</a:t>
            </a:r>
          </a:p>
          <a:p>
            <a:r>
              <a:rPr lang="en-US" altLang="en-US" sz="2000" b="1" dirty="0">
                <a:solidFill>
                  <a:schemeClr val="tx1"/>
                </a:solidFill>
              </a:rPr>
              <a:t>In 2013-2014, we lost 20 faculty, including 8 due to failed retentions.</a:t>
            </a:r>
          </a:p>
          <a:p>
            <a:r>
              <a:rPr lang="en-US" altLang="en-US" sz="2000" b="1" dirty="0">
                <a:solidFill>
                  <a:schemeClr val="tx1"/>
                </a:solidFill>
              </a:rPr>
              <a:t>In 2014-2015, we lost 16 faculty, including 6 due to failed retentions.</a:t>
            </a:r>
          </a:p>
          <a:p>
            <a:r>
              <a:rPr lang="en-US" altLang="en-US" sz="2000" b="1" dirty="0">
                <a:solidFill>
                  <a:schemeClr val="tx1"/>
                </a:solidFill>
              </a:rPr>
              <a:t>In 2015-2016, we lost 11 faculty, including 3 due to failed retentions.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en-US" altLang="en-US" sz="20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	A failed retention is a faculty member who got a counter offer and left anyway.</a:t>
            </a:r>
          </a:p>
          <a:p>
            <a:pPr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9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chemeClr val="tx1"/>
                </a:solidFill>
                <a:latin typeface="+mn-lt"/>
              </a:rPr>
              <a:t>Which UNC Schools suffered a loss due to External Offers?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81463"/>
          </a:xfrm>
        </p:spPr>
        <p:txBody>
          <a:bodyPr/>
          <a:lstStyle/>
          <a:p>
            <a:pPr marL="0" indent="0">
              <a:buNone/>
            </a:pPr>
            <a:endParaRPr lang="en-US" alt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In 2015-2016, we lost 11 faculty, including 3 due to failed retentions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en-US" alt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		9 CAS (includes the 3 due to failed retentions)</a:t>
            </a: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	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	1 </a:t>
            </a:r>
            <a:r>
              <a:rPr lang="en-US" altLang="en-US" sz="2400" b="1" dirty="0" err="1">
                <a:solidFill>
                  <a:schemeClr val="tx1"/>
                </a:solidFill>
              </a:rPr>
              <a:t>SoM</a:t>
            </a:r>
            <a:endParaRPr lang="en-US" alt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	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	1 </a:t>
            </a:r>
            <a:r>
              <a:rPr lang="en-US" altLang="en-US" sz="2400" b="1" dirty="0" err="1">
                <a:solidFill>
                  <a:schemeClr val="tx1"/>
                </a:solidFill>
              </a:rPr>
              <a:t>SoPH</a:t>
            </a:r>
            <a:endParaRPr lang="en-US" altLang="en-US" sz="2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US" sz="2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en-US" sz="2400" b="1" i="1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2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800" b="1" dirty="0" smtClean="0">
                <a:solidFill>
                  <a:schemeClr val="tx1"/>
                </a:solidFill>
                <a:latin typeface="+mn-lt"/>
              </a:rPr>
              <a:t>Retention </a:t>
            </a:r>
            <a:r>
              <a:rPr lang="en-US" altLang="en-US" sz="2800" b="1" dirty="0">
                <a:solidFill>
                  <a:schemeClr val="tx1"/>
                </a:solidFill>
                <a:latin typeface="+mn-lt"/>
              </a:rPr>
              <a:t>Success Rates for Tenured/T-T Faculty</a:t>
            </a:r>
            <a:br>
              <a:rPr lang="en-US" altLang="en-US" sz="2800" b="1" dirty="0">
                <a:solidFill>
                  <a:schemeClr val="tx1"/>
                </a:solidFill>
                <a:latin typeface="+mn-lt"/>
              </a:rPr>
            </a:br>
            <a:r>
              <a:rPr lang="en-US" altLang="en-US" sz="2800" b="1" dirty="0" smtClean="0">
                <a:solidFill>
                  <a:schemeClr val="tx1"/>
                </a:solidFill>
                <a:latin typeface="+mn-lt"/>
              </a:rPr>
              <a:t>(stayed/total </a:t>
            </a:r>
            <a:r>
              <a:rPr lang="en-US" altLang="en-US" sz="2800" b="1" dirty="0">
                <a:solidFill>
                  <a:schemeClr val="tx1"/>
                </a:solidFill>
                <a:latin typeface="+mn-lt"/>
              </a:rPr>
              <a:t>external offers in %)</a:t>
            </a:r>
            <a:br>
              <a:rPr lang="en-US" altLang="en-US" sz="2800" b="1" dirty="0">
                <a:solidFill>
                  <a:schemeClr val="tx1"/>
                </a:solidFill>
                <a:latin typeface="+mn-lt"/>
              </a:rPr>
            </a:b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26" y="1417638"/>
            <a:ext cx="5451894" cy="40814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2002-2003:  30%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2003-2004:  62%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2004-2005:  68%	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2005-2006:  53%	          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2006-2007:  72%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2007-2008:  69%</a:t>
            </a:r>
          </a:p>
          <a:p>
            <a:pPr marL="0" indent="0">
              <a:buNone/>
            </a:pPr>
            <a:endParaRPr lang="en-US" altLang="en-US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2009-2010:  50%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2010-2011:  61%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2011-2012:  69%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2012-2013:  37%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2013-2014:  64%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2014-2015:  68%</a:t>
            </a:r>
          </a:p>
          <a:p>
            <a:pPr marL="0" indent="0">
              <a:buNone/>
            </a:pPr>
            <a:r>
              <a:rPr lang="en-US" altLang="en-US" sz="1600" b="1" dirty="0">
                <a:solidFill>
                  <a:schemeClr val="tx1"/>
                </a:solidFill>
              </a:rPr>
              <a:t>	2015-2016:  79%</a:t>
            </a:r>
          </a:p>
          <a:p>
            <a:pPr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41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54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altLang="en-US" b="1" dirty="0">
                <a:solidFill>
                  <a:schemeClr val="tx1"/>
                </a:solidFill>
                <a:latin typeface="+mn-lt"/>
              </a:rPr>
              <a:t>Counter Offers</a:t>
            </a:r>
            <a:br>
              <a:rPr lang="en-US" altLang="en-US" b="1" dirty="0">
                <a:solidFill>
                  <a:schemeClr val="tx1"/>
                </a:solidFill>
                <a:latin typeface="+mn-lt"/>
              </a:rPr>
            </a:b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803"/>
            <a:ext cx="8229600" cy="4081463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Of </a:t>
            </a:r>
            <a:r>
              <a:rPr lang="en-US" sz="2800" b="1" dirty="0">
                <a:solidFill>
                  <a:schemeClr val="tx1"/>
                </a:solidFill>
              </a:rPr>
              <a:t>the 53 who got external offers this year</a:t>
            </a:r>
            <a:r>
              <a:rPr lang="en-US" sz="2800" b="1" dirty="0" smtClean="0">
                <a:solidFill>
                  <a:schemeClr val="tx1"/>
                </a:solidFill>
              </a:rPr>
              <a:t>, UNC </a:t>
            </a:r>
            <a:r>
              <a:rPr lang="en-US" sz="2800" b="1" dirty="0">
                <a:solidFill>
                  <a:schemeClr val="tx1"/>
                </a:solidFill>
              </a:rPr>
              <a:t>gave 39 (39/53 = 74%) of them counter offers.</a:t>
            </a:r>
          </a:p>
          <a:p>
            <a:pPr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Of those 39 we gave counter offers to, 36 (36/39 = 92%) decided to remain at UNC, and 3 left anyway.</a:t>
            </a:r>
          </a:p>
          <a:p>
            <a:pPr>
              <a:defRPr/>
            </a:pPr>
            <a:endParaRPr lang="en-US" sz="28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b="1" dirty="0">
                <a:solidFill>
                  <a:schemeClr val="tx1"/>
                </a:solidFill>
              </a:rPr>
              <a:t>3 decided to stay even with no counter offer.</a:t>
            </a:r>
          </a:p>
          <a:p>
            <a:pPr>
              <a:defRPr/>
            </a:pP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48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UNC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548</Words>
  <Application>Microsoft Macintosh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powerpointUNC4</vt:lpstr>
      <vt:lpstr>PowerPoint Presentation</vt:lpstr>
      <vt:lpstr>What are the primary metrics?</vt:lpstr>
      <vt:lpstr>Numbers of External Offers for Tenured/T-T Faculty</vt:lpstr>
      <vt:lpstr>External Offers made to our Tenured/T-T Faculty</vt:lpstr>
      <vt:lpstr>Major competitors – Making more than 2 external tenure or tenure track offers to UNC faculty</vt:lpstr>
      <vt:lpstr>How many tenured and tenure-track faculty did we lose to external offers?</vt:lpstr>
      <vt:lpstr>Which UNC Schools suffered a loss due to External Offers?</vt:lpstr>
      <vt:lpstr>Retention Success Rates for Tenured/T-T Faculty (stayed/total external offers in %) </vt:lpstr>
      <vt:lpstr>Counter Offers </vt:lpstr>
      <vt:lpstr> UNC lost 8 Tenured Faculty July 1, 2015 – June 30, 2016 </vt:lpstr>
      <vt:lpstr>UNC Lost 3 Tenure-Track Faculty July 1, 2015 – June 30, 2016 </vt:lpstr>
      <vt:lpstr>7/2015 - 6/2016</vt:lpstr>
      <vt:lpstr>Cost of Retentions of UNC Tenured &amp; Tenure-Track Faculty 7/1/2015 – 6/30/2016 </vt:lpstr>
      <vt:lpstr>Retention and Recruitment Lessons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Broeils-Norwood</dc:creator>
  <cp:lastModifiedBy>Kathryn Turner</cp:lastModifiedBy>
  <cp:revision>102</cp:revision>
  <dcterms:created xsi:type="dcterms:W3CDTF">2011-01-11T16:24:29Z</dcterms:created>
  <dcterms:modified xsi:type="dcterms:W3CDTF">2017-03-21T15:09:21Z</dcterms:modified>
</cp:coreProperties>
</file>