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67" r:id="rId4"/>
    <p:sldId id="260" r:id="rId5"/>
    <p:sldId id="264" r:id="rId6"/>
    <p:sldId id="265" r:id="rId7"/>
    <p:sldId id="266" r:id="rId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2" d="100"/>
          <a:sy n="122" d="100"/>
        </p:scale>
        <p:origin x="120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F1BDAC-BE7E-47CB-9E49-89DA5CF27597}" type="datetimeFigureOut">
              <a:rPr lang="en-US" smtClean="0"/>
              <a:t>3/22/2017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8E79F3-FBA7-4FFC-AA03-39FC8AEFDCD0}" type="slidenum">
              <a:rPr lang="en-US" smtClean="0"/>
              <a:t>‹#›</a:t>
            </a:fld>
            <a:endParaRPr lang="en-US"/>
          </a:p>
        </p:txBody>
      </p:sp>
    </p:spTree>
    <p:extLst>
      <p:ext uri="{BB962C8B-B14F-4D97-AF65-F5344CB8AC3E}">
        <p14:creationId xmlns:p14="http://schemas.microsoft.com/office/powerpoint/2010/main" val="3791048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FA8E79F3-FBA7-4FFC-AA03-39FC8AEFDCD0}" type="slidenum">
              <a:rPr lang="en-US" smtClean="0"/>
              <a:t>1</a:t>
            </a:fld>
            <a:endParaRPr lang="en-US"/>
          </a:p>
        </p:txBody>
      </p:sp>
    </p:spTree>
    <p:extLst>
      <p:ext uri="{BB962C8B-B14F-4D97-AF65-F5344CB8AC3E}">
        <p14:creationId xmlns:p14="http://schemas.microsoft.com/office/powerpoint/2010/main" val="3476263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FA8E79F3-FBA7-4FFC-AA03-39FC8AEFDCD0}" type="slidenum">
              <a:rPr lang="en-US" smtClean="0"/>
              <a:t>2</a:t>
            </a:fld>
            <a:endParaRPr lang="en-US"/>
          </a:p>
        </p:txBody>
      </p:sp>
    </p:spTree>
    <p:extLst>
      <p:ext uri="{BB962C8B-B14F-4D97-AF65-F5344CB8AC3E}">
        <p14:creationId xmlns:p14="http://schemas.microsoft.com/office/powerpoint/2010/main" val="4276203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FA8E79F3-FBA7-4FFC-AA03-39FC8AEFDCD0}" type="slidenum">
              <a:rPr lang="en-US" smtClean="0"/>
              <a:t>3</a:t>
            </a:fld>
            <a:endParaRPr lang="en-US"/>
          </a:p>
        </p:txBody>
      </p:sp>
    </p:spTree>
    <p:extLst>
      <p:ext uri="{BB962C8B-B14F-4D97-AF65-F5344CB8AC3E}">
        <p14:creationId xmlns:p14="http://schemas.microsoft.com/office/powerpoint/2010/main" val="3882857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FA8E79F3-FBA7-4FFC-AA03-39FC8AEFDCD0}" type="slidenum">
              <a:rPr lang="en-US" smtClean="0"/>
              <a:t>4</a:t>
            </a:fld>
            <a:endParaRPr lang="en-US"/>
          </a:p>
        </p:txBody>
      </p:sp>
    </p:spTree>
    <p:extLst>
      <p:ext uri="{BB962C8B-B14F-4D97-AF65-F5344CB8AC3E}">
        <p14:creationId xmlns:p14="http://schemas.microsoft.com/office/powerpoint/2010/main" val="322805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FA8E79F3-FBA7-4FFC-AA03-39FC8AEFDCD0}" type="slidenum">
              <a:rPr lang="en-US" smtClean="0"/>
              <a:t>5</a:t>
            </a:fld>
            <a:endParaRPr lang="en-US"/>
          </a:p>
        </p:txBody>
      </p:sp>
    </p:spTree>
    <p:extLst>
      <p:ext uri="{BB962C8B-B14F-4D97-AF65-F5344CB8AC3E}">
        <p14:creationId xmlns:p14="http://schemas.microsoft.com/office/powerpoint/2010/main" val="1226322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FA8E79F3-FBA7-4FFC-AA03-39FC8AEFDCD0}" type="slidenum">
              <a:rPr lang="en-US" smtClean="0"/>
              <a:t>6</a:t>
            </a:fld>
            <a:endParaRPr lang="en-US"/>
          </a:p>
        </p:txBody>
      </p:sp>
    </p:spTree>
    <p:extLst>
      <p:ext uri="{BB962C8B-B14F-4D97-AF65-F5344CB8AC3E}">
        <p14:creationId xmlns:p14="http://schemas.microsoft.com/office/powerpoint/2010/main" val="1987023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FA8E79F3-FBA7-4FFC-AA03-39FC8AEFDCD0}" type="slidenum">
              <a:rPr lang="en-US" smtClean="0"/>
              <a:t>7</a:t>
            </a:fld>
            <a:endParaRPr lang="en-US"/>
          </a:p>
        </p:txBody>
      </p:sp>
    </p:spTree>
    <p:extLst>
      <p:ext uri="{BB962C8B-B14F-4D97-AF65-F5344CB8AC3E}">
        <p14:creationId xmlns:p14="http://schemas.microsoft.com/office/powerpoint/2010/main" val="10389279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3"/>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00200" y="1676400"/>
            <a:ext cx="6324600" cy="173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1471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5967413"/>
            <a:ext cx="2316163"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Placeholder 1"/>
          <p:cNvSpPr>
            <a:spLocks noGrp="1"/>
          </p:cNvSpPr>
          <p:nvPr>
            <p:ph type="title"/>
          </p:nvPr>
        </p:nvSpPr>
        <p:spPr>
          <a:xfrm>
            <a:off x="1035088" y="274638"/>
            <a:ext cx="7651711" cy="1143000"/>
          </a:xfrm>
          <a:prstGeom prst="rect">
            <a:avLst/>
          </a:prstGeom>
        </p:spPr>
        <p:txBody>
          <a:bodyPr rtlCol="0">
            <a:normAutofit/>
          </a:bodyPr>
          <a:lstStyle/>
          <a:p>
            <a:r>
              <a:rPr lang="en-US" smtClean="0"/>
              <a:t>Click to edit Master title style</a:t>
            </a:r>
            <a:endParaRPr lang="en-US" dirty="0"/>
          </a:p>
        </p:txBody>
      </p:sp>
    </p:spTree>
    <p:extLst>
      <p:ext uri="{BB962C8B-B14F-4D97-AF65-F5344CB8AC3E}">
        <p14:creationId xmlns:p14="http://schemas.microsoft.com/office/powerpoint/2010/main" val="968590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5123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35050" y="274638"/>
            <a:ext cx="7651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1035050" y="1600200"/>
            <a:ext cx="7651750"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6"/>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81000" y="5967413"/>
            <a:ext cx="2316163"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Line 3"/>
          <p:cNvSpPr>
            <a:spLocks noChangeShapeType="1"/>
          </p:cNvSpPr>
          <p:nvPr userDrawn="1"/>
        </p:nvSpPr>
        <p:spPr bwMode="auto">
          <a:xfrm>
            <a:off x="1035050" y="1157288"/>
            <a:ext cx="7162800" cy="0"/>
          </a:xfrm>
          <a:prstGeom prst="line">
            <a:avLst/>
          </a:prstGeom>
          <a:noFill/>
          <a:ln w="9525">
            <a:solidFill>
              <a:srgbClr val="6699CC"/>
            </a:solidFill>
            <a:round/>
            <a:headEnd/>
            <a:tailEnd/>
          </a:ln>
        </p:spPr>
        <p:txBody>
          <a:bodyPr wrap="none" anchor="ctr"/>
          <a:lstStyle/>
          <a:p>
            <a:pPr fontAlgn="auto">
              <a:spcBef>
                <a:spcPts val="0"/>
              </a:spcBef>
              <a:spcAft>
                <a:spcPts val="0"/>
              </a:spcAft>
              <a:defRPr/>
            </a:pPr>
            <a:endParaRPr lang="en-US" dirty="0">
              <a:latin typeface="Times New Roman"/>
              <a:ea typeface="+mn-ea"/>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1" r:id="rId3"/>
  </p:sldLayoutIdLst>
  <p:txStyles>
    <p:titleStyle>
      <a:lvl1pPr algn="l" defTabSz="457200" rtl="0" eaLnBrk="1" fontAlgn="base" hangingPunct="1">
        <a:spcBef>
          <a:spcPct val="0"/>
        </a:spcBef>
        <a:spcAft>
          <a:spcPct val="0"/>
        </a:spcAft>
        <a:defRPr sz="3100" kern="1200">
          <a:solidFill>
            <a:schemeClr val="accent1"/>
          </a:solidFill>
          <a:latin typeface="Times New Roman"/>
          <a:ea typeface="MS PGothic" panose="020B0600070205080204" pitchFamily="34" charset="-128"/>
          <a:cs typeface="Times New Roman"/>
        </a:defRPr>
      </a:lvl1pPr>
      <a:lvl2pPr algn="l" defTabSz="457200" rtl="0" eaLnBrk="1" fontAlgn="base" hangingPunct="1">
        <a:spcBef>
          <a:spcPct val="0"/>
        </a:spcBef>
        <a:spcAft>
          <a:spcPct val="0"/>
        </a:spcAft>
        <a:defRPr sz="3100">
          <a:solidFill>
            <a:schemeClr val="accent1"/>
          </a:solidFill>
          <a:latin typeface="Times New Roman" panose="02020603050405020304" pitchFamily="18" charset="0"/>
          <a:ea typeface="MS PGothic" panose="020B0600070205080204" pitchFamily="34" charset="-128"/>
        </a:defRPr>
      </a:lvl2pPr>
      <a:lvl3pPr algn="l" defTabSz="457200" rtl="0" eaLnBrk="1" fontAlgn="base" hangingPunct="1">
        <a:spcBef>
          <a:spcPct val="0"/>
        </a:spcBef>
        <a:spcAft>
          <a:spcPct val="0"/>
        </a:spcAft>
        <a:defRPr sz="3100">
          <a:solidFill>
            <a:schemeClr val="accent1"/>
          </a:solidFill>
          <a:latin typeface="Times New Roman" panose="02020603050405020304" pitchFamily="18" charset="0"/>
          <a:ea typeface="MS PGothic" panose="020B0600070205080204" pitchFamily="34" charset="-128"/>
        </a:defRPr>
      </a:lvl3pPr>
      <a:lvl4pPr algn="l" defTabSz="457200" rtl="0" eaLnBrk="1" fontAlgn="base" hangingPunct="1">
        <a:spcBef>
          <a:spcPct val="0"/>
        </a:spcBef>
        <a:spcAft>
          <a:spcPct val="0"/>
        </a:spcAft>
        <a:defRPr sz="3100">
          <a:solidFill>
            <a:schemeClr val="accent1"/>
          </a:solidFill>
          <a:latin typeface="Times New Roman" panose="02020603050405020304" pitchFamily="18" charset="0"/>
          <a:ea typeface="MS PGothic" panose="020B0600070205080204" pitchFamily="34" charset="-128"/>
        </a:defRPr>
      </a:lvl4pPr>
      <a:lvl5pPr algn="l" defTabSz="457200" rtl="0" eaLnBrk="1" fontAlgn="base" hangingPunct="1">
        <a:spcBef>
          <a:spcPct val="0"/>
        </a:spcBef>
        <a:spcAft>
          <a:spcPct val="0"/>
        </a:spcAft>
        <a:defRPr sz="3100">
          <a:solidFill>
            <a:schemeClr val="accent1"/>
          </a:solidFill>
          <a:latin typeface="Times New Roman" panose="02020603050405020304" pitchFamily="18" charset="0"/>
          <a:ea typeface="MS PGothic" panose="020B0600070205080204" pitchFamily="34" charset="-128"/>
        </a:defRPr>
      </a:lvl5pPr>
      <a:lvl6pPr marL="457200" algn="l" defTabSz="457200" rtl="0" eaLnBrk="1" fontAlgn="base" hangingPunct="1">
        <a:spcBef>
          <a:spcPct val="0"/>
        </a:spcBef>
        <a:spcAft>
          <a:spcPct val="0"/>
        </a:spcAft>
        <a:defRPr sz="3100">
          <a:solidFill>
            <a:schemeClr val="accent1"/>
          </a:solidFill>
          <a:latin typeface="Times New Roman" panose="02020603050405020304" pitchFamily="18" charset="0"/>
          <a:ea typeface="MS PGothic" panose="020B0600070205080204" pitchFamily="34" charset="-128"/>
        </a:defRPr>
      </a:lvl6pPr>
      <a:lvl7pPr marL="914400" algn="l" defTabSz="457200" rtl="0" eaLnBrk="1" fontAlgn="base" hangingPunct="1">
        <a:spcBef>
          <a:spcPct val="0"/>
        </a:spcBef>
        <a:spcAft>
          <a:spcPct val="0"/>
        </a:spcAft>
        <a:defRPr sz="3100">
          <a:solidFill>
            <a:schemeClr val="accent1"/>
          </a:solidFill>
          <a:latin typeface="Times New Roman" panose="02020603050405020304" pitchFamily="18" charset="0"/>
          <a:ea typeface="MS PGothic" panose="020B0600070205080204" pitchFamily="34" charset="-128"/>
        </a:defRPr>
      </a:lvl7pPr>
      <a:lvl8pPr marL="1371600" algn="l" defTabSz="457200" rtl="0" eaLnBrk="1" fontAlgn="base" hangingPunct="1">
        <a:spcBef>
          <a:spcPct val="0"/>
        </a:spcBef>
        <a:spcAft>
          <a:spcPct val="0"/>
        </a:spcAft>
        <a:defRPr sz="3100">
          <a:solidFill>
            <a:schemeClr val="accent1"/>
          </a:solidFill>
          <a:latin typeface="Times New Roman" panose="02020603050405020304" pitchFamily="18" charset="0"/>
          <a:ea typeface="MS PGothic" panose="020B0600070205080204" pitchFamily="34" charset="-128"/>
        </a:defRPr>
      </a:lvl8pPr>
      <a:lvl9pPr marL="1828800" algn="l" defTabSz="457200" rtl="0" eaLnBrk="1" fontAlgn="base" hangingPunct="1">
        <a:spcBef>
          <a:spcPct val="0"/>
        </a:spcBef>
        <a:spcAft>
          <a:spcPct val="0"/>
        </a:spcAft>
        <a:defRPr sz="3100">
          <a:solidFill>
            <a:schemeClr val="accent1"/>
          </a:solidFill>
          <a:latin typeface="Times New Roman" panose="02020603050405020304" pitchFamily="18" charset="0"/>
          <a:ea typeface="MS PGothic" panose="020B0600070205080204" pitchFamily="34" charset="-128"/>
        </a:defRPr>
      </a:lvl9pPr>
    </p:titleStyle>
    <p:bodyStyle>
      <a:lvl1pPr marL="342900" indent="-342900" algn="l" defTabSz="457200" rtl="0" eaLnBrk="1" fontAlgn="base" hangingPunct="1">
        <a:spcBef>
          <a:spcPct val="20000"/>
        </a:spcBef>
        <a:spcAft>
          <a:spcPct val="0"/>
        </a:spcAft>
        <a:buClr>
          <a:schemeClr val="accent1"/>
        </a:buClr>
        <a:buFont typeface="Wingdings" panose="05000000000000000000" pitchFamily="2" charset="2"/>
        <a:buChar char="§"/>
        <a:defRPr sz="2700" kern="1200">
          <a:solidFill>
            <a:schemeClr val="tx1"/>
          </a:solidFill>
          <a:latin typeface="Times New Roman"/>
          <a:ea typeface="MS PGothic" panose="020B0600070205080204" pitchFamily="34" charset="-128"/>
          <a:cs typeface="Times New Roman"/>
        </a:defRPr>
      </a:lvl1pPr>
      <a:lvl2pPr marL="742950" indent="-285750" algn="l" defTabSz="457200" rtl="0" eaLnBrk="1" fontAlgn="base" hangingPunct="1">
        <a:spcBef>
          <a:spcPct val="20000"/>
        </a:spcBef>
        <a:spcAft>
          <a:spcPct val="0"/>
        </a:spcAft>
        <a:buClr>
          <a:schemeClr val="accent1"/>
        </a:buClr>
        <a:buSzPct val="90000"/>
        <a:buFont typeface="Arial" panose="020B0604020202020204" pitchFamily="34" charset="0"/>
        <a:buChar char="•"/>
        <a:defRPr sz="2400" kern="1200">
          <a:solidFill>
            <a:schemeClr val="tx1"/>
          </a:solidFill>
          <a:latin typeface="Times New Roman"/>
          <a:ea typeface="MS PGothic" panose="020B0600070205080204" pitchFamily="34" charset="-128"/>
          <a:cs typeface="Times New Roman"/>
        </a:defRPr>
      </a:lvl2pPr>
      <a:lvl3pPr marL="1143000" indent="-228600" algn="l" defTabSz="457200" rtl="0" eaLnBrk="1" fontAlgn="base" hangingPunct="1">
        <a:spcBef>
          <a:spcPct val="20000"/>
        </a:spcBef>
        <a:spcAft>
          <a:spcPct val="0"/>
        </a:spcAft>
        <a:buClr>
          <a:schemeClr val="accent1"/>
        </a:buClr>
        <a:buFont typeface="Wingdings" panose="05000000000000000000" pitchFamily="2" charset="2"/>
        <a:buChar char="§"/>
        <a:defRPr sz="2000" kern="1200">
          <a:solidFill>
            <a:schemeClr val="tx1"/>
          </a:solidFill>
          <a:latin typeface="Times New Roman"/>
          <a:ea typeface="MS PGothic" panose="020B0600070205080204" pitchFamily="34" charset="-128"/>
          <a:cs typeface="Times New Roman"/>
        </a:defRPr>
      </a:lvl3pPr>
      <a:lvl4pPr marL="1600200" indent="-228600" algn="l" defTabSz="457200"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Times New Roman"/>
          <a:ea typeface="MS PGothic" panose="020B0600070205080204" pitchFamily="34" charset="-128"/>
          <a:cs typeface="Times New Roman"/>
        </a:defRPr>
      </a:lvl4pPr>
      <a:lvl5pPr marL="2057400" indent="-228600" algn="l" defTabSz="457200"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Times New Roman"/>
          <a:ea typeface="MS PGothic" panose="020B0600070205080204" pitchFamily="34" charset="-128"/>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554069" y="4155175"/>
            <a:ext cx="8663354" cy="2123658"/>
          </a:xfrm>
          <a:prstGeom prst="rect">
            <a:avLst/>
          </a:prstGeom>
          <a:noFill/>
          <a:ln w="9525">
            <a:noFill/>
            <a:miter lim="800000"/>
            <a:headEnd/>
            <a:tailEnd/>
          </a:ln>
        </p:spPr>
        <p:txBody>
          <a:bodyPr wrap="square">
            <a:prstTxWarp prst="textNoShape">
              <a:avLst/>
            </a:prstTxWarp>
            <a:spAutoFit/>
          </a:bodyPr>
          <a:lstStyle/>
          <a:p>
            <a:r>
              <a:rPr lang="en-US" sz="2800" dirty="0" smtClean="0">
                <a:solidFill>
                  <a:srgbClr val="FFFFFF"/>
                </a:solidFill>
                <a:latin typeface="Times New Roman"/>
                <a:cs typeface="Times New Roman"/>
              </a:rPr>
              <a:t>Educational Policy Committee’s Report on the Contextual Grading Transcript</a:t>
            </a:r>
          </a:p>
          <a:p>
            <a:r>
              <a:rPr lang="en-US" sz="2800" dirty="0" smtClean="0">
                <a:solidFill>
                  <a:srgbClr val="FFFFFF"/>
                </a:solidFill>
                <a:latin typeface="Times New Roman"/>
                <a:cs typeface="Times New Roman"/>
              </a:rPr>
              <a:t/>
            </a:r>
            <a:br>
              <a:rPr lang="en-US" sz="2800" dirty="0" smtClean="0">
                <a:solidFill>
                  <a:srgbClr val="FFFFFF"/>
                </a:solidFill>
                <a:latin typeface="Times New Roman"/>
                <a:cs typeface="Times New Roman"/>
              </a:rPr>
            </a:br>
            <a:r>
              <a:rPr lang="en-US" sz="2800" dirty="0" smtClean="0">
                <a:solidFill>
                  <a:srgbClr val="FFFFFF"/>
                </a:solidFill>
                <a:latin typeface="Times New Roman"/>
                <a:cs typeface="Times New Roman"/>
              </a:rPr>
              <a:t>Presented to the Faculty Council</a:t>
            </a:r>
            <a:endParaRPr lang="en-US" sz="2800" dirty="0">
              <a:solidFill>
                <a:srgbClr val="FFFFFF"/>
              </a:solidFill>
              <a:latin typeface="Times New Roman"/>
              <a:cs typeface="Times New Roman"/>
            </a:endParaRPr>
          </a:p>
          <a:p>
            <a:r>
              <a:rPr lang="en-US" sz="2000" b="1" dirty="0" smtClean="0">
                <a:solidFill>
                  <a:srgbClr val="FFFFFF"/>
                </a:solidFill>
                <a:latin typeface="Times New Roman"/>
                <a:cs typeface="Times New Roman"/>
              </a:rPr>
              <a:t>Friday, March 24, 2017</a:t>
            </a:r>
            <a:endParaRPr lang="en-US" sz="2000" b="1" dirty="0">
              <a:solidFill>
                <a:srgbClr val="FFFFFF"/>
              </a:solidFill>
              <a:latin typeface="Times New Roman"/>
              <a:cs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67591" y="274638"/>
            <a:ext cx="7844255" cy="1143000"/>
          </a:xfrm>
        </p:spPr>
        <p:txBody>
          <a:bodyPr>
            <a:normAutofit/>
          </a:bodyPr>
          <a:lstStyle/>
          <a:p>
            <a:r>
              <a:rPr lang="en-US" altLang="en-US" sz="4000" dirty="0" smtClean="0">
                <a:latin typeface="Times New Roman" panose="02020603050405020304" pitchFamily="18" charset="0"/>
              </a:rPr>
              <a:t>Background</a:t>
            </a:r>
          </a:p>
        </p:txBody>
      </p:sp>
      <p:sp>
        <p:nvSpPr>
          <p:cNvPr id="6147" name="Text Placeholder 2"/>
          <p:cNvSpPr txBox="1">
            <a:spLocks/>
          </p:cNvSpPr>
          <p:nvPr/>
        </p:nvSpPr>
        <p:spPr bwMode="auto">
          <a:xfrm>
            <a:off x="842545" y="1247273"/>
            <a:ext cx="7651750"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spcBef>
                <a:spcPct val="20000"/>
              </a:spcBef>
              <a:buClr>
                <a:schemeClr val="accent1"/>
              </a:buClr>
              <a:buFont typeface="Arial" panose="020B0604020202020204" pitchFamily="34" charset="0"/>
              <a:buChar char="•"/>
            </a:pPr>
            <a:r>
              <a:rPr lang="en-US" sz="2400" dirty="0" smtClean="0">
                <a:latin typeface="Arial" panose="020B0604020202020204" pitchFamily="34" charset="0"/>
                <a:cs typeface="Arial" panose="020B0604020202020204" pitchFamily="34" charset="0"/>
              </a:rPr>
              <a:t>Section 2 of Faculty </a:t>
            </a:r>
            <a:r>
              <a:rPr lang="en-US" sz="2400" dirty="0">
                <a:latin typeface="Arial" panose="020B0604020202020204" pitchFamily="34" charset="0"/>
                <a:cs typeface="Arial" panose="020B0604020202020204" pitchFamily="34" charset="0"/>
              </a:rPr>
              <a:t>Council Resolution 2011-3. </a:t>
            </a:r>
            <a:r>
              <a:rPr lang="en-US" sz="2400" i="1" dirty="0">
                <a:latin typeface="Arial" panose="020B0604020202020204" pitchFamily="34" charset="0"/>
                <a:cs typeface="Arial" panose="020B0604020202020204" pitchFamily="34" charset="0"/>
              </a:rPr>
              <a:t>On Reporting Contextual Grade Information on Undergraduate Transcripts </a:t>
            </a:r>
            <a:r>
              <a:rPr lang="en-US" sz="2400" dirty="0" smtClean="0">
                <a:latin typeface="Arial" panose="020B0604020202020204" pitchFamily="34" charset="0"/>
                <a:cs typeface="Arial" panose="020B0604020202020204" pitchFamily="34" charset="0"/>
              </a:rPr>
              <a:t>directed the University Registrar to provide contextual grade information on undergraduate transcripts beginning Fall 2012.</a:t>
            </a:r>
          </a:p>
          <a:p>
            <a:pPr>
              <a:spcBef>
                <a:spcPct val="20000"/>
              </a:spcBef>
              <a:buClr>
                <a:schemeClr val="accent1"/>
              </a:buClr>
              <a:buFont typeface="Arial" panose="020B0604020202020204" pitchFamily="34" charset="0"/>
              <a:buChar char="•"/>
            </a:pPr>
            <a:r>
              <a:rPr lang="en-US" sz="2400" dirty="0" smtClean="0">
                <a:latin typeface="Arial" panose="020B0604020202020204" pitchFamily="34" charset="0"/>
                <a:cs typeface="Arial" panose="020B0604020202020204" pitchFamily="34" charset="0"/>
              </a:rPr>
              <a:t>Section 4. Implementation, states, </a:t>
            </a:r>
            <a:r>
              <a:rPr lang="en-US" sz="2400" dirty="0">
                <a:latin typeface="Arial" panose="020B0604020202020204" pitchFamily="34" charset="0"/>
                <a:cs typeface="Arial" panose="020B0604020202020204" pitchFamily="34" charset="0"/>
              </a:rPr>
              <a:t>“To the extent that any element of this Resolution proves impracticable, the registrar shall report this situation to the Educational Policy Committee for consideration of amendment</a:t>
            </a:r>
            <a:r>
              <a:rPr lang="en-US" sz="2400" dirty="0" smtClean="0">
                <a:latin typeface="Arial" panose="020B0604020202020204" pitchFamily="34" charset="0"/>
                <a:cs typeface="Arial" panose="020B0604020202020204" pitchFamily="34" charset="0"/>
              </a:rPr>
              <a:t>.”</a:t>
            </a:r>
          </a:p>
          <a:p>
            <a:pPr>
              <a:spcBef>
                <a:spcPct val="20000"/>
              </a:spcBef>
              <a:buClr>
                <a:schemeClr val="accent1"/>
              </a:buClr>
              <a:buFont typeface="Arial" panose="020B0604020202020204" pitchFamily="34" charset="0"/>
              <a:buChar char="•"/>
            </a:pPr>
            <a:r>
              <a:rPr lang="en-US" sz="2400" dirty="0" smtClean="0">
                <a:latin typeface="Arial" panose="020B0604020202020204" pitchFamily="34" charset="0"/>
                <a:cs typeface="Arial" panose="020B0604020202020204" pitchFamily="34" charset="0"/>
              </a:rPr>
              <a:t>To date, implementation has been delayed due to technological challenges.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67591" y="274638"/>
            <a:ext cx="7844255" cy="1143000"/>
          </a:xfrm>
        </p:spPr>
        <p:txBody>
          <a:bodyPr>
            <a:normAutofit/>
          </a:bodyPr>
          <a:lstStyle/>
          <a:p>
            <a:r>
              <a:rPr lang="en-US" altLang="en-US" sz="4000" dirty="0" smtClean="0">
                <a:latin typeface="Times New Roman" panose="02020603050405020304" pitchFamily="18" charset="0"/>
              </a:rPr>
              <a:t>EPC Charge and Discussion</a:t>
            </a:r>
          </a:p>
        </p:txBody>
      </p:sp>
      <p:sp>
        <p:nvSpPr>
          <p:cNvPr id="6147" name="Text Placeholder 2"/>
          <p:cNvSpPr txBox="1">
            <a:spLocks/>
          </p:cNvSpPr>
          <p:nvPr/>
        </p:nvSpPr>
        <p:spPr bwMode="auto">
          <a:xfrm>
            <a:off x="842545" y="1137858"/>
            <a:ext cx="7651750"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spcBef>
                <a:spcPct val="20000"/>
              </a:spcBef>
              <a:buClr>
                <a:schemeClr val="accent1"/>
              </a:buClr>
              <a:buFont typeface="Arial" panose="020B0604020202020204" pitchFamily="34" charset="0"/>
              <a:buChar char="•"/>
            </a:pPr>
            <a:r>
              <a:rPr lang="en-US" sz="2400" dirty="0" smtClean="0">
                <a:latin typeface="Arial" panose="020B0604020202020204" pitchFamily="34" charset="0"/>
                <a:cs typeface="Arial" panose="020B0604020202020204" pitchFamily="34" charset="0"/>
              </a:rPr>
              <a:t>In January 2015, Bruce Cairns attended the EPC meeting.  EPC was asked to consider implementation of the contextual grading transcript in light of technical </a:t>
            </a:r>
            <a:r>
              <a:rPr lang="en-US" sz="2400" dirty="0" smtClean="0">
                <a:latin typeface="Arial" panose="020B0604020202020204" pitchFamily="34" charset="0"/>
                <a:cs typeface="Arial" panose="020B0604020202020204" pitchFamily="34" charset="0"/>
              </a:rPr>
              <a:t>issues, </a:t>
            </a:r>
            <a:r>
              <a:rPr lang="en-US" sz="2400" dirty="0" smtClean="0">
                <a:latin typeface="Arial" panose="020B0604020202020204" pitchFamily="34" charset="0"/>
                <a:cs typeface="Arial" panose="020B0604020202020204" pitchFamily="34" charset="0"/>
              </a:rPr>
              <a:t>and to provide an opinion to other faculty committees and Faculty Council.</a:t>
            </a:r>
          </a:p>
          <a:p>
            <a:pPr>
              <a:spcBef>
                <a:spcPct val="20000"/>
              </a:spcBef>
              <a:buClr>
                <a:schemeClr val="accent1"/>
              </a:buClr>
              <a:buFont typeface="Arial" panose="020B0604020202020204" pitchFamily="34" charset="0"/>
              <a:buChar char="•"/>
            </a:pPr>
            <a:r>
              <a:rPr lang="en-US" sz="2400" dirty="0" smtClean="0">
                <a:latin typeface="Arial" panose="020B0604020202020204" pitchFamily="34" charset="0"/>
                <a:cs typeface="Arial" panose="020B0604020202020204" pitchFamily="34" charset="0"/>
              </a:rPr>
              <a:t>EPC discussed the issue </a:t>
            </a:r>
            <a:r>
              <a:rPr lang="en-US" sz="2400" dirty="0" smtClean="0">
                <a:latin typeface="Arial" panose="020B0604020202020204" pitchFamily="34" charset="0"/>
                <a:cs typeface="Arial" panose="020B0604020202020204" pitchFamily="34" charset="0"/>
              </a:rPr>
              <a:t>and consulted with Faculty </a:t>
            </a:r>
            <a:r>
              <a:rPr lang="en-US" sz="2400" dirty="0" smtClean="0">
                <a:latin typeface="Arial" panose="020B0604020202020204" pitchFamily="34" charset="0"/>
                <a:cs typeface="Arial" panose="020B0604020202020204" pitchFamily="34" charset="0"/>
              </a:rPr>
              <a:t>Council throughout 2015 and 2016, </a:t>
            </a:r>
            <a:r>
              <a:rPr lang="en-US" sz="2400" dirty="0" smtClean="0">
                <a:latin typeface="Arial" panose="020B0604020202020204" pitchFamily="34" charset="0"/>
                <a:cs typeface="Arial" panose="020B0604020202020204" pitchFamily="34" charset="0"/>
              </a:rPr>
              <a:t>but </a:t>
            </a:r>
            <a:r>
              <a:rPr lang="en-US" sz="2400" dirty="0" smtClean="0">
                <a:latin typeface="Arial" panose="020B0604020202020204" pitchFamily="34" charset="0"/>
                <a:cs typeface="Arial" panose="020B0604020202020204" pitchFamily="34" charset="0"/>
              </a:rPr>
              <a:t>most members felt it was inadvisable to offer a conclusion without access to objective data that could inform our perspectives.  </a:t>
            </a:r>
          </a:p>
          <a:p>
            <a:pPr>
              <a:spcBef>
                <a:spcPct val="20000"/>
              </a:spcBef>
              <a:buClr>
                <a:schemeClr val="accent1"/>
              </a:buClr>
              <a:buFont typeface="Arial" panose="020B0604020202020204" pitchFamily="34" charset="0"/>
              <a:buChar char="•"/>
            </a:pPr>
            <a:r>
              <a:rPr lang="en-US" sz="2400" dirty="0" smtClean="0">
                <a:latin typeface="Arial" panose="020B0604020202020204" pitchFamily="34" charset="0"/>
                <a:cs typeface="Arial" panose="020B0604020202020204" pitchFamily="34" charset="0"/>
              </a:rPr>
              <a:t>Thus, EPC requested that a formal process be put in place to examine the issues that had emerged.</a:t>
            </a:r>
          </a:p>
        </p:txBody>
      </p:sp>
    </p:spTree>
    <p:extLst>
      <p:ext uri="{BB962C8B-B14F-4D97-AF65-F5344CB8AC3E}">
        <p14:creationId xmlns:p14="http://schemas.microsoft.com/office/powerpoint/2010/main" val="371983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EPC Process</a:t>
            </a:r>
            <a:endParaRPr lang="en-US" sz="4000" dirty="0"/>
          </a:p>
        </p:txBody>
      </p:sp>
      <p:sp>
        <p:nvSpPr>
          <p:cNvPr id="3" name="TextBox 2"/>
          <p:cNvSpPr txBox="1"/>
          <p:nvPr/>
        </p:nvSpPr>
        <p:spPr>
          <a:xfrm>
            <a:off x="1035088" y="1308223"/>
            <a:ext cx="7149907" cy="4401205"/>
          </a:xfrm>
          <a:prstGeom prst="rect">
            <a:avLst/>
          </a:prstGeom>
          <a:noFill/>
        </p:spPr>
        <p:txBody>
          <a:bodyPr wrap="square" rtlCol="0">
            <a:spAutoFit/>
          </a:bodyPr>
          <a:lstStyle/>
          <a:p>
            <a:r>
              <a:rPr lang="en-US" sz="2800" dirty="0"/>
              <a:t>On advisement of the Educational Policy Committee, in May 2016 Chris </a:t>
            </a:r>
            <a:r>
              <a:rPr lang="en-US" sz="2800" dirty="0" err="1"/>
              <a:t>Derickson</a:t>
            </a:r>
            <a:r>
              <a:rPr lang="en-US" sz="2800" dirty="0"/>
              <a:t>, University Registrar, convened a 12-member, broadly representative working group to comprehensively consider the proposed implementation of the Contextual Grading Transcript, including existing challenges and potential solutions.  The final report of the working group is available on the Faculty Council website</a:t>
            </a:r>
            <a:r>
              <a:rPr lang="en-US" sz="2800" dirty="0" smtClean="0"/>
              <a:t>.</a:t>
            </a:r>
            <a:endParaRPr lang="en-US" sz="2800" dirty="0"/>
          </a:p>
        </p:txBody>
      </p:sp>
    </p:spTree>
    <p:extLst>
      <p:ext uri="{BB962C8B-B14F-4D97-AF65-F5344CB8AC3E}">
        <p14:creationId xmlns:p14="http://schemas.microsoft.com/office/powerpoint/2010/main" val="304963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67591" y="274638"/>
            <a:ext cx="7844255" cy="1143000"/>
          </a:xfrm>
        </p:spPr>
        <p:txBody>
          <a:bodyPr>
            <a:normAutofit/>
          </a:bodyPr>
          <a:lstStyle/>
          <a:p>
            <a:r>
              <a:rPr lang="en-US" altLang="en-US" sz="4000" dirty="0" smtClean="0">
                <a:latin typeface="Times New Roman" panose="02020603050405020304" pitchFamily="18" charset="0"/>
              </a:rPr>
              <a:t>Registrar’s Report to the EPC</a:t>
            </a:r>
          </a:p>
        </p:txBody>
      </p:sp>
      <p:sp>
        <p:nvSpPr>
          <p:cNvPr id="6147" name="Text Placeholder 2"/>
          <p:cNvSpPr txBox="1">
            <a:spLocks/>
          </p:cNvSpPr>
          <p:nvPr/>
        </p:nvSpPr>
        <p:spPr bwMode="auto">
          <a:xfrm>
            <a:off x="842545" y="1247273"/>
            <a:ext cx="7651750"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indent="0">
              <a:spcBef>
                <a:spcPct val="20000"/>
              </a:spcBef>
              <a:buClr>
                <a:schemeClr val="accent1"/>
              </a:buClr>
            </a:pPr>
            <a:r>
              <a:rPr lang="en-US" sz="2400" dirty="0"/>
              <a:t>On February 8, 2017, Chris </a:t>
            </a:r>
            <a:r>
              <a:rPr lang="en-US" sz="2400" dirty="0" err="1"/>
              <a:t>Derickson</a:t>
            </a:r>
            <a:r>
              <a:rPr lang="en-US" sz="2400" dirty="0"/>
              <a:t> presented to the EPC, the working group’s analysis via their formal report.  Included with that report were Mr. </a:t>
            </a:r>
            <a:r>
              <a:rPr lang="en-US" sz="2400" dirty="0" err="1"/>
              <a:t>Derickson’s</a:t>
            </a:r>
            <a:r>
              <a:rPr lang="en-US" sz="2400" dirty="0"/>
              <a:t> recommendations regarding the feasibility and advisability of issuing contextual grading transcripts at UNC. </a:t>
            </a:r>
          </a:p>
          <a:p>
            <a:pPr marL="0" indent="0">
              <a:spcBef>
                <a:spcPct val="20000"/>
              </a:spcBef>
              <a:buClr>
                <a:schemeClr val="accent1"/>
              </a:buClr>
            </a:pPr>
            <a:r>
              <a:rPr lang="en-US" sz="2400" dirty="0" smtClean="0">
                <a:latin typeface="Arial" panose="020B0604020202020204" pitchFamily="34" charset="0"/>
                <a:cs typeface="Arial" panose="020B0604020202020204" pitchFamily="34" charset="0"/>
              </a:rPr>
              <a:t>Several risks were identified:</a:t>
            </a:r>
          </a:p>
          <a:p>
            <a:pPr>
              <a:spcBef>
                <a:spcPct val="20000"/>
              </a:spcBef>
              <a:buClr>
                <a:schemeClr val="accent1"/>
              </a:buClr>
              <a:buFont typeface="Arial" panose="020B0604020202020204" pitchFamily="34" charset="0"/>
              <a:buChar char="•"/>
            </a:pPr>
            <a:r>
              <a:rPr lang="en-US" sz="2400" dirty="0" smtClean="0">
                <a:latin typeface="Arial" panose="020B0604020202020204" pitchFamily="34" charset="0"/>
                <a:cs typeface="Arial" panose="020B0604020202020204" pitchFamily="34" charset="0"/>
              </a:rPr>
              <a:t>Inconsistent consumption of the contextualized grade data</a:t>
            </a:r>
          </a:p>
          <a:p>
            <a:pPr>
              <a:spcBef>
                <a:spcPct val="20000"/>
              </a:spcBef>
              <a:buClr>
                <a:schemeClr val="accent1"/>
              </a:buClr>
              <a:buFont typeface="Arial" panose="020B0604020202020204" pitchFamily="34" charset="0"/>
              <a:buChar char="•"/>
            </a:pPr>
            <a:r>
              <a:rPr lang="en-US" sz="2400" dirty="0" smtClean="0">
                <a:latin typeface="Arial" panose="020B0604020202020204" pitchFamily="34" charset="0"/>
                <a:cs typeface="Arial" panose="020B0604020202020204" pitchFamily="34" charset="0"/>
              </a:rPr>
              <a:t>Technological challenges</a:t>
            </a:r>
          </a:p>
          <a:p>
            <a:pPr>
              <a:spcBef>
                <a:spcPct val="20000"/>
              </a:spcBef>
              <a:buClr>
                <a:schemeClr val="accent1"/>
              </a:buClr>
              <a:buFont typeface="Arial" panose="020B0604020202020204" pitchFamily="34" charset="0"/>
              <a:buChar char="•"/>
            </a:pPr>
            <a:r>
              <a:rPr lang="en-US" sz="2400" dirty="0" smtClean="0">
                <a:latin typeface="Arial" panose="020B0604020202020204" pitchFamily="34" charset="0"/>
                <a:cs typeface="Arial" panose="020B0604020202020204" pitchFamily="34" charset="0"/>
              </a:rPr>
              <a:t>Prohibitive cost (estimates were received from ITS in a separate communication)</a:t>
            </a:r>
          </a:p>
        </p:txBody>
      </p:sp>
    </p:spTree>
    <p:extLst>
      <p:ext uri="{BB962C8B-B14F-4D97-AF65-F5344CB8AC3E}">
        <p14:creationId xmlns:p14="http://schemas.microsoft.com/office/powerpoint/2010/main" val="598404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Registrar’s Conclusion</a:t>
            </a:r>
            <a:endParaRPr lang="en-US" sz="4000" dirty="0"/>
          </a:p>
        </p:txBody>
      </p:sp>
      <p:sp>
        <p:nvSpPr>
          <p:cNvPr id="3" name="TextBox 2"/>
          <p:cNvSpPr txBox="1"/>
          <p:nvPr/>
        </p:nvSpPr>
        <p:spPr>
          <a:xfrm>
            <a:off x="1035088" y="1167546"/>
            <a:ext cx="7149907" cy="4893647"/>
          </a:xfrm>
          <a:prstGeom prst="rect">
            <a:avLst/>
          </a:prstGeom>
          <a:noFill/>
        </p:spPr>
        <p:txBody>
          <a:bodyPr wrap="square" rtlCol="0">
            <a:spAutoFit/>
          </a:bodyPr>
          <a:lstStyle/>
          <a:p>
            <a:r>
              <a:rPr lang="en-US" sz="2400" dirty="0" smtClean="0"/>
              <a:t>“After </a:t>
            </a:r>
            <a:r>
              <a:rPr lang="en-US" sz="2400" dirty="0"/>
              <a:t>long consideration of the issues that have been identified, especially the consistency concerns, </a:t>
            </a:r>
            <a:r>
              <a:rPr lang="en-US" sz="2400" u="sng" dirty="0"/>
              <a:t>the furthest I would be willing to go with my recommendation is to make the contextualized transcript an optional, unofficial transcript. </a:t>
            </a:r>
            <a:r>
              <a:rPr lang="en-US" sz="2400" dirty="0" smtClean="0"/>
              <a:t>…</a:t>
            </a:r>
            <a:r>
              <a:rPr lang="en-US" sz="2400" u="sng" dirty="0"/>
              <a:t>The downside to this recommendation and one that EPC would need to consider is the amount of time and effort that would be spent to develop an unofficial transcript.</a:t>
            </a:r>
            <a:r>
              <a:rPr lang="en-US" sz="2400" dirty="0"/>
              <a:t>  I do see value to starting this new transcript as an unofficial version and letting interest and momentum build without the risks identified above, but that is a larger policy and budgetary decision that would have to be made</a:t>
            </a:r>
            <a:r>
              <a:rPr lang="en-US" sz="2400" dirty="0" smtClean="0"/>
              <a:t>.” </a:t>
            </a:r>
            <a:endParaRPr lang="en-US" sz="2400" dirty="0"/>
          </a:p>
        </p:txBody>
      </p:sp>
    </p:spTree>
    <p:extLst>
      <p:ext uri="{BB962C8B-B14F-4D97-AF65-F5344CB8AC3E}">
        <p14:creationId xmlns:p14="http://schemas.microsoft.com/office/powerpoint/2010/main" val="228572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EPC’s Conclusion</a:t>
            </a:r>
            <a:endParaRPr lang="en-US" sz="4000" dirty="0"/>
          </a:p>
        </p:txBody>
      </p:sp>
      <p:sp>
        <p:nvSpPr>
          <p:cNvPr id="3" name="TextBox 2"/>
          <p:cNvSpPr txBox="1"/>
          <p:nvPr/>
        </p:nvSpPr>
        <p:spPr>
          <a:xfrm>
            <a:off x="1035088" y="1167546"/>
            <a:ext cx="7149907" cy="3785652"/>
          </a:xfrm>
          <a:prstGeom prst="rect">
            <a:avLst/>
          </a:prstGeom>
          <a:noFill/>
        </p:spPr>
        <p:txBody>
          <a:bodyPr wrap="square" rtlCol="0">
            <a:spAutoFit/>
          </a:bodyPr>
          <a:lstStyle/>
          <a:p>
            <a:endParaRPr lang="en-US" sz="2400" dirty="0" smtClean="0"/>
          </a:p>
          <a:p>
            <a:r>
              <a:rPr lang="en-US" sz="2400" dirty="0" smtClean="0"/>
              <a:t>In </a:t>
            </a:r>
            <a:r>
              <a:rPr lang="en-US" sz="2400" dirty="0"/>
              <a:t>weighing all available evidence, the EPC concludes that the technical challenges associated with accurately producing a contextualized transcript, coupled with </a:t>
            </a:r>
            <a:r>
              <a:rPr lang="en-US" sz="2400" dirty="0" smtClean="0"/>
              <a:t>the </a:t>
            </a:r>
            <a:r>
              <a:rPr lang="en-US" sz="2400" dirty="0"/>
              <a:t>prohibitive costs associated with generating such a transcript make the implementation of the Contextual Grading Transcript, (either as an official or unofficial transcript of the University of North Carolina at Chapel Hill) impracticable at this time. </a:t>
            </a:r>
          </a:p>
        </p:txBody>
      </p:sp>
    </p:spTree>
    <p:extLst>
      <p:ext uri="{BB962C8B-B14F-4D97-AF65-F5344CB8AC3E}">
        <p14:creationId xmlns:p14="http://schemas.microsoft.com/office/powerpoint/2010/main" val="16696993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UNC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powerpointUNCblue</Template>
  <TotalTime>470</TotalTime>
  <Words>516</Words>
  <Application>Microsoft Office PowerPoint</Application>
  <PresentationFormat>On-screen Show (4:3)</PresentationFormat>
  <Paragraphs>31</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MS PGothic</vt:lpstr>
      <vt:lpstr>Arial</vt:lpstr>
      <vt:lpstr>Calibri</vt:lpstr>
      <vt:lpstr>Times New Roman</vt:lpstr>
      <vt:lpstr>Wingdings</vt:lpstr>
      <vt:lpstr>UNC Theme</vt:lpstr>
      <vt:lpstr>PowerPoint Presentation</vt:lpstr>
      <vt:lpstr>Background</vt:lpstr>
      <vt:lpstr>EPC Charge and Discussion</vt:lpstr>
      <vt:lpstr>EPC Process</vt:lpstr>
      <vt:lpstr>Registrar’s Report to the EPC</vt:lpstr>
      <vt:lpstr>The Registrar’s Conclusion</vt:lpstr>
      <vt:lpstr>EPC’s Conclusion</vt:lpstr>
    </vt:vector>
  </TitlesOfParts>
  <Company>The University of North Carolina at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Reiter, Kristin L</dc:creator>
  <cp:lastModifiedBy>Reiter, Kristin L</cp:lastModifiedBy>
  <cp:revision>28</cp:revision>
  <dcterms:created xsi:type="dcterms:W3CDTF">2016-09-01T19:02:28Z</dcterms:created>
  <dcterms:modified xsi:type="dcterms:W3CDTF">2017-03-22T12:42:28Z</dcterms:modified>
</cp:coreProperties>
</file>