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5" r:id="rId1"/>
  </p:sldMasterIdLst>
  <p:notesMasterIdLst>
    <p:notesMasterId r:id="rId17"/>
  </p:notesMasterIdLst>
  <p:sldIdLst>
    <p:sldId id="256" r:id="rId2"/>
    <p:sldId id="257" r:id="rId3"/>
    <p:sldId id="258" r:id="rId4"/>
    <p:sldId id="294" r:id="rId5"/>
    <p:sldId id="298" r:id="rId6"/>
    <p:sldId id="297" r:id="rId7"/>
    <p:sldId id="274" r:id="rId8"/>
    <p:sldId id="262" r:id="rId9"/>
    <p:sldId id="263" r:id="rId10"/>
    <p:sldId id="265" r:id="rId11"/>
    <p:sldId id="266" r:id="rId12"/>
    <p:sldId id="300" r:id="rId13"/>
    <p:sldId id="267" r:id="rId14"/>
    <p:sldId id="295" r:id="rId15"/>
    <p:sldId id="296" r:id="rId16"/>
  </p:sldIdLst>
  <p:sldSz cx="9144000" cy="6858000" type="screen4x3"/>
  <p:notesSz cx="7077075" cy="9363075"/>
  <p:embeddedFontLst>
    <p:embeddedFont>
      <p:font typeface="Franklin Gothic Book" panose="020B0503020102020204" pitchFamily="34" charset="0"/>
      <p:regular r:id="rId18"/>
      <p:italic r:id="rId19"/>
    </p:embeddedFont>
    <p:embeddedFont>
      <p:font typeface="Garamond" panose="02020404030301010803" pitchFamily="18" charset="0"/>
      <p:regular r:id="rId20"/>
      <p:bold r:id="rId21"/>
      <p:italic r:id="rId22"/>
    </p:embeddedFont>
    <p:embeddedFont>
      <p:font typeface="ＭＳ Ｐゴシック" panose="020B0600070205080204" pitchFamily="34" charset="-128"/>
      <p:regular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95"/>
    <a:srgbClr val="FFFFFF"/>
    <a:srgbClr val="56A0D3"/>
    <a:srgbClr val="7196B0"/>
    <a:srgbClr val="86A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8178222711197398"/>
          <c:y val="0"/>
          <c:w val="0.71375679700380101"/>
          <c:h val="0.733532106715475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Covenant</c:v>
                </c:pt>
              </c:strCache>
            </c:strRef>
          </c:tx>
          <c:spPr>
            <a:solidFill>
              <a:srgbClr val="D38C07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Covenant Status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Not Covenant</c:v>
                </c:pt>
              </c:strCache>
            </c:strRef>
          </c:tx>
          <c:spPr>
            <a:solidFill>
              <a:srgbClr val="D44906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Covenant Status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88143136"/>
        <c:axId val="348922472"/>
      </c:barChart>
      <c:catAx>
        <c:axId val="288143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348922472"/>
        <c:crosses val="autoZero"/>
        <c:auto val="1"/>
        <c:lblAlgn val="ctr"/>
        <c:lblOffset val="100"/>
        <c:noMultiLvlLbl val="1"/>
      </c:catAx>
      <c:valAx>
        <c:axId val="348922472"/>
        <c:scaling>
          <c:orientation val="minMax"/>
          <c:max val="1"/>
        </c:scaling>
        <c:delete val="1"/>
        <c:axPos val="b"/>
        <c:numFmt formatCode="0%" sourceLinked="0"/>
        <c:majorTickMark val="none"/>
        <c:minorTickMark val="none"/>
        <c:tickLblPos val="high"/>
        <c:crossAx val="288143136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795148927728448"/>
          <c:y val="6.5911371259362223E-2"/>
          <c:w val="0.71687398478499387"/>
          <c:h val="0.903062369505020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Aid-Eligible</c:v>
                </c:pt>
              </c:strCache>
            </c:strRef>
          </c:tx>
          <c:spPr>
            <a:solidFill>
              <a:srgbClr val="D38C07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Need Status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0.44594080912299799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Not Aid Eligible</c:v>
                </c:pt>
              </c:strCache>
            </c:strRef>
          </c:tx>
          <c:spPr>
            <a:solidFill>
              <a:srgbClr val="D44906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Need Status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0.55405919087700295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50364120"/>
        <c:axId val="350364512"/>
      </c:barChart>
      <c:catAx>
        <c:axId val="3503641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350364512"/>
        <c:crosses val="autoZero"/>
        <c:auto val="1"/>
        <c:lblAlgn val="ctr"/>
        <c:lblOffset val="100"/>
        <c:noMultiLvlLbl val="1"/>
      </c:catAx>
      <c:valAx>
        <c:axId val="350364512"/>
        <c:scaling>
          <c:orientation val="minMax"/>
          <c:max val="1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422" b="0" i="0" u="none" strike="noStrike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350364120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7784416010498688"/>
          <c:y val="1.0460556132379872E-2"/>
          <c:w val="0.71854472878390208"/>
          <c:h val="0.925242695555813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First-Gen</c:v>
                </c:pt>
              </c:strCache>
            </c:strRef>
          </c:tx>
          <c:spPr>
            <a:solidFill>
              <a:srgbClr val="D38C07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First-Gen Status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Not First-Gen</c:v>
                </c:pt>
              </c:strCache>
            </c:strRef>
          </c:tx>
          <c:spPr>
            <a:solidFill>
              <a:srgbClr val="D44906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First-Gen Status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50365296"/>
        <c:axId val="350365688"/>
      </c:barChart>
      <c:catAx>
        <c:axId val="3503652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FFFFFF"/>
            </a:solidFill>
            <a:prstDash val="solid"/>
            <a:miter lim="800000"/>
          </a:ln>
        </c:spPr>
        <c:txPr>
          <a:bodyPr rot="0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350365688"/>
        <c:crosses val="autoZero"/>
        <c:auto val="1"/>
        <c:lblAlgn val="ctr"/>
        <c:lblOffset val="100"/>
        <c:noMultiLvlLbl val="1"/>
      </c:catAx>
      <c:valAx>
        <c:axId val="350365688"/>
        <c:scaling>
          <c:orientation val="minMax"/>
          <c:max val="1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422" b="0" i="0" u="none" strike="noStrike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350365296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>
              <a:defRPr sz="1600" b="1" i="0" u="none" strike="noStrike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r>
              <a:rPr lang="en-US" sz="1400" b="1" i="0" u="none" strike="noStrike" dirty="0">
                <a:solidFill>
                  <a:schemeClr val="tx1"/>
                </a:solidFill>
                <a:latin typeface="Franklin Gothic Book" panose="020B0503020102020204" pitchFamily="34" charset="0"/>
              </a:rPr>
              <a:t>Need Status Among 2015 Undergrads</a:t>
            </a:r>
          </a:p>
        </c:rich>
      </c:tx>
      <c:layout>
        <c:manualLayout>
          <c:xMode val="edge"/>
          <c:yMode val="edge"/>
          <c:x val="0.4319883871167875"/>
          <c:y val="4.0430289955547139E-3"/>
          <c:w val="0.341115"/>
          <c:h val="0.133625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4593999999999999"/>
          <c:y val="0.13362599999999999"/>
          <c:w val="0.74435343192768488"/>
          <c:h val="0.773491999999999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Aid-Eligible</c:v>
                </c:pt>
              </c:strCache>
            </c:strRef>
          </c:tx>
          <c:spPr>
            <a:solidFill>
              <a:srgbClr val="D38C07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All Students</c:v>
                </c:pt>
                <c:pt idx="1">
                  <c:v>Under-rep. Students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0.44594080912299799</c:v>
                </c:pt>
                <c:pt idx="1">
                  <c:v>0.68370044052863399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Not Aid-Eligible</c:v>
                </c:pt>
              </c:strCache>
            </c:strRef>
          </c:tx>
          <c:spPr>
            <a:solidFill>
              <a:srgbClr val="D44906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All Students</c:v>
                </c:pt>
                <c:pt idx="1">
                  <c:v>Under-rep. Students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0.55405919087700295</c:v>
                </c:pt>
                <c:pt idx="1">
                  <c:v>0.31629955947136601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50366864"/>
        <c:axId val="350367256"/>
      </c:barChart>
      <c:catAx>
        <c:axId val="3503668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400" b="1" i="0" u="none" strike="noStrike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350367256"/>
        <c:crosses val="autoZero"/>
        <c:auto val="1"/>
        <c:lblAlgn val="ctr"/>
        <c:lblOffset val="100"/>
        <c:noMultiLvlLbl val="1"/>
      </c:catAx>
      <c:valAx>
        <c:axId val="350367256"/>
        <c:scaling>
          <c:orientation val="minMax"/>
          <c:max val="1"/>
        </c:scaling>
        <c:delete val="1"/>
        <c:axPos val="t"/>
        <c:numFmt formatCode="0%" sourceLinked="0"/>
        <c:majorTickMark val="none"/>
        <c:minorTickMark val="none"/>
        <c:tickLblPos val="high"/>
        <c:crossAx val="350366864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r"/>
      <c:legendEntry>
        <c:idx val="0"/>
        <c:txPr>
          <a:bodyPr rot="0"/>
          <a:lstStyle/>
          <a:p>
            <a:pPr>
              <a:defRPr sz="1400" b="1" i="0" u="none" strike="noStrike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</c:legendEntry>
      <c:legendEntry>
        <c:idx val="1"/>
        <c:txPr>
          <a:bodyPr rot="0"/>
          <a:lstStyle/>
          <a:p>
            <a:pPr>
              <a:defRPr sz="1400" b="1" i="0" u="none" strike="noStrike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9251757947905319"/>
          <c:w val="1"/>
          <c:h val="8.2784399999999994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1" i="0" u="none" strike="noStrike">
              <a:solidFill>
                <a:schemeClr val="tx1"/>
              </a:solidFill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9630171621913614"/>
          <c:y val="0.14816499999999999"/>
          <c:w val="0.77736910744111409"/>
          <c:h val="0.750206999999999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Aid-Eligible</c:v>
                </c:pt>
              </c:strCache>
            </c:strRef>
          </c:tx>
          <c:spPr>
            <a:solidFill>
              <a:srgbClr val="D38C07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All Students</c:v>
                </c:pt>
                <c:pt idx="1">
                  <c:v>African-American Students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0.44594080912299799</c:v>
                </c:pt>
                <c:pt idx="1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Not Aid-Eligible</c:v>
                </c:pt>
              </c:strCache>
            </c:strRef>
          </c:tx>
          <c:spPr>
            <a:solidFill>
              <a:srgbClr val="D44906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All Students</c:v>
                </c:pt>
                <c:pt idx="1">
                  <c:v>African-American Students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0.55405919087700295</c:v>
                </c:pt>
                <c:pt idx="1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51808520"/>
        <c:axId val="351808912"/>
      </c:barChart>
      <c:catAx>
        <c:axId val="351808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400" b="1" i="0" u="none" strike="noStrike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351808912"/>
        <c:crosses val="autoZero"/>
        <c:auto val="1"/>
        <c:lblAlgn val="ctr"/>
        <c:lblOffset val="100"/>
        <c:noMultiLvlLbl val="1"/>
      </c:catAx>
      <c:valAx>
        <c:axId val="351808912"/>
        <c:scaling>
          <c:orientation val="minMax"/>
          <c:max val="1"/>
        </c:scaling>
        <c:delete val="1"/>
        <c:axPos val="b"/>
        <c:numFmt formatCode="0%" sourceLinked="0"/>
        <c:majorTickMark val="none"/>
        <c:minorTickMark val="none"/>
        <c:tickLblPos val="high"/>
        <c:crossAx val="351808520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"/>
          <c:y val="0.88224522782864023"/>
          <c:w val="1"/>
          <c:h val="8.9071499999999998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1" i="0" u="none" strike="noStrike">
              <a:solidFill>
                <a:schemeClr val="tx1"/>
              </a:solidFill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</p:spPr>
        <p:txBody>
          <a:bodyPr lIns="93936" tIns="46968" rIns="93936" bIns="46968"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43610" y="4447461"/>
            <a:ext cx="5189855" cy="4213384"/>
          </a:xfrm>
          <a:prstGeom prst="rect">
            <a:avLst/>
          </a:prstGeom>
        </p:spPr>
        <p:txBody>
          <a:bodyPr lIns="93936" tIns="46968" rIns="93936" bIns="4696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4867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729E3-26FC-4150-A01D-D0351CD9EE11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hape 61"/>
          <p:cNvSpPr/>
          <p:nvPr userDrawn="1"/>
        </p:nvSpPr>
        <p:spPr>
          <a:xfrm flipV="1">
            <a:off x="769776" y="3154680"/>
            <a:ext cx="7604449" cy="27992"/>
          </a:xfrm>
          <a:prstGeom prst="line">
            <a:avLst/>
          </a:prstGeom>
          <a:ln w="25400">
            <a:solidFill>
              <a:srgbClr val="549CCF"/>
            </a:solidFill>
            <a:bevel/>
          </a:ln>
        </p:spPr>
        <p:txBody>
          <a:bodyPr lIns="45718" tIns="45718" rIns="45718" bIns="45718"/>
          <a:lstStyle/>
          <a:p>
            <a:endParaRPr lang="en-US" sz="2800" u="sng" dirty="0">
              <a:latin typeface="Vista Sans OT Book" panose="02000503030000020004" pitchFamily="50" charset="0"/>
            </a:endParaRPr>
          </a:p>
          <a:p>
            <a:endParaRPr dirty="0">
              <a:latin typeface="Vista Sans OT Book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9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5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0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9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6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481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defTabSz="913588">
              <a:defRPr sz="3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562601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338958" indent="-338958" defTabSz="913588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1044881" indent="-395213" defTabSz="913588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764289" indent="-464954" defTabSz="913588">
              <a:spcBef>
                <a:spcPts val="700"/>
              </a:spcBef>
              <a:buSzPct val="85000"/>
              <a:buFont typeface="Arial"/>
              <a:buChar char="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2320224" indent="-371231" defTabSz="913588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969899" indent="-371232" defTabSz="913588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7490258" y="6228082"/>
            <a:ext cx="259484" cy="256537"/>
          </a:xfrm>
          <a:prstGeom prst="rect">
            <a:avLst/>
          </a:prstGeom>
        </p:spPr>
        <p:txBody>
          <a:bodyPr anchor="ctr"/>
          <a:lstStyle>
            <a:lvl1pPr algn="ctr" defTabSz="410198">
              <a:defRPr sz="1100">
                <a:solidFill>
                  <a:srgbClr val="888888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2480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3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88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3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6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3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1.png" descr="ossa blue.png"/>
          <p:cNvPicPr>
            <a:picLocks noChangeAspect="1"/>
          </p:cNvPicPr>
          <p:nvPr userDrawn="1"/>
        </p:nvPicPr>
        <p:blipFill>
          <a:blip r:embed="rId17">
            <a:extLst/>
          </a:blip>
          <a:stretch>
            <a:fillRect/>
          </a:stretch>
        </p:blipFill>
        <p:spPr>
          <a:xfrm>
            <a:off x="7505700" y="6191486"/>
            <a:ext cx="1239209" cy="5141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93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" y="2069812"/>
            <a:ext cx="9144000" cy="1677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200" b="1" u="sng">
                <a:solidFill>
                  <a:srgbClr val="6699CC"/>
                </a:solidFill>
                <a:latin typeface="Garamond"/>
                <a:ea typeface="Garamond"/>
                <a:cs typeface="Garamond"/>
                <a:sym typeface="Garamond"/>
              </a:defRPr>
            </a:pPr>
            <a:endParaRPr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>
              <a:spcBef>
                <a:spcPts val="600"/>
              </a:spcBef>
              <a:defRPr sz="4000" b="1">
                <a:solidFill>
                  <a:srgbClr val="6699CC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Financial Aid &amp; Student </a:t>
            </a:r>
            <a:r>
              <a:rPr sz="3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Diversity</a:t>
            </a:r>
            <a:endParaRPr sz="3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>
              <a:defRPr sz="2000" b="1">
                <a:latin typeface="Garamond"/>
                <a:ea typeface="Garamond"/>
                <a:cs typeface="Garamond"/>
                <a:sym typeface="Garamond"/>
              </a:defRPr>
            </a:pPr>
            <a:endParaRPr sz="3400" u="sng" dirty="0">
              <a:latin typeface="Franklin Gothic Book" panose="020B05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54114"/>
            <a:ext cx="9144000" cy="962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Donald T. </a:t>
            </a:r>
            <a:r>
              <a:rPr lang="en-US" sz="1600" b="1" dirty="0" err="1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Hornstein</a:t>
            </a:r>
            <a:endParaRPr lang="en-US" sz="1600" b="1" dirty="0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Aubrey L. Brooks Professor of Law</a:t>
            </a:r>
            <a:b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Chair of the Committee on Scholarships, Awards, and Student </a:t>
            </a:r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Aid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23060"/>
            <a:ext cx="9144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February </a:t>
            </a:r>
            <a:r>
              <a:rPr lang="en-US" sz="16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Chart 110"/>
          <p:cNvGraphicFramePr/>
          <p:nvPr>
            <p:extLst>
              <p:ext uri="{D42A27DB-BD31-4B8C-83A1-F6EECF244321}">
                <p14:modId xmlns:p14="http://schemas.microsoft.com/office/powerpoint/2010/main" val="1969273236"/>
              </p:ext>
            </p:extLst>
          </p:nvPr>
        </p:nvGraphicFramePr>
        <p:xfrm>
          <a:off x="314133" y="3212811"/>
          <a:ext cx="8961771" cy="278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3" name="Shape 113"/>
          <p:cNvSpPr/>
          <p:nvPr/>
        </p:nvSpPr>
        <p:spPr>
          <a:xfrm>
            <a:off x="685800" y="1480524"/>
            <a:ext cx="7912100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marL="0" indent="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Under-represented</a:t>
            </a:r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</a:t>
            </a:r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tudents</a:t>
            </a:r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are More Likely to Qualify for Need-based Aid</a:t>
            </a:r>
          </a:p>
          <a:p>
            <a:pPr marL="0" indent="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 b="1" dirty="0">
              <a:solidFill>
                <a:schemeClr val="bg1"/>
              </a:solidFill>
              <a:latin typeface="Franklin Gothic Book" panose="020B0503020102020204" pitchFamily="34" charset="0"/>
              <a:sym typeface="Avenir Heavy"/>
            </a:endParaRPr>
          </a:p>
        </p:txBody>
      </p:sp>
      <p:sp>
        <p:nvSpPr>
          <p:cNvPr id="7" name="Shape 61"/>
          <p:cNvSpPr/>
          <p:nvPr/>
        </p:nvSpPr>
        <p:spPr>
          <a:xfrm flipV="1">
            <a:off x="685800" y="2615435"/>
            <a:ext cx="7604449" cy="27992"/>
          </a:xfrm>
          <a:prstGeom prst="line">
            <a:avLst/>
          </a:prstGeom>
          <a:ln w="25400">
            <a:solidFill>
              <a:srgbClr val="549CCF"/>
            </a:solidFill>
            <a:bevel/>
          </a:ln>
        </p:spPr>
        <p:txBody>
          <a:bodyPr lIns="45718" tIns="45718" rIns="45718" bIns="45718"/>
          <a:lstStyle/>
          <a:p>
            <a:endParaRPr lang="en-US" sz="2800" u="sng" dirty="0">
              <a:latin typeface="Vista Sans OT Book" panose="02000503030000020004" pitchFamily="50" charset="0"/>
            </a:endParaRPr>
          </a:p>
          <a:p>
            <a:endParaRPr dirty="0">
              <a:latin typeface="Vista Sans OT Book" panose="02000503030000020004" pitchFamily="50" charset="0"/>
            </a:endParaRPr>
          </a:p>
        </p:txBody>
      </p:sp>
      <p:sp>
        <p:nvSpPr>
          <p:cNvPr id="8" name="Shape 113"/>
          <p:cNvSpPr/>
          <p:nvPr/>
        </p:nvSpPr>
        <p:spPr>
          <a:xfrm>
            <a:off x="478035" y="2098911"/>
            <a:ext cx="856357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dirty="0">
              <a:solidFill>
                <a:schemeClr val="bg1"/>
              </a:solidFill>
              <a:latin typeface="+mj-lt"/>
              <a:ea typeface="Avenir Heavy"/>
              <a:cs typeface="Avenir Heavy"/>
              <a:sym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Chart 116"/>
          <p:cNvGraphicFramePr/>
          <p:nvPr>
            <p:extLst>
              <p:ext uri="{D42A27DB-BD31-4B8C-83A1-F6EECF244321}">
                <p14:modId xmlns:p14="http://schemas.microsoft.com/office/powerpoint/2010/main" val="2389760264"/>
              </p:ext>
            </p:extLst>
          </p:nvPr>
        </p:nvGraphicFramePr>
        <p:xfrm>
          <a:off x="589359" y="3191494"/>
          <a:ext cx="7830742" cy="2790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9" name="Shape 119"/>
          <p:cNvSpPr/>
          <p:nvPr/>
        </p:nvSpPr>
        <p:spPr>
          <a:xfrm>
            <a:off x="589359" y="1467945"/>
            <a:ext cx="856357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marL="0" indent="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African-</a:t>
            </a:r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</a:t>
            </a:r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merican </a:t>
            </a: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</a:t>
            </a:r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tudents</a:t>
            </a:r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Demonstrate Need at Much Higher Rate</a:t>
            </a:r>
            <a:endParaRPr sz="4000" dirty="0">
              <a:solidFill>
                <a:schemeClr val="bg1"/>
              </a:solidFill>
              <a:latin typeface="+mj-lt"/>
              <a:ea typeface="Avenir Heavy"/>
              <a:cs typeface="Avenir Heavy"/>
              <a:sym typeface="Avenir Heavy"/>
            </a:endParaRPr>
          </a:p>
        </p:txBody>
      </p:sp>
      <p:sp>
        <p:nvSpPr>
          <p:cNvPr id="7" name="Shape 61"/>
          <p:cNvSpPr/>
          <p:nvPr/>
        </p:nvSpPr>
        <p:spPr>
          <a:xfrm flipV="1">
            <a:off x="589359" y="2560320"/>
            <a:ext cx="7604449" cy="27992"/>
          </a:xfrm>
          <a:prstGeom prst="line">
            <a:avLst/>
          </a:prstGeom>
          <a:ln w="25400">
            <a:solidFill>
              <a:srgbClr val="549CCF"/>
            </a:solidFill>
            <a:bevel/>
          </a:ln>
        </p:spPr>
        <p:txBody>
          <a:bodyPr lIns="45718" tIns="45718" rIns="45718" bIns="45718"/>
          <a:lstStyle/>
          <a:p>
            <a:endParaRPr lang="en-US" sz="2800" u="sng" dirty="0">
              <a:latin typeface="Vista Sans OT Book" panose="02000503030000020004" pitchFamily="50" charset="0"/>
            </a:endParaRPr>
          </a:p>
          <a:p>
            <a:endParaRPr dirty="0">
              <a:latin typeface="Vista Sans OT Book" panose="02000503030000020004" pitchFamily="50" charset="0"/>
            </a:endParaRPr>
          </a:p>
        </p:txBody>
      </p:sp>
      <p:sp>
        <p:nvSpPr>
          <p:cNvPr id="9" name="Shape 119"/>
          <p:cNvSpPr/>
          <p:nvPr/>
        </p:nvSpPr>
        <p:spPr>
          <a:xfrm>
            <a:off x="580428" y="2132792"/>
            <a:ext cx="856357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dirty="0">
              <a:solidFill>
                <a:schemeClr val="bg1"/>
              </a:solidFill>
              <a:latin typeface="+mj-lt"/>
              <a:ea typeface="Avenir Heavy"/>
              <a:cs typeface="Avenir Heavy"/>
              <a:sym typeface="Avenir Heavy"/>
            </a:endParaRPr>
          </a:p>
        </p:txBody>
      </p:sp>
      <p:sp>
        <p:nvSpPr>
          <p:cNvPr id="10" name="Shape 93"/>
          <p:cNvSpPr/>
          <p:nvPr/>
        </p:nvSpPr>
        <p:spPr>
          <a:xfrm>
            <a:off x="3665315" y="3015840"/>
            <a:ext cx="4439593" cy="641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algn="ctr" defTabSz="831850">
              <a:defRPr sz="2000" b="1">
                <a:solidFill>
                  <a:srgbClr val="6699CC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 sz="1600" b="1" i="0" u="none" strike="noStrike" kern="1200" baseline="0">
                <a:solidFill>
                  <a:srgbClr val="007095"/>
                </a:solidFill>
                <a:latin typeface="+mj-lt"/>
                <a:ea typeface="+mn-ea"/>
                <a:cs typeface="+mn-cs"/>
              </a:defRPr>
            </a:pPr>
            <a:r>
              <a:rPr lang="en-US" sz="1400" kern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Need Status Among 2015 Undergrads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230" y="1800060"/>
            <a:ext cx="8419562" cy="490554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685800" y="950575"/>
            <a:ext cx="793234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64293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en-US" sz="3000" b="1" dirty="0">
                <a:solidFill>
                  <a:srgbClr val="6699CC"/>
                </a:solidFill>
                <a:latin typeface="Franklin Gothic Book" panose="020B0503020102020204" pitchFamily="34" charset="0"/>
                <a:ea typeface="Avenir Heavy"/>
                <a:cs typeface="Avenir Heavy"/>
                <a:sym typeface="Avenir Heavy"/>
              </a:rPr>
              <a:t>Poverty Rates in North Carolina, by Race - 2013</a:t>
            </a:r>
          </a:p>
          <a:p>
            <a:pPr marL="171896" indent="-171896" defTabSz="642937">
              <a:defRPr sz="3000">
                <a:latin typeface="Arial"/>
                <a:ea typeface="Arial"/>
                <a:cs typeface="Arial"/>
                <a:sym typeface="Arial"/>
              </a:defRPr>
            </a:pPr>
            <a:endParaRPr lang="en-US" sz="3000" b="1" dirty="0" smtClean="0">
              <a:solidFill>
                <a:srgbClr val="6699CC"/>
              </a:solidFill>
              <a:latin typeface="Franklin Gothic Book" panose="020B0503020102020204" pitchFamily="34" charset="0"/>
              <a:ea typeface="Avenir Heavy"/>
              <a:cs typeface="Avenir Heavy"/>
              <a:sym typeface="Avenir Heavy"/>
            </a:endParaRPr>
          </a:p>
        </p:txBody>
      </p:sp>
      <p:sp>
        <p:nvSpPr>
          <p:cNvPr id="7" name="Shape 61"/>
          <p:cNvSpPr/>
          <p:nvPr/>
        </p:nvSpPr>
        <p:spPr>
          <a:xfrm flipV="1">
            <a:off x="685800" y="1412240"/>
            <a:ext cx="7604449" cy="27992"/>
          </a:xfrm>
          <a:prstGeom prst="line">
            <a:avLst/>
          </a:prstGeom>
          <a:ln w="25400">
            <a:solidFill>
              <a:srgbClr val="549CCF"/>
            </a:solidFill>
            <a:bevel/>
          </a:ln>
        </p:spPr>
        <p:txBody>
          <a:bodyPr lIns="45718" tIns="45718" rIns="45718" bIns="45718"/>
          <a:lstStyle/>
          <a:p>
            <a:endParaRPr lang="en-US" sz="2800" u="sng" dirty="0"/>
          </a:p>
          <a:p>
            <a:endParaRPr dirty="0"/>
          </a:p>
        </p:txBody>
      </p:sp>
      <p:sp>
        <p:nvSpPr>
          <p:cNvPr id="8" name="Shape 107"/>
          <p:cNvSpPr/>
          <p:nvPr/>
        </p:nvSpPr>
        <p:spPr>
          <a:xfrm>
            <a:off x="589359" y="1431224"/>
            <a:ext cx="775603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71896" indent="-171896" defTabSz="642937">
              <a:defRPr sz="3000">
                <a:latin typeface="Arial"/>
                <a:ea typeface="Arial"/>
                <a:cs typeface="Arial"/>
                <a:sym typeface="Arial"/>
              </a:defRPr>
            </a:pPr>
            <a:endParaRPr sz="2800" dirty="0">
              <a:solidFill>
                <a:srgbClr val="6699CC"/>
              </a:solidFill>
              <a:latin typeface="Vista Sans OT Medium"/>
              <a:ea typeface="Avenir Heavy"/>
              <a:cs typeface="Avenir Heavy"/>
              <a:sym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1843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685800" y="1385960"/>
            <a:ext cx="856357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marL="0" indent="0"/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Why </a:t>
            </a:r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</a:t>
            </a:r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id </a:t>
            </a:r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</a:t>
            </a:r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atters</a:t>
            </a:r>
            <a:endParaRPr sz="3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hape 61"/>
          <p:cNvSpPr/>
          <p:nvPr/>
        </p:nvSpPr>
        <p:spPr>
          <a:xfrm flipV="1">
            <a:off x="685800" y="2021943"/>
            <a:ext cx="7604449" cy="27992"/>
          </a:xfrm>
          <a:prstGeom prst="line">
            <a:avLst/>
          </a:prstGeom>
          <a:ln w="25400">
            <a:solidFill>
              <a:srgbClr val="549CCF"/>
            </a:solidFill>
            <a:bevel/>
          </a:ln>
        </p:spPr>
        <p:txBody>
          <a:bodyPr lIns="45718" tIns="45718" rIns="45718" bIns="45718"/>
          <a:lstStyle/>
          <a:p>
            <a:endParaRPr lang="en-US" sz="2800" u="sng" dirty="0">
              <a:latin typeface="Vista Sans OT Book" panose="02000503030000020004" pitchFamily="50" charset="0"/>
            </a:endParaRPr>
          </a:p>
          <a:p>
            <a:endParaRPr dirty="0">
              <a:latin typeface="Vista Sans OT Book" panose="02000503030000020004" pitchFamily="50" charset="0"/>
            </a:endParaRPr>
          </a:p>
        </p:txBody>
      </p:sp>
      <p:sp>
        <p:nvSpPr>
          <p:cNvPr id="5" name="Shape 68"/>
          <p:cNvSpPr txBox="1">
            <a:spLocks/>
          </p:cNvSpPr>
          <p:nvPr/>
        </p:nvSpPr>
        <p:spPr>
          <a:xfrm>
            <a:off x="685800" y="2310213"/>
            <a:ext cx="7383377" cy="4033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642937">
              <a:spcBef>
                <a:spcPts val="2100"/>
              </a:spcBef>
              <a:buClr>
                <a:srgbClr val="56A0D3"/>
              </a:buClr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400" dirty="0">
                <a:latin typeface="Franklin Gothic Book" panose="020B0503020102020204" pitchFamily="34" charset="0"/>
                <a:ea typeface="Avenir Book"/>
                <a:cs typeface="Avenir Book"/>
                <a:sym typeface="Avenir Book"/>
              </a:rPr>
              <a:t>Financial aid provides access, but also furthers student </a:t>
            </a:r>
            <a:r>
              <a:rPr lang="en-US" sz="2400" dirty="0" smtClean="0">
                <a:latin typeface="Franklin Gothic Book" panose="020B0503020102020204" pitchFamily="34" charset="0"/>
                <a:ea typeface="Avenir Book"/>
                <a:cs typeface="Avenir Book"/>
                <a:sym typeface="Avenir Book"/>
              </a:rPr>
              <a:t>engagement and excellence:</a:t>
            </a:r>
            <a:endParaRPr lang="en-US" sz="2400" dirty="0">
              <a:latin typeface="Franklin Gothic Book" panose="020B0503020102020204" pitchFamily="34" charset="0"/>
              <a:ea typeface="Avenir Book"/>
              <a:cs typeface="Avenir Book"/>
              <a:sym typeface="Avenir Book"/>
            </a:endParaRP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400" dirty="0">
                <a:latin typeface="Franklin Gothic Book" panose="020B0503020102020204" pitchFamily="34" charset="0"/>
                <a:ea typeface="Avenir Book"/>
                <a:cs typeface="Avenir Book"/>
                <a:sym typeface="Avenir Book"/>
              </a:rPr>
              <a:t>Financially aided students at Carolina participate equally in study abroad (on par with their more affluent peers)</a:t>
            </a: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400" dirty="0">
                <a:latin typeface="Franklin Gothic Book" panose="020B0503020102020204" pitchFamily="34" charset="0"/>
                <a:ea typeface="Avenir Book"/>
                <a:cs typeface="Avenir Book"/>
                <a:sym typeface="Avenir Book"/>
              </a:rPr>
              <a:t>Financially aided students explore world-class performances at reduced or no cost, compliments of our partnership with Carolina Performing Arts</a:t>
            </a:r>
          </a:p>
          <a:p>
            <a:pPr marL="0" indent="0" defTabSz="642937">
              <a:spcBef>
                <a:spcPts val="2100"/>
              </a:spcBef>
              <a:buClr>
                <a:srgbClr val="56A0D3"/>
              </a:buClr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endParaRPr lang="en-US" sz="1600" dirty="0">
              <a:solidFill>
                <a:srgbClr val="007095"/>
              </a:solidFill>
              <a:latin typeface="Vista Sans OT Book" panose="02000503030000020004" pitchFamily="50" charset="0"/>
              <a:ea typeface="Avenir Book"/>
              <a:cs typeface="Avenir Book"/>
              <a:sym typeface="Avenir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ctrTitle" idx="4294967295"/>
          </p:nvPr>
        </p:nvSpPr>
        <p:spPr>
          <a:xfrm>
            <a:off x="857977" y="3077935"/>
            <a:ext cx="7105700" cy="2715434"/>
          </a:xfrm>
          <a:prstGeom prst="rect">
            <a:avLst/>
          </a:prstGeom>
        </p:spPr>
        <p:txBody>
          <a:bodyPr lIns="0" tIns="0" rIns="0" bIns="0" anchor="t"/>
          <a:lstStyle>
            <a:lvl1pPr indent="57150" defTabSz="642937">
              <a:defRPr sz="26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  <a:sym typeface="Helvetica"/>
              </a:rPr>
              <a:t>Without financial aid, UNC would be much less diverse, and as a result the quality of the education we offer to all </a:t>
            </a:r>
            <a:r>
              <a:rPr lang="en-US" sz="2400" dirty="0" smtClean="0">
                <a:solidFill>
                  <a:schemeClr val="tx1"/>
                </a:solidFill>
                <a:latin typeface="Franklin Gothic Book" panose="020B0503020102020204" pitchFamily="34" charset="0"/>
                <a:sym typeface="Helvetica"/>
              </a:rPr>
              <a:t>students </a:t>
            </a:r>
            <a: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  <a:sym typeface="Helvetica"/>
              </a:rPr>
              <a:t>would be compromised</a:t>
            </a:r>
            <a:r>
              <a:rPr lang="en-US" sz="2400" dirty="0" smtClean="0">
                <a:solidFill>
                  <a:schemeClr val="tx1"/>
                </a:solidFill>
                <a:latin typeface="Franklin Gothic Book" panose="020B0503020102020204" pitchFamily="34" charset="0"/>
                <a:sym typeface="Helvetica"/>
              </a:rPr>
              <a:t>.</a:t>
            </a:r>
            <a:endParaRPr sz="2400" dirty="0">
              <a:solidFill>
                <a:schemeClr val="tx1"/>
              </a:solidFill>
              <a:latin typeface="Franklin Gothic Book" panose="020B0503020102020204" pitchFamily="34" charset="0"/>
              <a:sym typeface="Helvetic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685800" y="1385960"/>
            <a:ext cx="856357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marL="0" indent="0"/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Why </a:t>
            </a:r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</a:t>
            </a:r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id </a:t>
            </a:r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</a:t>
            </a:r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atters</a:t>
            </a:r>
            <a:endParaRPr sz="3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hape 61"/>
          <p:cNvSpPr/>
          <p:nvPr/>
        </p:nvSpPr>
        <p:spPr>
          <a:xfrm flipV="1">
            <a:off x="685800" y="2021943"/>
            <a:ext cx="7604449" cy="27992"/>
          </a:xfrm>
          <a:prstGeom prst="line">
            <a:avLst/>
          </a:prstGeom>
          <a:ln w="25400">
            <a:solidFill>
              <a:srgbClr val="549CCF"/>
            </a:solidFill>
            <a:bevel/>
          </a:ln>
        </p:spPr>
        <p:txBody>
          <a:bodyPr lIns="45718" tIns="45718" rIns="45718" bIns="45718"/>
          <a:lstStyle/>
          <a:p>
            <a:endParaRPr lang="en-US" sz="2800" u="sng" dirty="0">
              <a:latin typeface="Vista Sans OT Book" panose="02000503030000020004" pitchFamily="50" charset="0"/>
            </a:endParaRPr>
          </a:p>
          <a:p>
            <a:endParaRPr dirty="0">
              <a:latin typeface="Vista Sans OT Book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ctrTitle" idx="4294967295"/>
          </p:nvPr>
        </p:nvSpPr>
        <p:spPr>
          <a:xfrm>
            <a:off x="935174" y="2858912"/>
            <a:ext cx="7105700" cy="2107682"/>
          </a:xfrm>
          <a:prstGeom prst="rect">
            <a:avLst/>
          </a:prstGeom>
        </p:spPr>
        <p:txBody>
          <a:bodyPr lIns="0" tIns="0" rIns="0" bIns="0" anchor="t"/>
          <a:lstStyle>
            <a:lvl1pPr indent="57150" defTabSz="642937">
              <a:defRPr sz="26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  <a:sym typeface="Helvetica"/>
              </a:rPr>
              <a:t>Without </a:t>
            </a:r>
            <a:r>
              <a:rPr lang="en-US" sz="2400" dirty="0" smtClean="0">
                <a:solidFill>
                  <a:schemeClr val="tx1"/>
                </a:solidFill>
                <a:latin typeface="Franklin Gothic Book" panose="020B0503020102020204" pitchFamily="34" charset="0"/>
                <a:sym typeface="Helvetica"/>
              </a:rPr>
              <a:t>financial </a:t>
            </a:r>
            <a: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  <a:sym typeface="Helvetica"/>
              </a:rPr>
              <a:t>aid, UNC would be much less reflective of the people of the state that it is meant to serve – much less </a:t>
            </a:r>
            <a:r>
              <a:rPr lang="en-US" sz="2400" dirty="0" smtClean="0">
                <a:solidFill>
                  <a:schemeClr val="tx1"/>
                </a:solidFill>
                <a:latin typeface="Franklin Gothic Book" panose="020B0503020102020204" pitchFamily="34" charset="0"/>
                <a:sym typeface="Helvetica"/>
              </a:rPr>
              <a:t>“the </a:t>
            </a:r>
            <a: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  <a:sym typeface="Helvetica"/>
              </a:rPr>
              <a:t>University of the </a:t>
            </a:r>
            <a:r>
              <a:rPr lang="en-US" sz="2400" dirty="0" smtClean="0">
                <a:solidFill>
                  <a:schemeClr val="tx1"/>
                </a:solidFill>
                <a:latin typeface="Franklin Gothic Book" panose="020B0503020102020204" pitchFamily="34" charset="0"/>
                <a:sym typeface="Helvetica"/>
              </a:rPr>
              <a:t>people</a:t>
            </a:r>
            <a:r>
              <a:rPr lang="en-US" sz="2400" dirty="0" smtClean="0">
                <a:solidFill>
                  <a:schemeClr val="tx1"/>
                </a:solidFill>
                <a:latin typeface="Franklin Gothic Book" panose="020B0503020102020204" pitchFamily="34" charset="0"/>
                <a:sym typeface="Helvetica"/>
              </a:rPr>
              <a:t>”.</a:t>
            </a:r>
            <a: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  <a:sym typeface="Helvetica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  <a:sym typeface="Helvetica"/>
              </a:rPr>
            </a:br>
            <a:endParaRPr lang="en-US" sz="2400" dirty="0">
              <a:solidFill>
                <a:schemeClr val="tx1"/>
              </a:solidFill>
              <a:latin typeface="Franklin Gothic Book" panose="020B0503020102020204" pitchFamily="34" charset="0"/>
              <a:sym typeface="Helvetic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685800" y="1385960"/>
            <a:ext cx="856357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marL="0" indent="0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The “People’s University”</a:t>
            </a:r>
          </a:p>
        </p:txBody>
      </p:sp>
      <p:sp>
        <p:nvSpPr>
          <p:cNvPr id="8" name="Shape 61"/>
          <p:cNvSpPr/>
          <p:nvPr/>
        </p:nvSpPr>
        <p:spPr>
          <a:xfrm flipV="1">
            <a:off x="685800" y="2021943"/>
            <a:ext cx="7604449" cy="27992"/>
          </a:xfrm>
          <a:prstGeom prst="line">
            <a:avLst/>
          </a:prstGeom>
          <a:ln w="25400">
            <a:solidFill>
              <a:srgbClr val="549CCF"/>
            </a:solidFill>
            <a:bevel/>
          </a:ln>
        </p:spPr>
        <p:txBody>
          <a:bodyPr lIns="45718" tIns="45718" rIns="45718" bIns="45718"/>
          <a:lstStyle/>
          <a:p>
            <a:endParaRPr lang="en-US" sz="2800" u="sng" dirty="0">
              <a:latin typeface="Vista Sans OT Book" panose="02000503030000020004" pitchFamily="50" charset="0"/>
            </a:endParaRPr>
          </a:p>
          <a:p>
            <a:endParaRPr dirty="0">
              <a:latin typeface="Vista Sans OT Book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 idx="4294967295"/>
          </p:nvPr>
        </p:nvSpPr>
        <p:spPr>
          <a:xfrm>
            <a:off x="0" y="2156706"/>
            <a:ext cx="9144000" cy="167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831850">
              <a:defRPr sz="3000" b="1">
                <a:solidFill>
                  <a:srgbClr val="6699CC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sz="3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How </a:t>
            </a:r>
            <a:r>
              <a:rPr lang="en-US" sz="3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</a:t>
            </a:r>
            <a:r>
              <a:rPr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oes </a:t>
            </a:r>
            <a:r>
              <a:rPr sz="3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the </a:t>
            </a:r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W</a:t>
            </a:r>
            <a:r>
              <a:rPr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ork </a:t>
            </a:r>
            <a:r>
              <a:rPr sz="3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of </a:t>
            </a:r>
            <a:r>
              <a:rPr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the </a:t>
            </a:r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Office </a:t>
            </a:r>
            <a:r>
              <a:rPr sz="3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of Scholarships and Student </a:t>
            </a:r>
            <a:r>
              <a:rPr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Aid</a:t>
            </a:r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</a:t>
            </a:r>
            <a:r>
              <a:rPr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urther </a:t>
            </a:r>
            <a:r>
              <a:rPr lang="en-US" sz="3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</a:t>
            </a:r>
            <a:r>
              <a:rPr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iversity </a:t>
            </a:r>
            <a:r>
              <a:rPr sz="3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at Carolina?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683429" y="2794787"/>
            <a:ext cx="7383377" cy="284398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400" dirty="0">
                <a:latin typeface="Franklin Gothic Book" panose="020B0503020102020204" pitchFamily="34" charset="0"/>
              </a:rPr>
              <a:t>Carolina remains proudly public after 222 years – created by and for the people of North Carolina</a:t>
            </a: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400" dirty="0">
                <a:latin typeface="Franklin Gothic Book" panose="020B0503020102020204" pitchFamily="34" charset="0"/>
              </a:rPr>
              <a:t>Carolina remains a public asset, held in trust for the public good</a:t>
            </a: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400" dirty="0" smtClean="0">
                <a:latin typeface="Franklin Gothic Book" panose="020B0503020102020204" pitchFamily="34" charset="0"/>
              </a:rPr>
              <a:t>We </a:t>
            </a:r>
            <a:r>
              <a:rPr lang="en-US" sz="2400" dirty="0">
                <a:latin typeface="Franklin Gothic Book" panose="020B0503020102020204" pitchFamily="34" charset="0"/>
              </a:rPr>
              <a:t>are custodians of that trust, employing need-based aid as a primary means of fulfilling our mission </a:t>
            </a:r>
          </a:p>
          <a:p>
            <a:pPr marL="0" indent="0" defTabSz="642937">
              <a:spcBef>
                <a:spcPts val="2100"/>
              </a:spcBef>
              <a:buClr>
                <a:srgbClr val="56A0D3"/>
              </a:buClr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endParaRPr sz="1600" dirty="0">
              <a:solidFill>
                <a:srgbClr val="00709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683429" y="1556389"/>
            <a:ext cx="833356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marL="55563" indent="1588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Carolina – Proudly Public</a:t>
            </a:r>
          </a:p>
        </p:txBody>
      </p:sp>
      <p:sp>
        <p:nvSpPr>
          <p:cNvPr id="6" name="Shape 61"/>
          <p:cNvSpPr/>
          <p:nvPr/>
        </p:nvSpPr>
        <p:spPr>
          <a:xfrm flipV="1">
            <a:off x="683429" y="2148943"/>
            <a:ext cx="7383379" cy="27178"/>
          </a:xfrm>
          <a:prstGeom prst="line">
            <a:avLst/>
          </a:prstGeom>
          <a:ln w="25400">
            <a:solidFill>
              <a:srgbClr val="549CCF"/>
            </a:solidFill>
            <a:bevel/>
          </a:ln>
        </p:spPr>
        <p:txBody>
          <a:bodyPr lIns="45718" tIns="45718" rIns="45718" bIns="45718"/>
          <a:lstStyle/>
          <a:p>
            <a:endParaRPr lang="en-US" sz="2800" u="sng" dirty="0">
              <a:latin typeface="Vista Sans OT Book" panose="02000503030000020004" pitchFamily="50" charset="0"/>
            </a:endParaRPr>
          </a:p>
          <a:p>
            <a:endParaRPr dirty="0">
              <a:latin typeface="Vista Sans OT Book" panose="02000503030000020004" pitchFamily="50" charset="0"/>
            </a:endParaRPr>
          </a:p>
        </p:txBody>
      </p:sp>
      <p:sp>
        <p:nvSpPr>
          <p:cNvPr id="7" name="Shape 71"/>
          <p:cNvSpPr/>
          <p:nvPr/>
        </p:nvSpPr>
        <p:spPr>
          <a:xfrm>
            <a:off x="589359" y="1984228"/>
            <a:ext cx="856357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marL="55563" indent="1588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dirty="0">
              <a:solidFill>
                <a:schemeClr val="bg1"/>
              </a:solidFill>
              <a:latin typeface="+mj-lt"/>
              <a:sym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683431" y="2453671"/>
            <a:ext cx="7383377" cy="284398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000" dirty="0">
                <a:latin typeface="Franklin Gothic Book" panose="020B0503020102020204" pitchFamily="34" charset="0"/>
              </a:rPr>
              <a:t>Admission to the University is "need-blind" — admissions decisions are not based upon a family’s ability to pay</a:t>
            </a: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000" dirty="0">
                <a:latin typeface="Franklin Gothic Book" panose="020B0503020102020204" pitchFamily="34" charset="0"/>
              </a:rPr>
              <a:t>Carolina admits those students who we believe can best help us achieve our mission, reflecting the practice of top-tier universities nationally</a:t>
            </a: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000" dirty="0">
                <a:latin typeface="Franklin Gothic Book" panose="020B0503020102020204" pitchFamily="34" charset="0"/>
              </a:rPr>
              <a:t>These practices, coupled with a robust program of </a:t>
            </a:r>
            <a:r>
              <a:rPr lang="en-US" sz="2000" dirty="0" smtClean="0">
                <a:latin typeface="Franklin Gothic Book" panose="020B0503020102020204" pitchFamily="34" charset="0"/>
              </a:rPr>
              <a:t>both merit and need-based </a:t>
            </a:r>
            <a:r>
              <a:rPr lang="en-US" sz="2000" dirty="0">
                <a:latin typeface="Franklin Gothic Book" panose="020B0503020102020204" pitchFamily="34" charset="0"/>
              </a:rPr>
              <a:t>aid, further diversity</a:t>
            </a: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000" dirty="0">
                <a:latin typeface="Franklin Gothic Book" panose="020B0503020102020204" pitchFamily="34" charset="0"/>
              </a:rPr>
              <a:t>A diverse student body benefits the University as a whole, and improves the quality of education for all students</a:t>
            </a:r>
          </a:p>
        </p:txBody>
      </p:sp>
      <p:sp>
        <p:nvSpPr>
          <p:cNvPr id="71" name="Shape 71"/>
          <p:cNvSpPr/>
          <p:nvPr/>
        </p:nvSpPr>
        <p:spPr>
          <a:xfrm>
            <a:off x="683430" y="1010745"/>
            <a:ext cx="8333569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marL="55563" indent="1588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Financial </a:t>
            </a: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A</a:t>
            </a:r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id </a:t>
            </a: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rial"/>
              </a:rPr>
              <a:t>F</a:t>
            </a: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u</a:t>
            </a:r>
            <a:r>
              <a:rPr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rthers</a:t>
            </a:r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Access, Excellence and Diversity</a:t>
            </a:r>
          </a:p>
          <a:p>
            <a:pPr marL="55563" indent="1588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 </a:t>
            </a:r>
          </a:p>
        </p:txBody>
      </p:sp>
      <p:sp>
        <p:nvSpPr>
          <p:cNvPr id="6" name="Shape 61"/>
          <p:cNvSpPr/>
          <p:nvPr/>
        </p:nvSpPr>
        <p:spPr>
          <a:xfrm flipV="1">
            <a:off x="683429" y="2148943"/>
            <a:ext cx="7383379" cy="27178"/>
          </a:xfrm>
          <a:prstGeom prst="line">
            <a:avLst/>
          </a:prstGeom>
          <a:ln w="25400">
            <a:solidFill>
              <a:srgbClr val="549CCF"/>
            </a:solidFill>
            <a:bevel/>
          </a:ln>
        </p:spPr>
        <p:txBody>
          <a:bodyPr lIns="45718" tIns="45718" rIns="45718" bIns="45718"/>
          <a:lstStyle/>
          <a:p>
            <a:endParaRPr lang="en-US" sz="2800" u="sng" dirty="0">
              <a:latin typeface="Vista Sans OT Book" panose="02000503030000020004" pitchFamily="50" charset="0"/>
            </a:endParaRPr>
          </a:p>
          <a:p>
            <a:endParaRPr dirty="0">
              <a:latin typeface="Vista Sans OT Book" panose="02000503030000020004" pitchFamily="50" charset="0"/>
            </a:endParaRPr>
          </a:p>
        </p:txBody>
      </p:sp>
      <p:sp>
        <p:nvSpPr>
          <p:cNvPr id="7" name="Shape 71"/>
          <p:cNvSpPr/>
          <p:nvPr/>
        </p:nvSpPr>
        <p:spPr>
          <a:xfrm>
            <a:off x="589359" y="1984228"/>
            <a:ext cx="856357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marL="55563" indent="1588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dirty="0">
              <a:solidFill>
                <a:schemeClr val="bg1"/>
              </a:solidFill>
              <a:latin typeface="+mj-lt"/>
              <a:sym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85253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8"/>
          <a:stretch/>
        </p:blipFill>
        <p:spPr>
          <a:xfrm>
            <a:off x="1188720" y="1168400"/>
            <a:ext cx="4419929" cy="4785416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365760" y="661540"/>
            <a:ext cx="7886700" cy="54864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Fall 2014 Enrolling First-Year Class</a:t>
            </a:r>
            <a:endParaRPr 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1457" y="1488440"/>
            <a:ext cx="3472543" cy="5713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>
                <a:solidFill>
                  <a:srgbClr val="578196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0" indent="0" defTabSz="685800">
              <a:spcBef>
                <a:spcPts val="600"/>
              </a:spcBef>
              <a:buNone/>
              <a:tabLst>
                <a:tab pos="914400" algn="l"/>
              </a:tabLst>
            </a:pPr>
            <a:r>
              <a:rPr lang="en-US" sz="2000" dirty="0" smtClean="0">
                <a:solidFill>
                  <a:srgbClr val="56A1D5"/>
                </a:solidFill>
                <a:latin typeface="Franklin Gothic Book" panose="020B0503020102020204" pitchFamily="34" charset="0"/>
              </a:rPr>
              <a:t>78%</a:t>
            </a:r>
            <a:endParaRPr lang="en-US" sz="2000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Top 10 Percent of Class</a:t>
            </a:r>
          </a:p>
          <a:p>
            <a:pPr marL="0" indent="0" defTabSz="685800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56A1D5"/>
                </a:solidFill>
                <a:latin typeface="Franklin Gothic Book" panose="020B0503020102020204" pitchFamily="34" charset="0"/>
              </a:rPr>
              <a:t>42%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Top 10 Rank in Class</a:t>
            </a:r>
          </a:p>
          <a:p>
            <a:pPr marL="0" indent="0">
              <a:spcBef>
                <a:spcPts val="600"/>
              </a:spcBef>
              <a:buNone/>
              <a:tabLst>
                <a:tab pos="1371600" algn="l"/>
              </a:tabLst>
            </a:pPr>
            <a:r>
              <a:rPr lang="en-US" sz="2000" dirty="0">
                <a:solidFill>
                  <a:srgbClr val="56A1D5"/>
                </a:solidFill>
                <a:latin typeface="Franklin Gothic Book" panose="020B0503020102020204" pitchFamily="34" charset="0"/>
              </a:rPr>
              <a:t>14</a:t>
            </a:r>
            <a:r>
              <a:rPr lang="en-US" sz="2000" dirty="0" smtClean="0">
                <a:solidFill>
                  <a:srgbClr val="56A1D5"/>
                </a:solidFill>
                <a:latin typeface="Franklin Gothic Book" panose="020B0503020102020204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Valedictorians/Salutatorians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56A1D5"/>
                </a:solidFill>
                <a:latin typeface="Franklin Gothic Book" panose="020B0503020102020204" pitchFamily="34" charset="0"/>
              </a:rPr>
              <a:t>1318 - 1320</a:t>
            </a:r>
            <a:endParaRPr lang="en-US" sz="2000" dirty="0">
              <a:solidFill>
                <a:srgbClr val="56A1D5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Average SAT</a:t>
            </a:r>
          </a:p>
          <a:p>
            <a:pPr marL="0" indent="0" defTabSz="1371600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56A1D5"/>
                </a:solidFill>
                <a:latin typeface="Franklin Gothic Book" panose="020B0503020102020204" pitchFamily="34" charset="0"/>
              </a:rPr>
              <a:t>18%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First-Generation College</a:t>
            </a:r>
          </a:p>
          <a:p>
            <a:pPr marL="0" indent="0">
              <a:spcBef>
                <a:spcPts val="600"/>
              </a:spcBef>
              <a:buNone/>
              <a:tabLst>
                <a:tab pos="1371600" algn="l"/>
              </a:tabLst>
            </a:pPr>
            <a:r>
              <a:rPr lang="en-US" sz="2000" dirty="0">
                <a:solidFill>
                  <a:srgbClr val="56A1D5"/>
                </a:solidFill>
                <a:latin typeface="Franklin Gothic Book" panose="020B0503020102020204" pitchFamily="34" charset="0"/>
              </a:rPr>
              <a:t>20</a:t>
            </a:r>
            <a:r>
              <a:rPr lang="en-US" sz="2000" dirty="0" smtClean="0">
                <a:solidFill>
                  <a:srgbClr val="56A1D5"/>
                </a:solidFill>
                <a:latin typeface="Franklin Gothic Book" panose="020B0503020102020204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Underrepresented Minority       </a:t>
            </a:r>
          </a:p>
        </p:txBody>
      </p:sp>
    </p:spTree>
    <p:extLst>
      <p:ext uri="{BB962C8B-B14F-4D97-AF65-F5344CB8AC3E}">
        <p14:creationId xmlns:p14="http://schemas.microsoft.com/office/powerpoint/2010/main" val="20498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7"/>
          <a:stretch/>
        </p:blipFill>
        <p:spPr>
          <a:xfrm>
            <a:off x="1188720" y="1168400"/>
            <a:ext cx="4376387" cy="47854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71457" y="1490472"/>
            <a:ext cx="3472543" cy="5713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>
                <a:solidFill>
                  <a:srgbClr val="578196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0" indent="0" defTabSz="685800">
              <a:spcBef>
                <a:spcPts val="600"/>
              </a:spcBef>
              <a:buNone/>
              <a:tabLst>
                <a:tab pos="9144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78%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	</a:t>
            </a:r>
            <a:r>
              <a:rPr lang="en-US" sz="2000" dirty="0" smtClean="0">
                <a:solidFill>
                  <a:srgbClr val="ED734E"/>
                </a:solidFill>
                <a:latin typeface="Franklin Gothic Book" panose="020B0503020102020204" pitchFamily="34" charset="0"/>
              </a:rPr>
              <a:t>61</a:t>
            </a:r>
            <a:r>
              <a:rPr lang="en-US" sz="2000" dirty="0">
                <a:solidFill>
                  <a:srgbClr val="ED734E"/>
                </a:solidFill>
                <a:latin typeface="Franklin Gothic Book" panose="020B0503020102020204" pitchFamily="34" charset="0"/>
              </a:rPr>
              <a:t>%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Top 10 Percent of Class</a:t>
            </a:r>
          </a:p>
          <a:p>
            <a:pPr marL="0" indent="0" defTabSz="68580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42</a:t>
            </a:r>
            <a:r>
              <a:rPr lang="en-US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%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	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	</a:t>
            </a:r>
            <a:r>
              <a:rPr lang="en-US" sz="2000" dirty="0">
                <a:solidFill>
                  <a:srgbClr val="ED734E"/>
                </a:solidFill>
                <a:latin typeface="Franklin Gothic Book" panose="020B0503020102020204" pitchFamily="34" charset="0"/>
              </a:rPr>
              <a:t>28%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Top 10 Rank in Class</a:t>
            </a:r>
          </a:p>
          <a:p>
            <a:pPr marL="0" indent="0">
              <a:spcBef>
                <a:spcPts val="600"/>
              </a:spcBef>
              <a:buNone/>
              <a:tabLst>
                <a:tab pos="1371600" algn="l"/>
              </a:tabLst>
            </a:pPr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14</a:t>
            </a:r>
            <a:r>
              <a:rPr lang="en-US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%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	</a:t>
            </a:r>
            <a:r>
              <a:rPr lang="en-US" sz="2000" dirty="0">
                <a:solidFill>
                  <a:srgbClr val="ED734E"/>
                </a:solidFill>
                <a:latin typeface="Franklin Gothic Book" panose="020B0503020102020204" pitchFamily="34" charset="0"/>
              </a:rPr>
              <a:t>9%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Valedictorians/Salutatorians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1318 - 1320</a:t>
            </a:r>
            <a:endParaRPr lang="en-US" sz="2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Average SAT</a:t>
            </a:r>
          </a:p>
          <a:p>
            <a:pPr marL="0" indent="0" defTabSz="137160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18%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	</a:t>
            </a:r>
            <a:r>
              <a:rPr lang="en-US" sz="2000" dirty="0">
                <a:solidFill>
                  <a:srgbClr val="ED734E"/>
                </a:solidFill>
                <a:latin typeface="Franklin Gothic Book" panose="020B0503020102020204" pitchFamily="34" charset="0"/>
              </a:rPr>
              <a:t>9%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First-Generation College</a:t>
            </a:r>
          </a:p>
          <a:p>
            <a:pPr marL="0" indent="0">
              <a:spcBef>
                <a:spcPts val="600"/>
              </a:spcBef>
              <a:buNone/>
              <a:tabLst>
                <a:tab pos="1371600" algn="l"/>
              </a:tabLst>
            </a:pPr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20%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	</a:t>
            </a:r>
            <a:r>
              <a:rPr lang="en-US" sz="2000" dirty="0" smtClean="0">
                <a:solidFill>
                  <a:srgbClr val="ED734E"/>
                </a:solidFill>
                <a:latin typeface="Franklin Gothic Book" panose="020B0503020102020204" pitchFamily="34" charset="0"/>
              </a:rPr>
              <a:t>9</a:t>
            </a:r>
            <a:r>
              <a:rPr lang="en-US" sz="2000" dirty="0">
                <a:solidFill>
                  <a:srgbClr val="ED734E"/>
                </a:solidFill>
                <a:latin typeface="Franklin Gothic Book" panose="020B0503020102020204" pitchFamily="34" charset="0"/>
              </a:rPr>
              <a:t>%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Underrepresented Minority       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6869151" y="1580995"/>
            <a:ext cx="223025" cy="178420"/>
          </a:xfrm>
          <a:prstGeom prst="downArrow">
            <a:avLst/>
          </a:prstGeom>
          <a:solidFill>
            <a:srgbClr val="ED7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869150" y="2313258"/>
            <a:ext cx="223025" cy="178420"/>
          </a:xfrm>
          <a:prstGeom prst="downArrow">
            <a:avLst/>
          </a:prstGeom>
          <a:solidFill>
            <a:srgbClr val="ED7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869149" y="3034370"/>
            <a:ext cx="223025" cy="178420"/>
          </a:xfrm>
          <a:prstGeom prst="downArrow">
            <a:avLst/>
          </a:prstGeom>
          <a:solidFill>
            <a:srgbClr val="ED7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869148" y="4472505"/>
            <a:ext cx="223025" cy="178420"/>
          </a:xfrm>
          <a:prstGeom prst="downArrow">
            <a:avLst/>
          </a:prstGeom>
          <a:solidFill>
            <a:srgbClr val="ED7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869147" y="5200308"/>
            <a:ext cx="223025" cy="178420"/>
          </a:xfrm>
          <a:prstGeom prst="downArrow">
            <a:avLst/>
          </a:prstGeom>
          <a:solidFill>
            <a:srgbClr val="ED7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96900" y="629920"/>
            <a:ext cx="7886700" cy="54864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 First-Year Class Without Aid</a:t>
            </a:r>
            <a:endParaRPr 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Shape 61"/>
          <p:cNvSpPr/>
          <p:nvPr/>
        </p:nvSpPr>
        <p:spPr>
          <a:xfrm>
            <a:off x="685800" y="1178560"/>
            <a:ext cx="6183347" cy="0"/>
          </a:xfrm>
          <a:prstGeom prst="line">
            <a:avLst/>
          </a:prstGeom>
          <a:ln w="25400">
            <a:solidFill>
              <a:srgbClr val="549CCF"/>
            </a:solidFill>
            <a:bevel/>
          </a:ln>
        </p:spPr>
        <p:txBody>
          <a:bodyPr lIns="45718" tIns="45718" rIns="45718" bIns="45718"/>
          <a:lstStyle/>
          <a:p>
            <a:endParaRPr lang="en-US" sz="2800" u="sng" dirty="0">
              <a:latin typeface="Franklin Gothic Book" panose="020B0503020102020204" pitchFamily="34" charset="0"/>
            </a:endParaRPr>
          </a:p>
          <a:p>
            <a:endParaRPr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6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1068480"/>
            <a:ext cx="5681718" cy="133165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685800" y="2400133"/>
            <a:ext cx="7683499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642937">
              <a:lnSpc>
                <a:spcPct val="150000"/>
              </a:lnSpc>
              <a:spcBef>
                <a:spcPts val="2000"/>
              </a:spcBef>
              <a:buClr>
                <a:srgbClr val="56A0D3"/>
              </a:buClr>
              <a:buFont typeface="Avenir Book"/>
              <a:buNone/>
              <a:defRPr sz="2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3600" dirty="0">
                <a:solidFill>
                  <a:schemeClr val="tx1"/>
                </a:solidFill>
                <a:latin typeface="Franklin Gothic Book" panose="020B0503020102020204" pitchFamily="34" charset="0"/>
                <a:ea typeface="Avenir Book"/>
                <a:cs typeface="Avenir Book"/>
                <a:sym typeface="Avenir Book"/>
              </a:rPr>
              <a:t>“</a:t>
            </a:r>
            <a:r>
              <a:rPr sz="2400" dirty="0">
                <a:solidFill>
                  <a:schemeClr val="tx1"/>
                </a:solidFill>
                <a:latin typeface="Franklin Gothic Book" panose="020B0503020102020204" pitchFamily="34" charset="0"/>
                <a:ea typeface="Arial"/>
                <a:cs typeface="Arial"/>
                <a:sym typeface="Avenir Book"/>
              </a:rPr>
              <a:t>If an elite school… insisted on admitting only students willing to pay the full freight, they would soon find they weren’t so elite.”   </a:t>
            </a:r>
          </a:p>
        </p:txBody>
      </p:sp>
      <p:sp>
        <p:nvSpPr>
          <p:cNvPr id="7" name="Shape 131"/>
          <p:cNvSpPr/>
          <p:nvPr/>
        </p:nvSpPr>
        <p:spPr>
          <a:xfrm>
            <a:off x="4058450" y="4781653"/>
            <a:ext cx="413305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r" defTabSz="642937">
              <a:buClr>
                <a:srgbClr val="56A0D3"/>
              </a:buClr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ea typeface="Arial"/>
                <a:cs typeface="Arial"/>
                <a:sym typeface="Avenir Book"/>
              </a:rPr>
              <a:t>— Adam Davidson, Economics Reporter</a:t>
            </a:r>
          </a:p>
          <a:p>
            <a:pPr algn="r" defTabSz="642937"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1600" i="1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Arial"/>
                <a:cs typeface="Arial"/>
                <a:sym typeface="Avenir Book"/>
              </a:rPr>
              <a:t>September 18, 2015</a:t>
            </a:r>
            <a:endParaRPr lang="en-US" sz="1600" i="1" dirty="0">
              <a:solidFill>
                <a:schemeClr val="tx1"/>
              </a:solidFill>
              <a:latin typeface="Franklin Gothic Book" panose="020B0503020102020204" pitchFamily="34" charset="0"/>
              <a:ea typeface="Arial"/>
              <a:cs typeface="Arial"/>
              <a:sym typeface="Avenir Book"/>
            </a:endParaRPr>
          </a:p>
        </p:txBody>
      </p:sp>
      <p:sp>
        <p:nvSpPr>
          <p:cNvPr id="8" name="Shape 61"/>
          <p:cNvSpPr/>
          <p:nvPr/>
        </p:nvSpPr>
        <p:spPr>
          <a:xfrm flipV="1">
            <a:off x="685801" y="2023895"/>
            <a:ext cx="7073900" cy="26039"/>
          </a:xfrm>
          <a:prstGeom prst="line">
            <a:avLst/>
          </a:prstGeom>
          <a:ln w="25400">
            <a:solidFill>
              <a:srgbClr val="549CCF"/>
            </a:solidFill>
            <a:bevel/>
          </a:ln>
        </p:spPr>
        <p:txBody>
          <a:bodyPr lIns="45718" tIns="45718" rIns="45718" bIns="45718"/>
          <a:lstStyle/>
          <a:p>
            <a:endParaRPr lang="en-US" sz="2800" u="sng" dirty="0">
              <a:latin typeface="Vista Sans OT Book" panose="02000503030000020004" pitchFamily="50" charset="0"/>
            </a:endParaRPr>
          </a:p>
          <a:p>
            <a:endParaRPr dirty="0">
              <a:latin typeface="Vista Sans OT Book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Chart 89"/>
          <p:cNvGraphicFramePr/>
          <p:nvPr>
            <p:extLst>
              <p:ext uri="{D42A27DB-BD31-4B8C-83A1-F6EECF244321}">
                <p14:modId xmlns:p14="http://schemas.microsoft.com/office/powerpoint/2010/main" val="2474396491"/>
              </p:ext>
            </p:extLst>
          </p:nvPr>
        </p:nvGraphicFramePr>
        <p:xfrm>
          <a:off x="254001" y="4722145"/>
          <a:ext cx="9152930" cy="144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0" name="Chart 90"/>
          <p:cNvGraphicFramePr/>
          <p:nvPr>
            <p:extLst>
              <p:ext uri="{D42A27DB-BD31-4B8C-83A1-F6EECF244321}">
                <p14:modId xmlns:p14="http://schemas.microsoft.com/office/powerpoint/2010/main" val="847586448"/>
              </p:ext>
            </p:extLst>
          </p:nvPr>
        </p:nvGraphicFramePr>
        <p:xfrm>
          <a:off x="253999" y="2461862"/>
          <a:ext cx="9143999" cy="114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1" name="Chart 91"/>
          <p:cNvGraphicFramePr/>
          <p:nvPr>
            <p:extLst>
              <p:ext uri="{D42A27DB-BD31-4B8C-83A1-F6EECF244321}">
                <p14:modId xmlns:p14="http://schemas.microsoft.com/office/powerpoint/2010/main" val="3803420182"/>
              </p:ext>
            </p:extLst>
          </p:nvPr>
        </p:nvGraphicFramePr>
        <p:xfrm>
          <a:off x="254000" y="3599575"/>
          <a:ext cx="9144000" cy="114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3" name="Shape 93"/>
          <p:cNvSpPr/>
          <p:nvPr/>
        </p:nvSpPr>
        <p:spPr>
          <a:xfrm>
            <a:off x="4469814" y="1927742"/>
            <a:ext cx="4439593" cy="6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algn="ctr" defTabSz="831850">
              <a:defRPr sz="2000" b="1">
                <a:solidFill>
                  <a:srgbClr val="6699CC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sz="1400" dirty="0">
                <a:solidFill>
                  <a:schemeClr val="tx1">
                    <a:alpha val="80000"/>
                  </a:schemeClr>
                </a:solidFill>
                <a:latin typeface="Franklin Gothic Book" panose="020B0503020102020204" pitchFamily="34" charset="0"/>
              </a:rPr>
              <a:t>Fall 2015 Undergraduates</a:t>
            </a:r>
          </a:p>
        </p:txBody>
      </p:sp>
      <p:sp>
        <p:nvSpPr>
          <p:cNvPr id="95" name="Shape 95"/>
          <p:cNvSpPr/>
          <p:nvPr/>
        </p:nvSpPr>
        <p:spPr>
          <a:xfrm>
            <a:off x="589359" y="1210370"/>
            <a:ext cx="856357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Carolina -- Hallmarks of Diversity</a:t>
            </a:r>
            <a:endParaRPr sz="3600" b="1" dirty="0">
              <a:solidFill>
                <a:schemeClr val="bg1"/>
              </a:solidFill>
              <a:latin typeface="Franklin Gothic Book" panose="020B0503020102020204" pitchFamily="34" charset="0"/>
              <a:sym typeface="Avenir Heavy"/>
            </a:endParaRPr>
          </a:p>
        </p:txBody>
      </p:sp>
      <p:sp>
        <p:nvSpPr>
          <p:cNvPr id="14" name="Shape 61"/>
          <p:cNvSpPr/>
          <p:nvPr/>
        </p:nvSpPr>
        <p:spPr>
          <a:xfrm flipV="1">
            <a:off x="589359" y="1767951"/>
            <a:ext cx="7602141" cy="27984"/>
          </a:xfrm>
          <a:prstGeom prst="line">
            <a:avLst/>
          </a:prstGeom>
          <a:ln w="25400">
            <a:solidFill>
              <a:srgbClr val="549CCF"/>
            </a:solidFill>
            <a:bevel/>
          </a:ln>
        </p:spPr>
        <p:txBody>
          <a:bodyPr lIns="45718" tIns="45718" rIns="45718" bIns="45718"/>
          <a:lstStyle/>
          <a:p>
            <a:endParaRPr lang="en-US" sz="2800" u="sng" dirty="0">
              <a:latin typeface="Vista Sans OT Book" panose="02000503030000020004" pitchFamily="50" charset="0"/>
            </a:endParaRPr>
          </a:p>
          <a:p>
            <a:endParaRPr dirty="0">
              <a:latin typeface="Vista Sans OT Book" panose="02000503030000020004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685800" y="2450592"/>
            <a:ext cx="7205352" cy="39321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1800" dirty="0">
                <a:latin typeface="Franklin Gothic Book" panose="020B0503020102020204" pitchFamily="34" charset="0"/>
                <a:ea typeface="Avenir Book"/>
                <a:cs typeface="Avenir Book"/>
              </a:rPr>
              <a:t>Median </a:t>
            </a:r>
            <a:r>
              <a:rPr sz="1800" dirty="0">
                <a:latin typeface="Franklin Gothic Book" panose="020B0503020102020204" pitchFamily="34" charset="0"/>
                <a:ea typeface="Avenir Book"/>
                <a:cs typeface="Avenir Book"/>
              </a:rPr>
              <a:t>family income of </a:t>
            </a:r>
            <a:r>
              <a:rPr lang="en-US" sz="1800" dirty="0">
                <a:latin typeface="Franklin Gothic Book" panose="020B0503020102020204" pitchFamily="34" charset="0"/>
                <a:ea typeface="Avenir Book"/>
                <a:cs typeface="Avenir Book"/>
              </a:rPr>
              <a:t>aided students with need:</a:t>
            </a:r>
            <a:r>
              <a:rPr sz="1800" dirty="0">
                <a:latin typeface="Franklin Gothic Book" panose="020B0503020102020204" pitchFamily="34" charset="0"/>
                <a:ea typeface="Avenir Book"/>
                <a:cs typeface="Avenir Book"/>
              </a:rPr>
              <a:t> </a:t>
            </a:r>
            <a:r>
              <a:rPr sz="1800" dirty="0">
                <a:latin typeface="Franklin Gothic Book" panose="020B0503020102020204" pitchFamily="34" charset="0"/>
                <a:ea typeface="Avenir Book"/>
                <a:cs typeface="Avenir Book"/>
                <a:sym typeface="Avenir Heavy"/>
              </a:rPr>
              <a:t>$</a:t>
            </a:r>
            <a:r>
              <a:rPr lang="en-US" sz="1800" dirty="0">
                <a:latin typeface="Franklin Gothic Book" panose="020B0503020102020204" pitchFamily="34" charset="0"/>
                <a:ea typeface="Avenir Book"/>
                <a:cs typeface="Avenir Book"/>
                <a:sym typeface="Avenir Heavy"/>
              </a:rPr>
              <a:t>51,004</a:t>
            </a:r>
            <a:endParaRPr sz="1800" dirty="0">
              <a:latin typeface="Franklin Gothic Book" panose="020B0503020102020204" pitchFamily="34" charset="0"/>
              <a:ea typeface="Avenir Book"/>
              <a:cs typeface="Avenir Book"/>
              <a:sym typeface="Avenir Heavy"/>
            </a:endParaRPr>
          </a:p>
          <a:p>
            <a:pPr marL="342900" lvl="5" indent="-342900" defTabSz="642937">
              <a:spcBef>
                <a:spcPts val="2100"/>
              </a:spcBef>
              <a:buClr>
                <a:srgbClr val="56A0D3"/>
              </a:buClr>
              <a:buSzPct val="100000"/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800" dirty="0">
                <a:latin typeface="Franklin Gothic Book" panose="020B0503020102020204" pitchFamily="34" charset="0"/>
                <a:ea typeface="Avenir Book"/>
                <a:cs typeface="Avenir Book"/>
                <a:sym typeface="Arial"/>
              </a:rPr>
              <a:t>Carolina Covenant eligibility (200% federal poverty level or below)</a:t>
            </a:r>
            <a:br>
              <a:rPr sz="1800" dirty="0">
                <a:latin typeface="Franklin Gothic Book" panose="020B0503020102020204" pitchFamily="34" charset="0"/>
                <a:ea typeface="Avenir Book"/>
                <a:cs typeface="Avenir Book"/>
                <a:sym typeface="Arial"/>
              </a:rPr>
            </a:br>
            <a:r>
              <a:rPr lang="en-US" sz="1800" i="1" dirty="0">
                <a:latin typeface="Franklin Gothic Book" panose="020B0503020102020204" pitchFamily="34" charset="0"/>
                <a:ea typeface="Avenir Book"/>
                <a:cs typeface="Avenir Book"/>
                <a:sym typeface="Arial"/>
              </a:rPr>
              <a:t>	</a:t>
            </a:r>
            <a:r>
              <a:rPr sz="1800" i="1" dirty="0">
                <a:latin typeface="Franklin Gothic Book" panose="020B0503020102020204" pitchFamily="34" charset="0"/>
                <a:ea typeface="Avenir Book"/>
                <a:cs typeface="Avenir Book"/>
                <a:sym typeface="Arial"/>
              </a:rPr>
              <a:t>- </a:t>
            </a:r>
            <a:r>
              <a:rPr lang="en-US" sz="1800" i="1" dirty="0">
                <a:latin typeface="Franklin Gothic Book" panose="020B0503020102020204" pitchFamily="34" charset="0"/>
                <a:ea typeface="Avenir Book"/>
                <a:cs typeface="Avenir Book"/>
                <a:sym typeface="Arial"/>
              </a:rPr>
              <a:t>P</a:t>
            </a:r>
            <a:r>
              <a:rPr sz="1800" i="1" dirty="0">
                <a:latin typeface="Franklin Gothic Book" panose="020B0503020102020204" pitchFamily="34" charset="0"/>
                <a:ea typeface="Avenir Book"/>
                <a:cs typeface="Avenir Book"/>
                <a:sym typeface="Arial"/>
              </a:rPr>
              <a:t>overty level </a:t>
            </a:r>
            <a:r>
              <a:rPr lang="en-US" sz="1800" i="1" dirty="0">
                <a:latin typeface="Franklin Gothic Book" panose="020B0503020102020204" pitchFamily="34" charset="0"/>
                <a:ea typeface="Avenir Book"/>
                <a:cs typeface="Avenir Book"/>
                <a:sym typeface="Arial"/>
              </a:rPr>
              <a:t>(</a:t>
            </a:r>
            <a:r>
              <a:rPr sz="1800" i="1" dirty="0">
                <a:latin typeface="Franklin Gothic Book" panose="020B0503020102020204" pitchFamily="34" charset="0"/>
                <a:ea typeface="Avenir Book"/>
                <a:cs typeface="Avenir Book"/>
                <a:sym typeface="Arial"/>
              </a:rPr>
              <a:t>for a family of four</a:t>
            </a:r>
            <a:r>
              <a:rPr lang="en-US" sz="1800" i="1" dirty="0">
                <a:latin typeface="Franklin Gothic Book" panose="020B0503020102020204" pitchFamily="34" charset="0"/>
                <a:ea typeface="Avenir Book"/>
                <a:cs typeface="Avenir Book"/>
                <a:sym typeface="Arial"/>
              </a:rPr>
              <a:t>)</a:t>
            </a:r>
            <a:r>
              <a:rPr sz="1800" i="1" dirty="0">
                <a:latin typeface="Franklin Gothic Book" panose="020B0503020102020204" pitchFamily="34" charset="0"/>
                <a:ea typeface="Avenir Book"/>
                <a:cs typeface="Avenir Book"/>
                <a:sym typeface="Arial"/>
              </a:rPr>
              <a:t> in 2015: </a:t>
            </a:r>
            <a:r>
              <a:rPr sz="1800" i="1" dirty="0">
                <a:latin typeface="Franklin Gothic Book" panose="020B0503020102020204" pitchFamily="34" charset="0"/>
                <a:ea typeface="Avenir Book"/>
                <a:cs typeface="Avenir Book"/>
                <a:sym typeface="Avenir Heavy"/>
              </a:rPr>
              <a:t>$24,250</a:t>
            </a:r>
            <a:br>
              <a:rPr sz="1800" i="1" dirty="0">
                <a:latin typeface="Franklin Gothic Book" panose="020B0503020102020204" pitchFamily="34" charset="0"/>
                <a:ea typeface="Avenir Book"/>
                <a:cs typeface="Avenir Book"/>
                <a:sym typeface="Avenir Heavy"/>
              </a:rPr>
            </a:br>
            <a:r>
              <a:rPr lang="en-US" sz="1800" i="1" dirty="0">
                <a:latin typeface="Franklin Gothic Book" panose="020B0503020102020204" pitchFamily="34" charset="0"/>
                <a:ea typeface="Avenir Book"/>
                <a:cs typeface="Avenir Book"/>
                <a:sym typeface="Avenir Heavy"/>
              </a:rPr>
              <a:t>	</a:t>
            </a:r>
            <a:r>
              <a:rPr sz="1800" i="1" dirty="0">
                <a:latin typeface="Franklin Gothic Book" panose="020B0503020102020204" pitchFamily="34" charset="0"/>
                <a:ea typeface="Avenir Book"/>
                <a:cs typeface="Avenir Book"/>
                <a:sym typeface="Arial"/>
              </a:rPr>
              <a:t>- 200% of federal poverty: </a:t>
            </a:r>
            <a:r>
              <a:rPr sz="1800" i="1" dirty="0">
                <a:latin typeface="Franklin Gothic Book" panose="020B0503020102020204" pitchFamily="34" charset="0"/>
                <a:ea typeface="Avenir Book"/>
                <a:cs typeface="Avenir Book"/>
                <a:sym typeface="Avenir Heavy"/>
              </a:rPr>
              <a:t>$48,500</a:t>
            </a: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800" dirty="0">
                <a:latin typeface="Franklin Gothic Book" panose="020B0503020102020204" pitchFamily="34" charset="0"/>
                <a:ea typeface="Avenir Book"/>
                <a:cs typeface="Avenir Book"/>
              </a:rPr>
              <a:t>Median family income of Covenant Scholars: </a:t>
            </a:r>
            <a:r>
              <a:rPr sz="1800" dirty="0">
                <a:latin typeface="Franklin Gothic Book" panose="020B0503020102020204" pitchFamily="34" charset="0"/>
                <a:ea typeface="Avenir Book"/>
                <a:cs typeface="Avenir Book"/>
                <a:sym typeface="Avenir Heavy"/>
              </a:rPr>
              <a:t>$2</a:t>
            </a:r>
            <a:r>
              <a:rPr lang="en-US" sz="1800" dirty="0">
                <a:latin typeface="Franklin Gothic Book" panose="020B0503020102020204" pitchFamily="34" charset="0"/>
                <a:ea typeface="Avenir Book"/>
                <a:cs typeface="Avenir Book"/>
                <a:sym typeface="Avenir Heavy"/>
              </a:rPr>
              <a:t>6,777</a:t>
            </a:r>
            <a:endParaRPr sz="1800" dirty="0">
              <a:latin typeface="Franklin Gothic Book" panose="020B0503020102020204" pitchFamily="34" charset="0"/>
              <a:ea typeface="Avenir Book"/>
              <a:cs typeface="Avenir Book"/>
              <a:sym typeface="Avenir Heavy"/>
            </a:endParaRP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800" dirty="0">
                <a:latin typeface="Franklin Gothic Book" panose="020B0503020102020204" pitchFamily="34" charset="0"/>
                <a:ea typeface="Avenir Book"/>
                <a:cs typeface="Avenir Book"/>
              </a:rPr>
              <a:t>Median family income of first-generation students: </a:t>
            </a:r>
            <a:r>
              <a:rPr sz="1800" dirty="0">
                <a:latin typeface="Franklin Gothic Book" panose="020B0503020102020204" pitchFamily="34" charset="0"/>
                <a:ea typeface="Avenir Book"/>
                <a:cs typeface="Avenir Book"/>
                <a:sym typeface="Avenir Heavy"/>
              </a:rPr>
              <a:t>$</a:t>
            </a:r>
            <a:r>
              <a:rPr lang="en-US" sz="1800" dirty="0">
                <a:latin typeface="Franklin Gothic Book" panose="020B0503020102020204" pitchFamily="34" charset="0"/>
                <a:ea typeface="Avenir Book"/>
                <a:cs typeface="Avenir Book"/>
                <a:sym typeface="Avenir Heavy"/>
              </a:rPr>
              <a:t>37,220</a:t>
            </a: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1800" dirty="0">
                <a:latin typeface="Franklin Gothic Book" panose="020B0503020102020204" pitchFamily="34" charset="0"/>
                <a:ea typeface="Avenir Book"/>
                <a:cs typeface="Avenir Book"/>
                <a:sym typeface="Avenir Heavy"/>
              </a:rPr>
              <a:t>Median family income for all African-American undergraduates: $37,928</a:t>
            </a: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endParaRPr lang="en-US" sz="2000" dirty="0" smtClean="0">
              <a:latin typeface="Franklin Gothic Book" panose="020B0503020102020204" pitchFamily="34" charset="0"/>
              <a:ea typeface="Avenir Heavy"/>
              <a:cs typeface="Avenir Heavy"/>
              <a:sym typeface="Avenir Heavy"/>
            </a:endParaRP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endParaRPr lang="en-US" sz="2000" dirty="0" smtClean="0">
              <a:latin typeface="Franklin Gothic Book" panose="020B0503020102020204" pitchFamily="34" charset="0"/>
              <a:ea typeface="Avenir Heavy"/>
              <a:cs typeface="Avenir Heavy"/>
              <a:sym typeface="Avenir Heavy"/>
            </a:endParaRP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endParaRPr lang="en-US" sz="2000" dirty="0" smtClean="0">
              <a:latin typeface="Franklin Gothic Book" panose="020B0503020102020204" pitchFamily="34" charset="0"/>
              <a:ea typeface="Avenir Heavy"/>
              <a:cs typeface="Avenir Heavy"/>
              <a:sym typeface="Avenir Heavy"/>
            </a:endParaRPr>
          </a:p>
          <a:p>
            <a:pPr defTabSz="642937">
              <a:spcBef>
                <a:spcPts val="2100"/>
              </a:spcBef>
              <a:buClr>
                <a:srgbClr val="56A0D3"/>
              </a:buClr>
              <a:buFont typeface="Wingdings" panose="05000000000000000000" pitchFamily="2" charset="2"/>
              <a:buChar char="v"/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endParaRPr sz="2000" dirty="0">
              <a:latin typeface="Franklin Gothic Book" panose="020B0503020102020204" pitchFamily="34" charset="0"/>
              <a:ea typeface="Avenir Heavy"/>
              <a:cs typeface="Avenir Heavy"/>
              <a:sym typeface="Avenir Heavy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589359" y="2065957"/>
            <a:ext cx="856357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dirty="0">
              <a:solidFill>
                <a:schemeClr val="bg1"/>
              </a:solidFill>
              <a:latin typeface="+mj-lt"/>
              <a:ea typeface="Avenir Heavy"/>
              <a:cs typeface="Avenir Heavy"/>
              <a:sym typeface="Avenir Heavy"/>
            </a:endParaRPr>
          </a:p>
        </p:txBody>
      </p:sp>
      <p:sp>
        <p:nvSpPr>
          <p:cNvPr id="8" name="Shape 61"/>
          <p:cNvSpPr/>
          <p:nvPr/>
        </p:nvSpPr>
        <p:spPr>
          <a:xfrm flipV="1">
            <a:off x="716359" y="2148840"/>
            <a:ext cx="7604449" cy="27992"/>
          </a:xfrm>
          <a:prstGeom prst="line">
            <a:avLst/>
          </a:prstGeom>
          <a:ln w="25400">
            <a:solidFill>
              <a:srgbClr val="549CCF"/>
            </a:solidFill>
            <a:bevel/>
          </a:ln>
        </p:spPr>
        <p:txBody>
          <a:bodyPr lIns="45718" tIns="45718" rIns="45718" bIns="45718"/>
          <a:lstStyle/>
          <a:p>
            <a:endParaRPr lang="en-US" sz="2800" u="sng" dirty="0">
              <a:latin typeface="Vista Sans OT Book" panose="02000503030000020004" pitchFamily="50" charset="0"/>
            </a:endParaRPr>
          </a:p>
          <a:p>
            <a:endParaRPr dirty="0">
              <a:latin typeface="Vista Sans OT Book" panose="02000503030000020004" pitchFamily="50" charset="0"/>
            </a:endParaRPr>
          </a:p>
        </p:txBody>
      </p:sp>
      <p:sp>
        <p:nvSpPr>
          <p:cNvPr id="9" name="Shape 101"/>
          <p:cNvSpPr/>
          <p:nvPr/>
        </p:nvSpPr>
        <p:spPr>
          <a:xfrm>
            <a:off x="685800" y="1005840"/>
            <a:ext cx="8563572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171896" indent="-114746" defTabSz="642937">
              <a:defRPr sz="2400">
                <a:solidFill>
                  <a:srgbClr val="4784B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Family Income </a:t>
            </a: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</a:t>
            </a: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anges </a:t>
            </a:r>
          </a:p>
          <a:p>
            <a:pPr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by </a:t>
            </a:r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Population (2014-15) </a:t>
            </a:r>
          </a:p>
          <a:p>
            <a:pPr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  <a:sym typeface="Avenir Heavy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C Theme OTRO">
  <a:themeElements>
    <a:clrScheme name="">
      <a:dk1>
        <a:srgbClr val="000000"/>
      </a:dk1>
      <a:lt1>
        <a:srgbClr val="6699CC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8CAE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C MJV">
      <a:majorFont>
        <a:latin typeface="Vista Sans OT Medium"/>
        <a:ea typeface="ＭＳ Ｐゴシック"/>
        <a:cs typeface=""/>
      </a:majorFont>
      <a:minorFont>
        <a:latin typeface="Vista Sans OT Boo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4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NC Theme OTRO" id="{3F9AB110-8D27-46EA-9688-13AF3115050F}" vid="{440DD823-DD96-4851-85B7-CB7C40A575D9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UNC Theme OTRO</Template>
  <TotalTime>814</TotalTime>
  <Words>457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Times New Roman</vt:lpstr>
      <vt:lpstr>Arial</vt:lpstr>
      <vt:lpstr>Franklin Gothic Book</vt:lpstr>
      <vt:lpstr>Vista Sans OT Medium</vt:lpstr>
      <vt:lpstr>Helvetica Light</vt:lpstr>
      <vt:lpstr>Vista Sans OT Book</vt:lpstr>
      <vt:lpstr>Wingdings</vt:lpstr>
      <vt:lpstr>Helvetica Neue</vt:lpstr>
      <vt:lpstr>Avenir Book</vt:lpstr>
      <vt:lpstr>Garamond</vt:lpstr>
      <vt:lpstr>Avenir Heavy</vt:lpstr>
      <vt:lpstr>ＭＳ Ｐゴシック</vt:lpstr>
      <vt:lpstr>Helvetica</vt:lpstr>
      <vt:lpstr>UNC Theme OTRO</vt:lpstr>
      <vt:lpstr>PowerPoint Presentation</vt:lpstr>
      <vt:lpstr>How Does the Work of the  Office of Scholarships and Student Aid  Further Diversity at Carolina?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Without financial aid, UNC would be much less diverse, and as a result the quality of the education we offer to all students would be compromised.</vt:lpstr>
      <vt:lpstr>Without financial aid, UNC would be much less reflective of the people of the state that it is meant to serve – much less “the University of the people”.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Ort, Shirley A</dc:creator>
  <cp:lastModifiedBy>Ort, Shirley A</cp:lastModifiedBy>
  <cp:revision>93</cp:revision>
  <cp:lastPrinted>2016-02-17T20:34:13Z</cp:lastPrinted>
  <dcterms:modified xsi:type="dcterms:W3CDTF">2016-02-18T19:55:34Z</dcterms:modified>
</cp:coreProperties>
</file>