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</p:sldMasterIdLst>
  <p:notesMasterIdLst>
    <p:notesMasterId r:id="rId20"/>
  </p:notesMasterIdLst>
  <p:handoutMasterIdLst>
    <p:handoutMasterId r:id="rId21"/>
  </p:handoutMasterIdLst>
  <p:sldIdLst>
    <p:sldId id="257" r:id="rId8"/>
    <p:sldId id="258" r:id="rId9"/>
    <p:sldId id="259" r:id="rId10"/>
    <p:sldId id="263" r:id="rId11"/>
    <p:sldId id="261" r:id="rId12"/>
    <p:sldId id="260" r:id="rId13"/>
    <p:sldId id="262" r:id="rId14"/>
    <p:sldId id="270" r:id="rId15"/>
    <p:sldId id="267" r:id="rId16"/>
    <p:sldId id="268" r:id="rId17"/>
    <p:sldId id="271" r:id="rId18"/>
    <p:sldId id="266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5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6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562" y="0"/>
            <a:ext cx="297226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7C348-4EC8-48DE-8E06-8FF94B542EF7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160"/>
            <a:ext cx="297226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562" y="8831160"/>
            <a:ext cx="297226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D78FD-8D23-45E9-A599-D9DAE8FC7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7B7E6D9E-C1B4-4A9D-B4CC-6A2740CE872E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297180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70"/>
            <a:ext cx="297180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C922EF06-EAA0-4D11-8AB3-17A4CC5A9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2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8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62926" indent="-293433" defTabSz="948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73733" indent="-234746" defTabSz="948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43227" indent="-234746" defTabSz="948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12720" indent="-234746" defTabSz="9487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82214" indent="-234746" defTabSz="9487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51706" indent="-234746" defTabSz="9487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21201" indent="-234746" defTabSz="9487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90693" indent="-234746" defTabSz="9487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23A9914-4683-49EF-A34F-CCC4D6709FC8}" type="slidenum">
              <a:rPr lang="en-US" altLang="en-US" smtClean="0">
                <a:solidFill>
                  <a:srgbClr val="FFFDFD"/>
                </a:solidFill>
                <a:latin typeface="Bembo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FFFDFD"/>
              </a:solidFill>
              <a:latin typeface="Bembo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547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5798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24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793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477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066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6940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499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Only - U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934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5181600"/>
            <a:ext cx="5257800" cy="1143000"/>
          </a:xfrm>
        </p:spPr>
        <p:txBody>
          <a:bodyPr>
            <a:normAutofit/>
          </a:bodyPr>
          <a:lstStyle>
            <a:lvl1pPr algn="l"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2055-93D0-4711-907D-F4FBF1772F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0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7BAD-42DB-4331-8907-B196F8E5E7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7BAD-42DB-4331-8907-B196F8E5E7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0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7BAD-42DB-4331-8907-B196F8E5E7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6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7BAD-42DB-4331-8907-B196F8E5E7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98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90EE-18AC-423B-9E4C-7CA9C431BF9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1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B7BAD-42DB-4331-8907-B196F8E5E7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6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E8714-E50E-43B7-B8D2-4E76836CEFD8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60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E8714-E50E-43B7-B8D2-4E76836CEFD8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9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E8714-E50E-43B7-B8D2-4E76836CEFD8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5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E8714-E50E-43B7-B8D2-4E76836CEFD8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5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E8714-E50E-43B7-B8D2-4E76836CEFD8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3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E8714-E50E-43B7-B8D2-4E76836CEFD8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5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b="0">
                <a:solidFill>
                  <a:schemeClr val="tx1">
                    <a:tint val="75000"/>
                  </a:schemeClr>
                </a:solidFill>
                <a:latin typeface="Times New Roman" pitchFamily="-128" charset="0"/>
                <a:ea typeface="ＭＳ Ｐゴシック" pitchFamily="-12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DE8714-E50E-43B7-B8D2-4E76836CEFD8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9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23000">
              <a:schemeClr val="accent1">
                <a:lumMod val="30000"/>
                <a:lumOff val="70000"/>
                <a:alpha val="28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86200"/>
            <a:ext cx="8686800" cy="20574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3100" b="1" u="sng" dirty="0" smtClean="0">
                <a:solidFill>
                  <a:srgbClr val="1F4A7F"/>
                </a:solidFill>
                <a:latin typeface="+mn-lt"/>
              </a:rPr>
              <a:t/>
            </a:r>
            <a:br>
              <a:rPr lang="en-US" sz="3100" b="1" u="sng" dirty="0" smtClean="0">
                <a:solidFill>
                  <a:srgbClr val="1F4A7F"/>
                </a:solidFill>
                <a:latin typeface="+mn-lt"/>
              </a:rPr>
            </a:br>
            <a:r>
              <a:rPr lang="en-US" sz="3100" b="1" u="sng" dirty="0" smtClean="0">
                <a:solidFill>
                  <a:srgbClr val="1F4A7F"/>
                </a:solidFill>
                <a:latin typeface="+mn-lt"/>
              </a:rPr>
              <a:t>Faculty </a:t>
            </a:r>
            <a:r>
              <a:rPr lang="en-US" sz="3100" b="1" u="sng" dirty="0">
                <a:solidFill>
                  <a:srgbClr val="1F4A7F"/>
                </a:solidFill>
                <a:latin typeface="+mn-lt"/>
              </a:rPr>
              <a:t>Retention and </a:t>
            </a:r>
            <a:r>
              <a:rPr lang="en-US" sz="3100" b="1" u="sng" dirty="0" smtClean="0">
                <a:solidFill>
                  <a:srgbClr val="1F4A7F"/>
                </a:solidFill>
                <a:latin typeface="+mn-lt"/>
              </a:rPr>
              <a:t>Recruitment Update</a:t>
            </a:r>
            <a:br>
              <a:rPr lang="en-US" sz="3100" b="1" u="sng" dirty="0" smtClean="0">
                <a:solidFill>
                  <a:srgbClr val="1F4A7F"/>
                </a:solidFill>
                <a:latin typeface="+mn-lt"/>
              </a:rPr>
            </a:br>
            <a:r>
              <a:rPr lang="en-US" sz="3100" b="1" u="sng" dirty="0" smtClean="0">
                <a:solidFill>
                  <a:srgbClr val="1F4A7F"/>
                </a:solidFill>
                <a:latin typeface="+mn-lt"/>
              </a:rPr>
              <a:t>Tenured and Tenure-Track Faculty</a:t>
            </a:r>
            <a:br>
              <a:rPr lang="en-US" sz="3100" b="1" u="sng" dirty="0" smtClean="0">
                <a:solidFill>
                  <a:srgbClr val="1F4A7F"/>
                </a:solidFill>
                <a:latin typeface="+mn-lt"/>
              </a:rPr>
            </a:br>
            <a:r>
              <a:rPr lang="en-US" sz="3100" b="1" u="sng" dirty="0" smtClean="0">
                <a:solidFill>
                  <a:srgbClr val="1F4A7F"/>
                </a:solidFill>
                <a:latin typeface="+mn-lt"/>
              </a:rPr>
              <a:t/>
            </a:r>
            <a:br>
              <a:rPr lang="en-US" sz="3100" b="1" u="sng" dirty="0" smtClean="0">
                <a:solidFill>
                  <a:srgbClr val="1F4A7F"/>
                </a:solidFill>
                <a:latin typeface="+mn-lt"/>
              </a:rPr>
            </a:br>
            <a:r>
              <a:rPr lang="en-US" sz="3100" b="1" dirty="0" smtClean="0">
                <a:solidFill>
                  <a:srgbClr val="1F4A7F"/>
                </a:solidFill>
                <a:latin typeface="+mn-lt"/>
              </a:rPr>
              <a:t>October 2015</a:t>
            </a:r>
            <a:r>
              <a:rPr lang="en-US" b="1" dirty="0" smtClean="0">
                <a:solidFill>
                  <a:srgbClr val="1F4A7F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1F4A7F"/>
                </a:solidFill>
                <a:latin typeface="+mn-lt"/>
              </a:rPr>
            </a:br>
            <a:r>
              <a:rPr lang="en-US" b="1" dirty="0" smtClean="0">
                <a:solidFill>
                  <a:srgbClr val="1F4A7F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1F4A7F"/>
                </a:solidFill>
                <a:latin typeface="+mn-lt"/>
              </a:rPr>
            </a:br>
            <a:r>
              <a:rPr lang="en-US" sz="3100" b="1" dirty="0" smtClean="0">
                <a:solidFill>
                  <a:srgbClr val="1F4A7F"/>
                </a:solidFill>
                <a:latin typeface="+mn-lt"/>
              </a:rPr>
              <a:t>Analysis of Recent Data (7/1/2014 - 6/30/2015)</a:t>
            </a:r>
            <a:br>
              <a:rPr lang="en-US" sz="3100" b="1" dirty="0" smtClean="0">
                <a:solidFill>
                  <a:srgbClr val="1F4A7F"/>
                </a:solidFill>
                <a:latin typeface="+mn-lt"/>
              </a:rPr>
            </a:br>
            <a:r>
              <a:rPr lang="en-US" sz="3100" b="1" dirty="0">
                <a:solidFill>
                  <a:srgbClr val="1F4A7F"/>
                </a:solidFill>
                <a:latin typeface="+mn-lt"/>
              </a:rPr>
              <a:t/>
            </a:r>
            <a:br>
              <a:rPr lang="en-US" sz="3100" b="1" dirty="0">
                <a:solidFill>
                  <a:srgbClr val="1F4A7F"/>
                </a:solidFill>
                <a:latin typeface="+mn-lt"/>
              </a:rPr>
            </a:br>
            <a:r>
              <a:rPr lang="en-US" sz="3100" b="1" dirty="0" smtClean="0">
                <a:solidFill>
                  <a:srgbClr val="1F4A7F"/>
                </a:solidFill>
                <a:latin typeface="+mn-lt"/>
              </a:rPr>
              <a:t>&amp; Comparison with Previous Years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8BBA2055-93D0-4711-907D-F4FBF1772FE2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2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367645" y="-1"/>
            <a:ext cx="8229600" cy="2147208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UNC Lost 9 </a:t>
            </a:r>
            <a:r>
              <a:rPr lang="en-US" altLang="en-US" sz="2400" b="1" u="sng" dirty="0" smtClean="0">
                <a:solidFill>
                  <a:srgbClr val="FFFF00"/>
                </a:solidFill>
                <a:latin typeface="Times New Roman" pitchFamily="18" charset="0"/>
              </a:rPr>
              <a:t>Tenure-Track</a:t>
            </a:r>
            <a: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 Faculty</a:t>
            </a:r>
            <a:b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July 1, 2014 – June 30, 2015</a:t>
            </a:r>
            <a: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</a:br>
            <a:endParaRPr lang="en-US" altLang="en-US" sz="4000" dirty="0">
              <a:solidFill>
                <a:srgbClr val="FFFF00"/>
              </a:solidFill>
            </a:endParaRPr>
          </a:p>
        </p:txBody>
      </p:sp>
      <p:sp>
        <p:nvSpPr>
          <p:cNvPr id="11267" name="Rectangle 4"/>
          <p:cNvSpPr>
            <a:spLocks noGrp="1"/>
          </p:cNvSpPr>
          <p:nvPr>
            <p:ph type="body" idx="4294967295"/>
          </p:nvPr>
        </p:nvSpPr>
        <p:spPr>
          <a:xfrm>
            <a:off x="381000" y="1220560"/>
            <a:ext cx="8305800" cy="563744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endParaRPr lang="en-US" altLang="en-US" sz="2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	</a:t>
            </a: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Male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Female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	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Total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White/Caucasian	   	5	     2		   7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American Indian       	1	</a:t>
            </a:r>
            <a:r>
              <a:rPr lang="en-US" altLang="en-US" sz="2000" b="1" dirty="0">
                <a:solidFill>
                  <a:srgbClr val="FFFF00"/>
                </a:solidFill>
              </a:rPr>
              <a:t> 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     -	   	   1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African American</a:t>
            </a: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-	      -		    -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Latina/o			-	      -		    -</a:t>
            </a:r>
            <a:endParaRPr lang="en-US" alt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Unknown		-	      1		   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 1   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						    9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7 to universities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:			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2 to businesses/NGO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Duke				Private Industry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Cincinnati </a:t>
            </a:r>
            <a:r>
              <a:rPr lang="en-US" altLang="en-US" sz="2000" b="1" dirty="0" err="1" smtClean="0">
                <a:solidFill>
                  <a:srgbClr val="FFFF00"/>
                </a:solidFill>
              </a:rPr>
              <a:t>Childrens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’ Hospital	World Bank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University of Massachusetts	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University of Oregon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University </a:t>
            </a:r>
            <a:r>
              <a:rPr lang="en-US" altLang="en-US" sz="2000" b="1" dirty="0">
                <a:solidFill>
                  <a:srgbClr val="FFFF00"/>
                </a:solidFill>
              </a:rPr>
              <a:t>of 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Texas – Austin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University </a:t>
            </a:r>
            <a:r>
              <a:rPr lang="en-US" altLang="en-US" sz="2000" b="1" dirty="0">
                <a:solidFill>
                  <a:srgbClr val="FFFF00"/>
                </a:solidFill>
              </a:rPr>
              <a:t>of Washington (2)</a:t>
            </a:r>
            <a:endParaRPr lang="en-US" altLang="en-US" sz="2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</a:t>
            </a:r>
            <a:endParaRPr lang="en-US" altLang="en-US" sz="1200" b="1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79BB7BAD-42DB-4331-8907-B196F8E5E722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620000" cy="9144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2014-2015 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89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FACULTY WERE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RECRUITED TO UNC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WHO ARE</a:t>
            </a: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TENURED (19)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AND TENURE-TRACK 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>FACULTY (70)</a:t>
            </a: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(Two are Targeted Hires and 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Two are Spousal Hires)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556290EE-18AC-423B-9E4C-7CA9C431BF90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0" y="-152400"/>
            <a:ext cx="8229600" cy="2438400"/>
          </a:xfrm>
        </p:spPr>
        <p:txBody>
          <a:bodyPr/>
          <a:lstStyle/>
          <a:p>
            <a:r>
              <a:rPr lang="en-US" altLang="en-US" sz="4000" dirty="0">
                <a:solidFill>
                  <a:srgbClr val="FFFF00"/>
                </a:solidFill>
              </a:rPr>
              <a:t/>
            </a:r>
            <a:br>
              <a:rPr lang="en-US" altLang="en-US" sz="4000" dirty="0">
                <a:solidFill>
                  <a:srgbClr val="FFFF00"/>
                </a:solidFill>
              </a:rPr>
            </a:br>
            <a:r>
              <a:rPr lang="en-US" altLang="en-US" sz="4000" dirty="0" smtClean="0">
                <a:solidFill>
                  <a:srgbClr val="FFFF00"/>
                </a:solidFill>
              </a:rPr>
              <a:t>   </a:t>
            </a:r>
            <a:r>
              <a:rPr lang="en-US" altLang="en-US" sz="2400" b="1" u="sng" dirty="0" smtClean="0">
                <a:solidFill>
                  <a:srgbClr val="FFFF00"/>
                </a:solidFill>
                <a:latin typeface="Times New Roman" pitchFamily="18" charset="0"/>
              </a:rPr>
              <a:t>Retention </a:t>
            </a:r>
            <a:r>
              <a:rPr lang="en-US" altLang="en-US" sz="2400" b="1" u="sng" dirty="0">
                <a:solidFill>
                  <a:srgbClr val="FFFF00"/>
                </a:solidFill>
                <a:latin typeface="Times New Roman" pitchFamily="18" charset="0"/>
              </a:rPr>
              <a:t>and Recruitment Lessons</a:t>
            </a:r>
            <a:br>
              <a:rPr lang="en-US" altLang="en-US" sz="2400" b="1" u="sng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     </a:t>
            </a:r>
            <a: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</a:br>
            <a:endParaRPr lang="en-US" altLang="en-US" sz="4000" dirty="0">
              <a:solidFill>
                <a:srgbClr val="FFFF00"/>
              </a:solidFill>
            </a:endParaRPr>
          </a:p>
        </p:txBody>
      </p:sp>
      <p:sp>
        <p:nvSpPr>
          <p:cNvPr id="11267" name="Rectangle 4"/>
          <p:cNvSpPr>
            <a:spLocks noGrp="1"/>
          </p:cNvSpPr>
          <p:nvPr>
            <p:ph type="body" idx="4294967295"/>
          </p:nvPr>
        </p:nvSpPr>
        <p:spPr>
          <a:xfrm>
            <a:off x="914400" y="1905000"/>
            <a:ext cx="7467600" cy="4463266"/>
          </a:xfrm>
        </p:spPr>
        <p:txBody>
          <a:bodyPr numCol="1"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b="1" dirty="0">
                <a:solidFill>
                  <a:srgbClr val="FFFF00"/>
                </a:solidFill>
              </a:rPr>
              <a:t>UNC exists within a competitive academic market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>
                <a:solidFill>
                  <a:srgbClr val="FFFF00"/>
                </a:solidFill>
              </a:rPr>
              <a:t>External offers to our faculty were down over previous years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>
                <a:solidFill>
                  <a:srgbClr val="FFFF00"/>
                </a:solidFill>
              </a:rPr>
              <a:t>When faculty members 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get raises or pre-emptive retentions, they generate fewer external offers</a:t>
            </a:r>
            <a:endParaRPr lang="en-US" altLang="en-US" sz="2400" b="1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>
                <a:solidFill>
                  <a:srgbClr val="FFFF00"/>
                </a:solidFill>
              </a:rPr>
              <a:t>Counter offers work and are often successful in retaining faculty members with external offers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>
                <a:solidFill>
                  <a:srgbClr val="FFFF00"/>
                </a:solidFill>
              </a:rPr>
              <a:t>Carolina actively hires tenured and tenure track faculty from other universities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b="1" dirty="0">
                <a:solidFill>
                  <a:srgbClr val="FFFF00"/>
                </a:solidFill>
              </a:rPr>
              <a:t>Annual tracking of retentions and recruitments is necessary to take the pulse of UNC’s faculty</a:t>
            </a: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1200" b="1" dirty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79BB7BAD-42DB-4331-8907-B196F8E5E722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FFFF00"/>
                </a:solidFill>
                <a:latin typeface="Times New Roman" pitchFamily="18" charset="0"/>
              </a:rPr>
              <a:t>What are the primary metrics?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2"/>
            <a:ext cx="8229600" cy="4525963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2000"/>
              <a:t>	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altLang="en-US" sz="2000">
                <a:latin typeface="Times New Roman" pitchFamily="18" charset="0"/>
              </a:rPr>
              <a:t>			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914400" y="1524000"/>
            <a:ext cx="8229600" cy="403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How many tenured or tenure track faculty members received external offers?</a:t>
            </a:r>
          </a:p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What percentage of our counter-offers were successful in retaining faculty with offers? </a:t>
            </a:r>
          </a:p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How many tenure and tenure faculty does UNC recruit from other universities?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79BB7BAD-42DB-4331-8907-B196F8E5E722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228602"/>
            <a:ext cx="8229600" cy="715963"/>
          </a:xfrm>
        </p:spPr>
        <p:txBody>
          <a:bodyPr/>
          <a:lstStyle/>
          <a:p>
            <a:r>
              <a:rPr lang="en-US" altLang="en-US" sz="4000" dirty="0">
                <a:solidFill>
                  <a:srgbClr val="FFFF00"/>
                </a:solidFill>
              </a:rPr>
              <a:t/>
            </a:r>
            <a:br>
              <a:rPr lang="en-US" altLang="en-US" sz="4000" dirty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Numbers of External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Offers</a:t>
            </a:r>
            <a:b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for Tenured/T-T Faculty</a:t>
            </a:r>
            <a: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</a:br>
            <a:endParaRPr lang="en-US" altLang="en-US" sz="4000" dirty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/>
          </p:cNvSpPr>
          <p:nvPr>
            <p:ph type="body" idx="4294967295"/>
          </p:nvPr>
        </p:nvSpPr>
        <p:spPr>
          <a:xfrm>
            <a:off x="838200" y="1112808"/>
            <a:ext cx="8305800" cy="55236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400" b="1" dirty="0">
                <a:solidFill>
                  <a:srgbClr val="FFFF00"/>
                </a:solidFill>
              </a:rPr>
              <a:t>2002-2003:  75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2003-2004:  69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2004-2005:  32	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2005-2006:  48	Average 47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2006-2007:  58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2007-2008:  26</a:t>
            </a:r>
          </a:p>
          <a:p>
            <a:pPr marL="0" indent="0">
              <a:buNone/>
            </a:pPr>
            <a:endParaRPr lang="en-US" altLang="en-US" sz="11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2009-2010:  87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2010-2011:  110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2011-2012:  78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2012-2013:  76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2013-2014:  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56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2014-2015:  53</a:t>
            </a:r>
            <a:endParaRPr lang="en-US" alt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013200" y="1447800"/>
            <a:ext cx="446088" cy="19812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79BB7BAD-42DB-4331-8907-B196F8E5E722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0" y="304802"/>
            <a:ext cx="8229600" cy="715963"/>
          </a:xfrm>
        </p:spPr>
        <p:txBody>
          <a:bodyPr/>
          <a:lstStyle/>
          <a:p>
            <a:r>
              <a:rPr lang="en-US" altLang="en-US" sz="4000" dirty="0">
                <a:solidFill>
                  <a:srgbClr val="FFFF00"/>
                </a:solidFill>
              </a:rPr>
              <a:t/>
            </a:r>
            <a:br>
              <a:rPr lang="en-US" altLang="en-US" sz="4000" dirty="0">
                <a:solidFill>
                  <a:srgbClr val="FFFF00"/>
                </a:solidFill>
              </a:rPr>
            </a:br>
            <a:r>
              <a:rPr lang="en-US" altLang="en-US" sz="4000" dirty="0">
                <a:solidFill>
                  <a:srgbClr val="FFFF00"/>
                </a:solidFill>
              </a:rPr>
              <a:t>	</a:t>
            </a:r>
            <a:r>
              <a:rPr lang="en-US" altLang="en-US" sz="2400" b="1" dirty="0">
                <a:solidFill>
                  <a:srgbClr val="FFFF00"/>
                </a:solidFill>
                <a:latin typeface="Times New Roman" pitchFamily="18" charset="0"/>
              </a:rPr>
              <a:t>Major competitors – Making more than 2 external tenure or tenure track offers to UNC faculty</a:t>
            </a:r>
            <a: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</a:br>
            <a:endParaRPr lang="en-US" altLang="en-US" sz="4000" dirty="0">
              <a:solidFill>
                <a:srgbClr val="FFFF00"/>
              </a:solidFill>
            </a:endParaRPr>
          </a:p>
        </p:txBody>
      </p:sp>
      <p:sp>
        <p:nvSpPr>
          <p:cNvPr id="11267" name="Rectangle 4"/>
          <p:cNvSpPr>
            <a:spLocks noGrp="1"/>
          </p:cNvSpPr>
          <p:nvPr>
            <p:ph type="body" idx="4294967295"/>
          </p:nvPr>
        </p:nvSpPr>
        <p:spPr>
          <a:xfrm>
            <a:off x="838200" y="1371600"/>
            <a:ext cx="8305800" cy="4953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u="sng" dirty="0">
                <a:solidFill>
                  <a:srgbClr val="FFFF00"/>
                </a:solidFill>
              </a:rPr>
              <a:t>2011-2012:</a:t>
            </a:r>
            <a:r>
              <a:rPr lang="en-US" altLang="en-US" sz="2000" b="1" dirty="0">
                <a:solidFill>
                  <a:srgbClr val="FFFF00"/>
                </a:solidFill>
              </a:rPr>
              <a:t>			</a:t>
            </a:r>
            <a:r>
              <a:rPr lang="en-US" altLang="en-US" sz="2000" b="1" u="sng" dirty="0">
                <a:solidFill>
                  <a:srgbClr val="FFFF00"/>
                </a:solidFill>
              </a:rPr>
              <a:t>2013-2014: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Vanderbilt (5 offers)		Duke (3 offers)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Duke (4 offers)			Pittsburgh (3 offers)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Miami (3 offers)			U of Washington (4 offers)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Pittsburgh (3 offers)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Ohio State (3 offers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)		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2014-2015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:</a:t>
            </a:r>
            <a:endParaRPr lang="en-US" alt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				Arizona State (2 offers)</a:t>
            </a:r>
            <a:endParaRPr lang="en-US" alt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u="sng" dirty="0">
                <a:solidFill>
                  <a:srgbClr val="FFFF00"/>
                </a:solidFill>
              </a:rPr>
              <a:t>2012-2013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: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		Duke (2 offers)</a:t>
            </a:r>
            <a:endParaRPr lang="en-US" altLang="en-US" sz="2000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Duke (4 offers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)			Ohio State (2 offers)</a:t>
            </a:r>
            <a:endParaRPr lang="en-US" alt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Vanderbilt (4 offers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)		Penn State (2 offers)</a:t>
            </a:r>
            <a:endParaRPr lang="en-US" alt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Ohio State (4 offers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)		Colorado-Boulder (2 offers) </a:t>
            </a:r>
            <a:endParaRPr lang="en-US" alt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South Carolina (3 offers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)		U of Texas (3 offers)</a:t>
            </a:r>
            <a:endParaRPr lang="en-US" alt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NCSU (3 offers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)			U of Washington (4 offers)</a:t>
            </a:r>
            <a:endParaRPr lang="en-US" alt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en-US" sz="2000" b="1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79BB7BAD-42DB-4331-8907-B196F8E5E722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020762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How many tenured and tenure-track faculty did we lose to external offers?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0" y="1295402"/>
            <a:ext cx="8229600" cy="5407056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rgbClr val="FFFF00"/>
                </a:solidFill>
              </a:rPr>
              <a:t>In </a:t>
            </a:r>
            <a:r>
              <a:rPr lang="en-US" altLang="en-US" sz="2400" b="1" dirty="0">
                <a:solidFill>
                  <a:srgbClr val="FFFF00"/>
                </a:solidFill>
              </a:rPr>
              <a:t>2007-2008, we lost 33 faculty, 8 due to failed retentions.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In 2009-2010, we lost 58 faculty, 29 due to failed retentions.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In 2010-2011, we lost 78 faculty, 46 due to failed retentions.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In 2011-2012, we lost 35 faculty, including 10 due to failed retentions. 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In 2012-2013, we lost 48 faculty, including 15 due to failed retentions.</a:t>
            </a:r>
          </a:p>
          <a:p>
            <a:r>
              <a:rPr lang="en-US" altLang="en-US" sz="2400" b="1" dirty="0">
                <a:solidFill>
                  <a:srgbClr val="FFFF00"/>
                </a:solidFill>
              </a:rPr>
              <a:t>In 2013-2014, we lost 20 faculty, including 8 due to failed retentions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altLang="en-US" sz="2400" b="1" dirty="0" smtClean="0">
                <a:solidFill>
                  <a:srgbClr val="FFFF00"/>
                </a:solidFill>
              </a:rPr>
              <a:t>In 2014-2015, </a:t>
            </a:r>
            <a:r>
              <a:rPr lang="en-US" altLang="en-US" sz="2400" b="1" dirty="0">
                <a:solidFill>
                  <a:srgbClr val="FFFF00"/>
                </a:solidFill>
              </a:rPr>
              <a:t>we lost 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16 </a:t>
            </a:r>
            <a:r>
              <a:rPr lang="en-US" altLang="en-US" sz="2400" b="1" dirty="0">
                <a:solidFill>
                  <a:srgbClr val="FFFF00"/>
                </a:solidFill>
              </a:rPr>
              <a:t>faculty, including 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6 </a:t>
            </a:r>
            <a:r>
              <a:rPr lang="en-US" altLang="en-US" sz="2400" b="1" dirty="0">
                <a:solidFill>
                  <a:srgbClr val="FFFF00"/>
                </a:solidFill>
              </a:rPr>
              <a:t>due to failed 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retentions.</a:t>
            </a:r>
            <a:endParaRPr lang="en-US" altLang="en-US" sz="2400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US" altLang="en-US" sz="2200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altLang="en-US" sz="2200" b="1" dirty="0">
                <a:solidFill>
                  <a:srgbClr val="FFFF00"/>
                </a:solidFill>
              </a:rPr>
              <a:t>		</a:t>
            </a:r>
            <a:r>
              <a:rPr lang="en-US" altLang="en-US" sz="2200" b="1" i="1" dirty="0">
                <a:solidFill>
                  <a:srgbClr val="FFFF00"/>
                </a:solidFill>
              </a:rPr>
              <a:t>A failed retention is a faculty member who got a counter 	offer and left anyway.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79BB7BAD-42DB-4331-8907-B196F8E5E722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914400"/>
          </a:xfrm>
        </p:spPr>
        <p:txBody>
          <a:bodyPr/>
          <a:lstStyle/>
          <a:p>
            <a:r>
              <a:rPr lang="en-US" altLang="en-US" sz="4000" dirty="0">
                <a:solidFill>
                  <a:srgbClr val="FFFF00"/>
                </a:solidFill>
              </a:rPr>
              <a:t/>
            </a:r>
            <a:br>
              <a:rPr lang="en-US" altLang="en-US" sz="4000" dirty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Retention Success </a:t>
            </a:r>
            <a:r>
              <a:rPr lang="en-US" alt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Rates for Tenured/T-T Faculty</a:t>
            </a: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(Stayed/total external offers in %)</a:t>
            </a:r>
            <a:r>
              <a:rPr lang="en-US" altLang="en-US" sz="4000" b="1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altLang="en-US" sz="4000" b="1" dirty="0">
                <a:solidFill>
                  <a:srgbClr val="FFFF00"/>
                </a:solidFill>
                <a:latin typeface="Times New Roman" pitchFamily="18" charset="0"/>
              </a:rPr>
            </a:br>
            <a:endParaRPr lang="en-US" altLang="en-US" sz="4000" b="1" dirty="0">
              <a:solidFill>
                <a:srgbClr val="FFFF00"/>
              </a:solidFill>
            </a:endParaRPr>
          </a:p>
        </p:txBody>
      </p:sp>
      <p:sp>
        <p:nvSpPr>
          <p:cNvPr id="8195" name="Rectangle 4"/>
          <p:cNvSpPr>
            <a:spLocks noGrp="1"/>
          </p:cNvSpPr>
          <p:nvPr>
            <p:ph type="body" idx="4294967295"/>
          </p:nvPr>
        </p:nvSpPr>
        <p:spPr>
          <a:xfrm>
            <a:off x="838200" y="1143002"/>
            <a:ext cx="8305800" cy="556888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400" b="1" dirty="0">
                <a:solidFill>
                  <a:srgbClr val="FFFF00"/>
                </a:solidFill>
              </a:rPr>
              <a:t>2002-2003:  30%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2003-2004:  62%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2004-2005:  68%	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2005-2006:  53%	Average 65%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2006-2007:  72%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2007-2008:  69%</a:t>
            </a:r>
          </a:p>
          <a:p>
            <a:pPr marL="0" indent="0">
              <a:buNone/>
            </a:pPr>
            <a:endParaRPr lang="en-US" altLang="en-US" sz="11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2009-2010:  50%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2010-2011:  61%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2011-2012:  69%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2012-2013:  37%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2013-2014:  64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%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</a:t>
            </a:r>
            <a:r>
              <a:rPr lang="en-US" altLang="en-US" sz="2400" b="1" dirty="0" smtClean="0">
                <a:solidFill>
                  <a:srgbClr val="FFFF00"/>
                </a:solidFill>
              </a:rPr>
              <a:t>2014-2015:  68%</a:t>
            </a:r>
            <a:endParaRPr lang="en-US" alt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3967165" y="1447800"/>
            <a:ext cx="447675" cy="19812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79BB7BAD-42DB-4331-8907-B196F8E5E722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620000" cy="914400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FFFF00"/>
                </a:solidFill>
              </a:rPr>
              <a:t>Counter Offers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7772400" cy="4419600"/>
          </a:xfrm>
        </p:spPr>
        <p:txBody>
          <a:bodyPr/>
          <a:lstStyle/>
          <a:p>
            <a:pPr algn="l">
              <a:defRPr/>
            </a:pPr>
            <a:endParaRPr lang="en-US" sz="2800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en-US" sz="2800" b="1" dirty="0">
                <a:solidFill>
                  <a:srgbClr val="FFFF00"/>
                </a:solidFill>
              </a:rPr>
              <a:t>Of the </a:t>
            </a:r>
            <a:r>
              <a:rPr lang="en-US" sz="2800" b="1" dirty="0" smtClean="0">
                <a:solidFill>
                  <a:srgbClr val="FFFF00"/>
                </a:solidFill>
              </a:rPr>
              <a:t>53 </a:t>
            </a:r>
            <a:r>
              <a:rPr lang="en-US" sz="2800" b="1" dirty="0">
                <a:solidFill>
                  <a:srgbClr val="FFFF00"/>
                </a:solidFill>
              </a:rPr>
              <a:t>who got external offers this year,</a:t>
            </a:r>
          </a:p>
          <a:p>
            <a:pPr algn="l">
              <a:defRPr/>
            </a:pPr>
            <a:r>
              <a:rPr lang="en-US" sz="2800" b="1" dirty="0">
                <a:solidFill>
                  <a:srgbClr val="FFFF00"/>
                </a:solidFill>
              </a:rPr>
              <a:t>UNC gave </a:t>
            </a:r>
            <a:r>
              <a:rPr lang="en-US" sz="2800" b="1" dirty="0" smtClean="0">
                <a:solidFill>
                  <a:srgbClr val="FFFF00"/>
                </a:solidFill>
              </a:rPr>
              <a:t>43 (43/53 </a:t>
            </a:r>
            <a:r>
              <a:rPr lang="en-US" sz="2800" b="1" dirty="0">
                <a:solidFill>
                  <a:srgbClr val="FFFF00"/>
                </a:solidFill>
              </a:rPr>
              <a:t>= </a:t>
            </a:r>
            <a:r>
              <a:rPr lang="en-US" sz="2800" b="1" dirty="0" smtClean="0">
                <a:solidFill>
                  <a:srgbClr val="FFFF00"/>
                </a:solidFill>
              </a:rPr>
              <a:t>81%) </a:t>
            </a:r>
            <a:r>
              <a:rPr lang="en-US" sz="2800" b="1" dirty="0">
                <a:solidFill>
                  <a:srgbClr val="FFFF00"/>
                </a:solidFill>
              </a:rPr>
              <a:t>of them counter offers.</a:t>
            </a:r>
          </a:p>
          <a:p>
            <a:pPr algn="l"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en-US" sz="2800" b="1" dirty="0">
                <a:solidFill>
                  <a:srgbClr val="FFFF00"/>
                </a:solidFill>
              </a:rPr>
              <a:t>Of those </a:t>
            </a:r>
            <a:r>
              <a:rPr lang="en-US" sz="2800" b="1" dirty="0" smtClean="0">
                <a:solidFill>
                  <a:srgbClr val="FFFF00"/>
                </a:solidFill>
              </a:rPr>
              <a:t>43 </a:t>
            </a:r>
            <a:r>
              <a:rPr lang="en-US" sz="2800" b="1" dirty="0">
                <a:solidFill>
                  <a:srgbClr val="FFFF00"/>
                </a:solidFill>
              </a:rPr>
              <a:t>we gave counter offers to, </a:t>
            </a:r>
          </a:p>
          <a:p>
            <a:pPr algn="l"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37 (37/43 </a:t>
            </a:r>
            <a:r>
              <a:rPr lang="en-US" sz="2800" b="1" dirty="0">
                <a:solidFill>
                  <a:srgbClr val="FFFF00"/>
                </a:solidFill>
              </a:rPr>
              <a:t>= </a:t>
            </a:r>
            <a:r>
              <a:rPr lang="en-US" sz="2800" b="1" dirty="0" smtClean="0">
                <a:solidFill>
                  <a:srgbClr val="FFFF00"/>
                </a:solidFill>
              </a:rPr>
              <a:t>86%) </a:t>
            </a:r>
            <a:r>
              <a:rPr lang="en-US" sz="2800" b="1" dirty="0">
                <a:solidFill>
                  <a:srgbClr val="FFFF00"/>
                </a:solidFill>
              </a:rPr>
              <a:t>decided to remain at UNC. </a:t>
            </a:r>
          </a:p>
          <a:p>
            <a:pPr algn="l"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>
              <a:defRPr/>
            </a:pPr>
            <a:r>
              <a:rPr lang="en-US" sz="2800" b="1" dirty="0">
                <a:solidFill>
                  <a:srgbClr val="FFFF00"/>
                </a:solidFill>
              </a:rPr>
              <a:t>0 decided to stay even with no counter offer.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556290EE-18AC-423B-9E4C-7CA9C431BF90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620000" cy="9144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/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2014-2015 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16 FACULTY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DEPARTURES TO EXTERNAL OFFERS FROM UNC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WHO ARE</a:t>
            </a: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TENURED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AND TENURE-TRACK FACULTY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Note: this does not include faculty who left because they did not receive tenure or renewal.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>
                <a:solidFill>
                  <a:srgbClr val="FFFF00"/>
                </a:solidFill>
              </a:rPr>
              <a:t/>
            </a:r>
            <a:br>
              <a:rPr lang="en-US" altLang="en-US" sz="2800" b="1" dirty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Two of these faculty members were hired as Targeted Hires </a:t>
            </a:r>
            <a:br>
              <a:rPr lang="en-US" altLang="en-US" sz="2800" b="1" dirty="0" smtClean="0">
                <a:solidFill>
                  <a:srgbClr val="FFFF00"/>
                </a:solidFill>
              </a:rPr>
            </a:br>
            <a:r>
              <a:rPr lang="en-US" altLang="en-US" sz="2800" b="1" dirty="0" smtClean="0">
                <a:solidFill>
                  <a:srgbClr val="FFFF00"/>
                </a:solidFill>
              </a:rPr>
              <a:t>(one Latina/o and one Native American)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556290EE-18AC-423B-9E4C-7CA9C431BF90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6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412423" y="0"/>
            <a:ext cx="8229600" cy="1788182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FFFF00"/>
                </a:solidFill>
              </a:rPr>
              <a:t>       </a:t>
            </a:r>
            <a:br>
              <a:rPr lang="en-US" altLang="en-US" sz="4000" dirty="0" smtClean="0">
                <a:solidFill>
                  <a:srgbClr val="FFFF00"/>
                </a:solidFill>
              </a:rPr>
            </a:br>
            <a:r>
              <a:rPr lang="en-US" altLang="en-US" sz="4000" dirty="0" smtClean="0">
                <a:solidFill>
                  <a:srgbClr val="FFFF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UNC lost 7 </a:t>
            </a:r>
            <a:r>
              <a:rPr lang="en-US" altLang="en-US" sz="2400" b="1" u="sng" dirty="0" smtClean="0">
                <a:solidFill>
                  <a:srgbClr val="FFFF00"/>
                </a:solidFill>
                <a:latin typeface="Times New Roman" pitchFamily="18" charset="0"/>
              </a:rPr>
              <a:t>Tenured</a:t>
            </a:r>
            <a: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 Faculty</a:t>
            </a:r>
            <a:b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altLang="en-US" sz="2400" b="1" dirty="0" smtClean="0">
                <a:solidFill>
                  <a:srgbClr val="FFFF00"/>
                </a:solidFill>
                <a:latin typeface="Times New Roman" pitchFamily="18" charset="0"/>
              </a:rPr>
              <a:t>July 1, 2014 – June 30, 2015</a:t>
            </a:r>
            <a: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altLang="en-US" sz="4000" dirty="0">
                <a:solidFill>
                  <a:srgbClr val="FFFF00"/>
                </a:solidFill>
                <a:latin typeface="Times New Roman" pitchFamily="18" charset="0"/>
              </a:rPr>
            </a:br>
            <a:endParaRPr lang="en-US" altLang="en-US" sz="4000" dirty="0">
              <a:solidFill>
                <a:srgbClr val="FFFF00"/>
              </a:solidFill>
            </a:endParaRPr>
          </a:p>
        </p:txBody>
      </p:sp>
      <p:sp>
        <p:nvSpPr>
          <p:cNvPr id="11267" name="Rectangle 4"/>
          <p:cNvSpPr>
            <a:spLocks noGrp="1"/>
          </p:cNvSpPr>
          <p:nvPr>
            <p:ph type="body" idx="4294967295"/>
          </p:nvPr>
        </p:nvSpPr>
        <p:spPr>
          <a:xfrm>
            <a:off x="291445" y="1474788"/>
            <a:ext cx="8305800" cy="521176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	</a:t>
            </a: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Male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Female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	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Total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White/Caucasian		 1	     3		   4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African-American	  -	      -		    -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Latina/o			  -	      -		    -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Asian	                  	 2	     1		  </a:t>
            </a:r>
            <a:r>
              <a:rPr lang="en-US" altLang="en-US" sz="2000" b="1" u="sng" dirty="0" smtClean="0">
                <a:solidFill>
                  <a:srgbClr val="FFFF00"/>
                </a:solidFill>
              </a:rPr>
              <a:t> 3   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						   7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	Duke</a:t>
            </a:r>
          </a:p>
          <a:p>
            <a:pPr marL="0" indent="0">
              <a:buNone/>
            </a:pPr>
            <a:r>
              <a:rPr lang="en-US" altLang="en-US" sz="2000" b="1" dirty="0" smtClean="0">
                <a:solidFill>
                  <a:srgbClr val="FFFF00"/>
                </a:solidFill>
              </a:rPr>
              <a:t>		Fred </a:t>
            </a:r>
            <a:r>
              <a:rPr lang="en-US" altLang="en-US" sz="2000" b="1" dirty="0">
                <a:solidFill>
                  <a:srgbClr val="FFFF00"/>
                </a:solidFill>
              </a:rPr>
              <a:t>Hutchison Cancer Research Center</a:t>
            </a:r>
            <a:endParaRPr lang="en-US" altLang="en-US" sz="2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Medical </a:t>
            </a:r>
            <a:r>
              <a:rPr lang="en-US" altLang="en-US" sz="2000" b="1" dirty="0">
                <a:solidFill>
                  <a:srgbClr val="FFFF00"/>
                </a:solidFill>
              </a:rPr>
              <a:t>University of South Carolina</a:t>
            </a:r>
            <a:endParaRPr lang="en-US" altLang="en-US" sz="20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University </a:t>
            </a:r>
            <a:r>
              <a:rPr lang="en-US" altLang="en-US" sz="2000" b="1" dirty="0">
                <a:solidFill>
                  <a:srgbClr val="FFFF00"/>
                </a:solidFill>
              </a:rPr>
              <a:t>of 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Chicago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University of Pittsburgh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	University of Toronto</a:t>
            </a: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FFFF00"/>
                </a:solidFill>
              </a:rPr>
              <a:t>		</a:t>
            </a:r>
            <a:r>
              <a:rPr lang="en-US" altLang="en-US" sz="2000" b="1" dirty="0" smtClean="0">
                <a:solidFill>
                  <a:srgbClr val="FFFF00"/>
                </a:solidFill>
              </a:rPr>
              <a:t>Unknown</a:t>
            </a:r>
            <a:endParaRPr lang="en-US" altLang="en-US" sz="1200" b="1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172202"/>
            <a:ext cx="2133600" cy="365125"/>
          </a:xfrm>
        </p:spPr>
        <p:txBody>
          <a:bodyPr/>
          <a:lstStyle/>
          <a:p>
            <a:pPr>
              <a:defRPr/>
            </a:pPr>
            <a:fld id="{79BB7BAD-42DB-4331-8907-B196F8E5E722}" type="slidenum">
              <a:rPr 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7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Whit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NCWhit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UNCWhit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UNCWhit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UNCWhit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UNCWhit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UNCWhite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305</Words>
  <Application>Microsoft Office PowerPoint</Application>
  <PresentationFormat>On-screen Show (4:3)</PresentationFormat>
  <Paragraphs>126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ＭＳ Ｐゴシック</vt:lpstr>
      <vt:lpstr>Arial</vt:lpstr>
      <vt:lpstr>Bembo</vt:lpstr>
      <vt:lpstr>Calibri</vt:lpstr>
      <vt:lpstr>Times New Roman</vt:lpstr>
      <vt:lpstr>UNCWhite-2</vt:lpstr>
      <vt:lpstr>1_UNCWhite-2</vt:lpstr>
      <vt:lpstr>2_UNCWhite-2</vt:lpstr>
      <vt:lpstr>3_UNCWhite-2</vt:lpstr>
      <vt:lpstr>4_UNCWhite-2</vt:lpstr>
      <vt:lpstr>5_UNCWhite-2</vt:lpstr>
      <vt:lpstr>6_UNCWhite-2</vt:lpstr>
      <vt:lpstr> Faculty Retention and Recruitment Update Tenured and Tenure-Track Faculty  October 2015  Analysis of Recent Data (7/1/2014 - 6/30/2015)  &amp; Comparison with Previous Years</vt:lpstr>
      <vt:lpstr>What are the primary metrics?</vt:lpstr>
      <vt:lpstr> Numbers of External Offers for Tenured/T-T Faculty </vt:lpstr>
      <vt:lpstr>  Major competitors – Making more than 2 external tenure or tenure track offers to UNC faculty </vt:lpstr>
      <vt:lpstr>How many tenured and tenure-track faculty did we lose to external offers?</vt:lpstr>
      <vt:lpstr> Retention Success Rates for Tenured/T-T Faculty (Stayed/total external offers in %) </vt:lpstr>
      <vt:lpstr>Counter Offers</vt:lpstr>
      <vt:lpstr>          2014-2015  16 FACULTY DEPARTURES TO EXTERNAL OFFERS FROM UNC WHO ARE TENURED AND TENURE-TRACK FACULTY  Note: this does not include faculty who left because they did not receive tenure or renewal.  Two of these faculty members were hired as Targeted Hires  (one Latina/o and one Native American)</vt:lpstr>
      <vt:lpstr>         UNC lost 7 Tenured Faculty July 1, 2014 – June 30, 2015 </vt:lpstr>
      <vt:lpstr>UNC Lost 9 Tenure-Track Faculty July 1, 2014 – June 30, 2015 </vt:lpstr>
      <vt:lpstr>          2014-2015  89 FACULTY WERE RECRUITED TO UNC WHO ARE TENURED (19) AND TENURE-TRACK FACULTY (70)  (Two are Targeted Hires and  Two are Spousal Hires)</vt:lpstr>
      <vt:lpstr>    Retention and Recruitment Lessons       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Retention and Recruitment 2013-2014  Analysis of Recent Data (7/1/2013-6/30/2014)  &amp; Comparison with Previous Years</dc:title>
  <dc:creator>Strauss, Ronald P.</dc:creator>
  <cp:lastModifiedBy>Strauss, Ronald P.</cp:lastModifiedBy>
  <cp:revision>59</cp:revision>
  <cp:lastPrinted>2015-10-26T17:31:23Z</cp:lastPrinted>
  <dcterms:created xsi:type="dcterms:W3CDTF">2014-09-18T13:24:30Z</dcterms:created>
  <dcterms:modified xsi:type="dcterms:W3CDTF">2015-10-30T13:25:49Z</dcterms:modified>
</cp:coreProperties>
</file>