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59"/>
    <a:srgbClr val="ECBE55"/>
    <a:srgbClr val="ECBE0A"/>
    <a:srgbClr val="F0F0F0"/>
    <a:srgbClr val="F4F4F4"/>
    <a:srgbClr val="DEEDD7"/>
    <a:srgbClr val="004762"/>
    <a:srgbClr val="004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0929"/>
  </p:normalViewPr>
  <p:slideViewPr>
    <p:cSldViewPr>
      <p:cViewPr varScale="1">
        <p:scale>
          <a:sx n="73" d="100"/>
          <a:sy n="73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86844-C248-4348-A401-6F7FEB61D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79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67850-027F-4031-AC09-82DBFFEF92DB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4A305-9F30-4828-B295-A1B4A4D9B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4A305-9F30-4828-B295-A1B4A4D9B6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9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4A305-9F30-4828-B295-A1B4A4D9B6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powerpoint_tittle.jpg                                          007183B4Macintosh HD                   C2DA677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5588" cy="6846887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1143000"/>
          </a:xfrm>
        </p:spPr>
        <p:txBody>
          <a:bodyPr/>
          <a:lstStyle>
            <a:lvl1pPr>
              <a:defRPr sz="4500">
                <a:solidFill>
                  <a:srgbClr val="0044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476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A11B4A-3534-4BED-A042-B44548F44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34B36F-FCC6-43BE-A197-C86C94582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86F9B2-BB48-4A61-B536-3987CFEBF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39A5CD-DF28-4437-A00A-A0DAEAC10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20D13-6335-4ECB-B855-8DD22CBCC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E9B3D-8D53-4264-8B8D-9F7C817A9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0F26D1-8584-4C27-936E-9793C16DC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032FD3-CD51-4717-B271-69E58D9B4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9808CE-5D3A-47E1-80FC-E7C140D38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8E95E-D3D1-45AA-A429-F907F87B3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C96C43-24ED-4226-8AA6-74D9A3F1224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5606" name="Picture 6" descr="powerpoint_tittle_strip.jpg                                    007183B4Macintosh HD                   C2DA677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6016625"/>
            <a:ext cx="9145588" cy="841375"/>
          </a:xfrm>
          <a:prstGeom prst="rect">
            <a:avLst/>
          </a:prstGeom>
          <a:noFill/>
        </p:spPr>
      </p:pic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Helvetica Neue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800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defRPr sz="24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psa.unc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2015 Report of the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Faculty Athletics Representative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543800" cy="1752600"/>
          </a:xfrm>
        </p:spPr>
        <p:txBody>
          <a:bodyPr/>
          <a:lstStyle/>
          <a:p>
            <a:r>
              <a:rPr lang="en-US" dirty="0"/>
              <a:t>Lissa L. Broome</a:t>
            </a:r>
          </a:p>
          <a:p>
            <a:r>
              <a:rPr lang="en-US" dirty="0"/>
              <a:t>Wells Fargo Professor of Banking Law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33925" y="10223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735340"/>
              </p:ext>
            </p:extLst>
          </p:nvPr>
        </p:nvGraphicFramePr>
        <p:xfrm>
          <a:off x="533399" y="457200"/>
          <a:ext cx="8077202" cy="510540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399663"/>
                <a:gridCol w="1365482"/>
                <a:gridCol w="1349706"/>
                <a:gridCol w="1248917"/>
                <a:gridCol w="1354964"/>
                <a:gridCol w="1358470"/>
              </a:tblGrid>
              <a:tr h="425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13-14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UNC-CH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NC State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UVA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Duke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WFU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GSR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86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81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86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97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94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-MBB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88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80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100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80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-Fball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69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65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75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90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FGR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72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64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76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84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77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-St.body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89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73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93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94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88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-Diff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(17)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(11)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(17)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(10)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(11)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pct5">
                      <a:fgClr>
                        <a:schemeClr val="accent3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APR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 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MBB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952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952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984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995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959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Fball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937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960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967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4459"/>
                          </a:solidFill>
                          <a:effectLst/>
                        </a:rPr>
                        <a:t>992</a:t>
                      </a:r>
                      <a:endParaRPr lang="en-US" sz="1900" b="1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4459"/>
                          </a:solidFill>
                          <a:effectLst/>
                        </a:rPr>
                        <a:t>962</a:t>
                      </a:r>
                      <a:endParaRPr lang="en-US" sz="1900" b="1" dirty="0">
                        <a:solidFill>
                          <a:srgbClr val="00445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For 2013-14, UNC-CH had six teams in the top 10% of their sport for APR: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-	Women’s fencing (recognized every year – </a:t>
            </a:r>
            <a:r>
              <a:rPr lang="en-US" sz="2600" dirty="0" smtClean="0"/>
              <a:t>	10 </a:t>
            </a:r>
            <a:r>
              <a:rPr lang="en-US" sz="2600" dirty="0"/>
              <a:t>times)</a:t>
            </a:r>
          </a:p>
          <a:p>
            <a:pPr marL="0" indent="0">
              <a:buNone/>
            </a:pPr>
            <a:r>
              <a:rPr lang="en-US" sz="2600" dirty="0"/>
              <a:t>-	Women’s golf (recognized every year – 10 </a:t>
            </a:r>
            <a:r>
              <a:rPr lang="en-US" sz="2600" dirty="0" smtClean="0"/>
              <a:t>	times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-	Volleyball (recognized 9 times)</a:t>
            </a:r>
          </a:p>
          <a:p>
            <a:pPr marL="0" indent="0">
              <a:buNone/>
            </a:pPr>
            <a:r>
              <a:rPr lang="en-US" sz="2600" dirty="0"/>
              <a:t>-	Gymnastics (recognized 6 times)</a:t>
            </a:r>
          </a:p>
          <a:p>
            <a:pPr marL="0" indent="0">
              <a:buNone/>
            </a:pPr>
            <a:r>
              <a:rPr lang="en-US" sz="2600" dirty="0"/>
              <a:t>-	Women’s tennis (recognized 2 times)</a:t>
            </a:r>
          </a:p>
          <a:p>
            <a:pPr marL="0" indent="0">
              <a:buNone/>
            </a:pPr>
            <a:r>
              <a:rPr lang="en-US" sz="2600" dirty="0"/>
              <a:t>-	Men’s tennis (first time recognized)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r>
              <a:rPr lang="en-US" dirty="0"/>
              <a:t>339 UNC student-athletes were on the ACC Honor Roll for 2014-15 (347 in 2013-14 and 329 in 2012-13)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•	Amy </a:t>
            </a:r>
            <a:r>
              <a:rPr lang="en-US" sz="1900" dirty="0" err="1"/>
              <a:t>Perko</a:t>
            </a:r>
            <a:r>
              <a:rPr lang="en-US" sz="1900" dirty="0"/>
              <a:t>, Executive Director of the Knight </a:t>
            </a:r>
            <a:r>
              <a:rPr lang="en-US" sz="1900" dirty="0" smtClean="0"/>
              <a:t>	Commission </a:t>
            </a:r>
            <a:r>
              <a:rPr lang="en-US" sz="1900" dirty="0"/>
              <a:t>on Intercollegiate Athletics, October 7, </a:t>
            </a:r>
            <a:r>
              <a:rPr lang="en-US" sz="1900" dirty="0" smtClean="0"/>
              <a:t>	2015</a:t>
            </a:r>
            <a:r>
              <a:rPr lang="en-US" sz="1900" dirty="0"/>
              <a:t>, 6:00 – 7:30 p.m., 105 Caldwell Hall, “An Ethical </a:t>
            </a:r>
            <a:r>
              <a:rPr lang="en-US" sz="1900" dirty="0" smtClean="0"/>
              <a:t>	Framework </a:t>
            </a:r>
            <a:r>
              <a:rPr lang="en-US" sz="1900" dirty="0"/>
              <a:t>for College Sports.”  Sponsored by the </a:t>
            </a:r>
            <a:r>
              <a:rPr lang="en-US" sz="1900" dirty="0" smtClean="0"/>
              <a:t>	Parr 	Center </a:t>
            </a:r>
            <a:r>
              <a:rPr lang="en-US" sz="1900" dirty="0"/>
              <a:t>for Ethics and the UNC Public </a:t>
            </a:r>
            <a:r>
              <a:rPr lang="en-US" sz="1900" dirty="0" smtClean="0"/>
              <a:t>Policy Carolina 	Forum,</a:t>
            </a:r>
            <a:r>
              <a:rPr lang="en-US" sz="1900" dirty="0"/>
              <a:t> </a:t>
            </a:r>
            <a:r>
              <a:rPr lang="en-US" sz="1900" dirty="0" smtClean="0"/>
              <a:t>http</a:t>
            </a:r>
            <a:r>
              <a:rPr lang="en-US" sz="1900" dirty="0"/>
              <a:t>://</a:t>
            </a:r>
            <a:r>
              <a:rPr lang="en-US" sz="1900" dirty="0" smtClean="0"/>
              <a:t>parrcenter.unc.edu/event/parr-center-presents-	</a:t>
            </a:r>
            <a:r>
              <a:rPr lang="en-US" sz="1900" dirty="0" err="1" smtClean="0"/>
              <a:t>amy-perko</a:t>
            </a:r>
            <a:r>
              <a:rPr lang="en-US" sz="1900" dirty="0"/>
              <a:t>/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•	</a:t>
            </a:r>
            <a:r>
              <a:rPr lang="en-US" sz="1900" dirty="0" err="1" smtClean="0"/>
              <a:t>Tarheel</a:t>
            </a:r>
            <a:r>
              <a:rPr lang="en-US" sz="1900" dirty="0" smtClean="0"/>
              <a:t> Tailgate Talks, </a:t>
            </a:r>
            <a:r>
              <a:rPr lang="en-US" sz="1900" dirty="0" smtClean="0"/>
              <a:t>h</a:t>
            </a:r>
            <a:r>
              <a:rPr lang="en-US" sz="1900" dirty="0" smtClean="0"/>
              <a:t>ttp://tarheeltailgatetalk.unc.edu</a:t>
            </a:r>
            <a:r>
              <a:rPr lang="en-US" sz="1900" u="sng" dirty="0" smtClean="0"/>
              <a:t> </a:t>
            </a:r>
            <a:r>
              <a:rPr lang="en-US" sz="1900" dirty="0" smtClean="0"/>
              <a:t> </a:t>
            </a:r>
            <a:r>
              <a:rPr lang="en-US" sz="1900" dirty="0" smtClean="0"/>
              <a:t>	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o	Claudio </a:t>
            </a:r>
            <a:r>
              <a:rPr lang="en-US" sz="1900" dirty="0" err="1" smtClean="0"/>
              <a:t>Battaglini</a:t>
            </a:r>
            <a:r>
              <a:rPr lang="en-US" sz="1900" dirty="0" smtClean="0"/>
              <a:t>, 10:30 – 11:30 a.m.  Stone Center 	Multipurpose Room, “Exercise Oncology: Improving 	Cancer 	Care Outcomes”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•	Carolina </a:t>
            </a:r>
            <a:r>
              <a:rPr lang="en-US" sz="1900" dirty="0"/>
              <a:t>Athletics Newsletter for Faculty and Staff</a:t>
            </a:r>
            <a:r>
              <a:rPr lang="en-US" sz="1900" dirty="0" smtClean="0"/>
              <a:t>, 	</a:t>
            </a:r>
          </a:p>
          <a:p>
            <a:pPr marL="0" indent="0">
              <a:buNone/>
            </a:pPr>
            <a:r>
              <a:rPr lang="en-US" sz="1900" dirty="0" smtClean="0"/>
              <a:t>	http</a:t>
            </a:r>
            <a:r>
              <a:rPr lang="en-US" sz="1900" dirty="0"/>
              <a:t>://</a:t>
            </a:r>
            <a:r>
              <a:rPr lang="en-US" sz="1900" dirty="0" smtClean="0"/>
              <a:t>www.goheels.com/fls/3350/pdf/tickets/Faculty%20Newsl	etter%20-	%20September%202015.pdf?SPID=108097&amp;DB_OEM_ID=3	350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Significant Changes Related to Athletics and </a:t>
            </a:r>
            <a:r>
              <a:rPr lang="en-US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Admissions</a:t>
            </a:r>
          </a:p>
          <a:p>
            <a:pPr marL="0" indent="0">
              <a:buNone/>
            </a:pPr>
            <a:r>
              <a:rPr lang="en-US" dirty="0"/>
              <a:t>•	Academic Support (ASPSA)</a:t>
            </a:r>
          </a:p>
          <a:p>
            <a:pPr marL="0" indent="0">
              <a:buNone/>
            </a:pPr>
            <a:r>
              <a:rPr lang="en-US" dirty="0"/>
              <a:t>•	Academic Advising Program (AAP)</a:t>
            </a:r>
          </a:p>
          <a:p>
            <a:pPr marL="0" indent="0">
              <a:buNone/>
            </a:pPr>
            <a:r>
              <a:rPr lang="en-US" dirty="0"/>
              <a:t>•	Academics</a:t>
            </a:r>
          </a:p>
          <a:p>
            <a:pPr marL="0" indent="0">
              <a:buNone/>
            </a:pPr>
            <a:r>
              <a:rPr lang="en-US" dirty="0"/>
              <a:t>•	Governance</a:t>
            </a:r>
          </a:p>
          <a:p>
            <a:pPr marL="0" indent="0">
              <a:buNone/>
            </a:pPr>
            <a:r>
              <a:rPr lang="en-US" dirty="0"/>
              <a:t>•	Interaction with Faculty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 smtClean="0"/>
              <a:t>•	Data driven analysis – PGPA</a:t>
            </a:r>
          </a:p>
          <a:p>
            <a:pPr marL="0" indent="0">
              <a:buNone/>
            </a:pPr>
            <a:r>
              <a:rPr lang="en-US" sz="1900" dirty="0" smtClean="0"/>
              <a:t>•	New report of information to Faculty Council</a:t>
            </a:r>
          </a:p>
          <a:p>
            <a:pPr marL="0" indent="0">
              <a:buNone/>
            </a:pPr>
            <a:r>
              <a:rPr lang="en-US" sz="1900" dirty="0" smtClean="0"/>
              <a:t>	o</a:t>
            </a:r>
            <a:r>
              <a:rPr lang="en-US" sz="1900" dirty="0"/>
              <a:t>	2012-13 Report, http://</a:t>
            </a:r>
            <a:r>
              <a:rPr lang="en-US" sz="1900" dirty="0" smtClean="0"/>
              <a:t>faccoun.unc.edu/wp-			content/uploads/2010/10/UAD2012-2013.pdf 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(</a:t>
            </a:r>
            <a:r>
              <a:rPr lang="en-US" sz="1900" dirty="0"/>
              <a:t>pages </a:t>
            </a:r>
            <a:r>
              <a:rPr lang="en-US" sz="1900" dirty="0" smtClean="0"/>
              <a:t>10-19</a:t>
            </a:r>
            <a:r>
              <a:rPr lang="en-US" sz="1900" dirty="0"/>
              <a:t>);</a:t>
            </a:r>
            <a:r>
              <a:rPr lang="en-US" sz="1900" dirty="0" smtClean="0"/>
              <a:t>	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o	2013-14 Report, http://faccoun.unc.edu/wp-			content/uploads/2010/10/UAD2013-2014.pdf 			(pages 10-18);</a:t>
            </a:r>
          </a:p>
          <a:p>
            <a:pPr marL="0" indent="0">
              <a:buNone/>
            </a:pPr>
            <a:r>
              <a:rPr lang="en-US" sz="1900" dirty="0" smtClean="0"/>
              <a:t>•	Numbers admitted through Special Talent Committee</a:t>
            </a:r>
          </a:p>
          <a:p>
            <a:pPr marL="0" indent="0">
              <a:buNone/>
            </a:pPr>
            <a:r>
              <a:rPr lang="en-US" sz="1900" dirty="0" smtClean="0"/>
              <a:t>	o	2006 (29)</a:t>
            </a:r>
          </a:p>
          <a:p>
            <a:pPr marL="0" indent="0">
              <a:buNone/>
            </a:pPr>
            <a:r>
              <a:rPr lang="en-US" sz="1900" dirty="0" smtClean="0"/>
              <a:t>	o	2010-11 (23)</a:t>
            </a:r>
          </a:p>
          <a:p>
            <a:pPr marL="0" indent="0">
              <a:buNone/>
            </a:pPr>
            <a:r>
              <a:rPr lang="en-US" sz="1900" dirty="0" smtClean="0"/>
              <a:t>	o	2011-12 (23)</a:t>
            </a:r>
          </a:p>
          <a:p>
            <a:pPr marL="0" indent="0">
              <a:buNone/>
            </a:pPr>
            <a:r>
              <a:rPr lang="en-US" sz="1900" dirty="0" smtClean="0"/>
              <a:t>	o	2012-13 (14 – 9 in FB, MBB, WBB)</a:t>
            </a:r>
          </a:p>
          <a:p>
            <a:pPr marL="0" indent="0">
              <a:buNone/>
            </a:pPr>
            <a:r>
              <a:rPr lang="en-US" sz="1900" dirty="0" smtClean="0"/>
              <a:t>	o	2013-14 ( 9 – 5 in FB, MBB, WBB)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Reports directly to Provost</a:t>
            </a:r>
          </a:p>
          <a:p>
            <a:pPr marL="0" indent="0">
              <a:buNone/>
            </a:pPr>
            <a:r>
              <a:rPr lang="en-US" dirty="0"/>
              <a:t>•	New Director</a:t>
            </a:r>
          </a:p>
          <a:p>
            <a:pPr marL="0" indent="0">
              <a:buNone/>
            </a:pPr>
            <a:r>
              <a:rPr lang="en-US" dirty="0"/>
              <a:t>•	New and additional personnel</a:t>
            </a:r>
          </a:p>
          <a:p>
            <a:pPr marL="0" indent="0">
              <a:buNone/>
            </a:pPr>
            <a:r>
              <a:rPr lang="en-US" dirty="0"/>
              <a:t>•	Expanded budget</a:t>
            </a:r>
          </a:p>
          <a:p>
            <a:pPr marL="0" indent="0">
              <a:buNone/>
            </a:pPr>
            <a:r>
              <a:rPr lang="en-US" dirty="0"/>
              <a:t>•	New website, </a:t>
            </a:r>
            <a:r>
              <a:rPr lang="en-US" dirty="0" smtClean="0"/>
              <a:t>http://aspsa.unc.edu</a:t>
            </a:r>
            <a:r>
              <a:rPr lang="en-US" dirty="0" smtClean="0">
                <a:hlinkClick r:id="rId2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Advising function in AAP rather than </a:t>
            </a:r>
            <a:r>
              <a:rPr lang="en-US" dirty="0" smtClean="0"/>
              <a:t>	ASPSA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	New resources to support more </a:t>
            </a:r>
            <a:r>
              <a:rPr lang="en-US" dirty="0" smtClean="0"/>
              <a:t>	frequent </a:t>
            </a:r>
            <a:r>
              <a:rPr lang="en-US" dirty="0"/>
              <a:t>adviser contacts</a:t>
            </a:r>
          </a:p>
          <a:p>
            <a:pPr marL="0" indent="0">
              <a:buNone/>
            </a:pPr>
            <a:r>
              <a:rPr lang="en-US" dirty="0"/>
              <a:t>•	New working relationship between </a:t>
            </a:r>
            <a:r>
              <a:rPr lang="en-US" dirty="0" smtClean="0"/>
              <a:t>	AAP </a:t>
            </a:r>
            <a:r>
              <a:rPr lang="en-US" dirty="0"/>
              <a:t>and ASPSA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100" dirty="0"/>
              <a:t>•	Working Group – documented academic processes as </a:t>
            </a:r>
            <a:r>
              <a:rPr lang="en-US" sz="2100" dirty="0" smtClean="0"/>
              <a:t>	they </a:t>
            </a:r>
            <a:r>
              <a:rPr lang="en-US" sz="2100" dirty="0"/>
              <a:t>affect student-athletes</a:t>
            </a:r>
          </a:p>
          <a:p>
            <a:pPr marL="0" indent="0">
              <a:buNone/>
            </a:pPr>
            <a:r>
              <a:rPr lang="en-US" sz="2100" dirty="0" smtClean="0"/>
              <a:t>	o</a:t>
            </a:r>
            <a:r>
              <a:rPr lang="en-US" sz="2100" dirty="0"/>
              <a:t>	Website to be launched in October</a:t>
            </a:r>
          </a:p>
          <a:p>
            <a:pPr marL="0" indent="0">
              <a:buNone/>
            </a:pPr>
            <a:r>
              <a:rPr lang="en-US" sz="2100" dirty="0" smtClean="0"/>
              <a:t>	o</a:t>
            </a:r>
            <a:r>
              <a:rPr lang="en-US" sz="2100" dirty="0"/>
              <a:t>	Continued review and improvement</a:t>
            </a:r>
          </a:p>
          <a:p>
            <a:pPr marL="0" indent="0">
              <a:buNone/>
            </a:pPr>
            <a:r>
              <a:rPr lang="en-US" sz="2100" dirty="0"/>
              <a:t>•	Review of enrollment and grade patterns each semester</a:t>
            </a:r>
          </a:p>
          <a:p>
            <a:pPr marL="0" indent="0">
              <a:buNone/>
            </a:pPr>
            <a:r>
              <a:rPr lang="en-US" sz="2100" dirty="0"/>
              <a:t>•	Latest from </a:t>
            </a:r>
            <a:r>
              <a:rPr lang="en-US" sz="2100" dirty="0" err="1" smtClean="0"/>
              <a:t>Loudermilk</a:t>
            </a:r>
            <a:r>
              <a:rPr lang="en-US" sz="2100" dirty="0" smtClean="0"/>
              <a:t>, 	http</a:t>
            </a:r>
            <a:r>
              <a:rPr lang="en-US" sz="2100" dirty="0"/>
              <a:t>://</a:t>
            </a:r>
            <a:r>
              <a:rPr lang="en-US" sz="2100" dirty="0" smtClean="0"/>
              <a:t>www.goheels.com/ViewArticle.dbml?DB_OEM_ID	=</a:t>
            </a:r>
            <a:r>
              <a:rPr lang="en-US" sz="2100" dirty="0"/>
              <a:t>3350&amp;ATCLID=209498147 </a:t>
            </a:r>
          </a:p>
          <a:p>
            <a:pPr marL="0" indent="0">
              <a:buNone/>
            </a:pPr>
            <a:r>
              <a:rPr lang="en-US" sz="2100" dirty="0"/>
              <a:t>•	Academic press releases, </a:t>
            </a:r>
            <a:r>
              <a:rPr lang="en-US" sz="2100" dirty="0" smtClean="0"/>
              <a:t>	www.goheels.com/SportSelect.dbml</a:t>
            </a:r>
            <a:r>
              <a:rPr lang="en-US" sz="2100" dirty="0"/>
              <a:t>?&amp;</a:t>
            </a:r>
            <a:r>
              <a:rPr lang="en-US" sz="2100" dirty="0" smtClean="0"/>
              <a:t>DB_OEM_ID=33	50&amp;SPID=159008&amp;SPSID=931111&amp;SITE=UNC&amp;DB_O	EM_ID=3350 </a:t>
            </a:r>
            <a:endParaRPr lang="en-US" sz="2100" dirty="0"/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650" dirty="0"/>
              <a:t>•	Student-athlete participation in FAC and </a:t>
            </a:r>
            <a:r>
              <a:rPr lang="en-US" sz="2650" dirty="0" smtClean="0"/>
              <a:t>	Working </a:t>
            </a:r>
            <a:r>
              <a:rPr lang="en-US" sz="2650" dirty="0"/>
              <a:t>Group</a:t>
            </a:r>
          </a:p>
          <a:p>
            <a:pPr marL="0" indent="0">
              <a:buNone/>
            </a:pPr>
            <a:r>
              <a:rPr lang="en-US" sz="2650" dirty="0"/>
              <a:t>•	Student-athlete participation in ACC </a:t>
            </a:r>
            <a:r>
              <a:rPr lang="en-US" sz="2650" dirty="0" smtClean="0"/>
              <a:t>	governance </a:t>
            </a:r>
            <a:r>
              <a:rPr lang="en-US" sz="2650" dirty="0"/>
              <a:t>meetings and ACC </a:t>
            </a:r>
            <a:r>
              <a:rPr lang="en-US" sz="2650" dirty="0" smtClean="0"/>
              <a:t>	committees in addition </a:t>
            </a:r>
            <a:r>
              <a:rPr lang="en-US" sz="2650" dirty="0"/>
              <a:t>to the ACC SAAC</a:t>
            </a:r>
          </a:p>
          <a:p>
            <a:pPr marL="0" indent="0">
              <a:buNone/>
            </a:pPr>
            <a:r>
              <a:rPr lang="en-US" sz="2650" dirty="0"/>
              <a:t>•	Student-athlete participation in NCAA </a:t>
            </a:r>
            <a:r>
              <a:rPr lang="en-US" sz="2650" dirty="0" smtClean="0"/>
              <a:t>	Board of Directors</a:t>
            </a:r>
            <a:r>
              <a:rPr lang="en-US" sz="2650" dirty="0"/>
              <a:t>, Council, </a:t>
            </a:r>
            <a:r>
              <a:rPr lang="en-US" sz="2650" dirty="0" smtClean="0"/>
              <a:t>and Committees</a:t>
            </a:r>
            <a:endParaRPr lang="en-US" sz="2650" dirty="0"/>
          </a:p>
          <a:p>
            <a:pPr marL="0" indent="0">
              <a:buNone/>
            </a:pPr>
            <a:r>
              <a:rPr lang="en-US" sz="2650" dirty="0" smtClean="0"/>
              <a:t>	o</a:t>
            </a:r>
            <a:r>
              <a:rPr lang="en-US" sz="2650" dirty="0"/>
              <a:t>	Joel James named to NCAA SAAC</a:t>
            </a:r>
          </a:p>
          <a:p>
            <a:pPr marL="0" indent="0">
              <a:buNone/>
            </a:pPr>
            <a:endParaRPr lang="en-US" sz="26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Interaction with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/>
              <a:t>•	FAC Open Forums each semester</a:t>
            </a:r>
          </a:p>
          <a:p>
            <a:pPr marL="0" indent="0">
              <a:buNone/>
            </a:pPr>
            <a:r>
              <a:rPr lang="en-US" sz="2500" dirty="0"/>
              <a:t>•	FAC reports (often monthly) to Faculty </a:t>
            </a:r>
            <a:r>
              <a:rPr lang="en-US" sz="2500" dirty="0" smtClean="0"/>
              <a:t>	Council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•	Process to review issues brought forward </a:t>
            </a:r>
            <a:r>
              <a:rPr lang="en-US" sz="2500" dirty="0" smtClean="0"/>
              <a:t>	by </a:t>
            </a:r>
            <a:r>
              <a:rPr lang="en-US" sz="2500" dirty="0"/>
              <a:t>faculty related to student-athletes and </a:t>
            </a:r>
            <a:r>
              <a:rPr lang="en-US" sz="2500" dirty="0" smtClean="0"/>
              <a:t>	academic </a:t>
            </a:r>
            <a:r>
              <a:rPr lang="en-US" sz="2500" dirty="0"/>
              <a:t>performance</a:t>
            </a:r>
          </a:p>
          <a:p>
            <a:pPr marL="0" indent="0">
              <a:buNone/>
            </a:pPr>
            <a:r>
              <a:rPr lang="en-US" sz="2500" dirty="0"/>
              <a:t>•	University Ethics and Integrity Working </a:t>
            </a:r>
            <a:r>
              <a:rPr lang="en-US" sz="2500" dirty="0" smtClean="0"/>
              <a:t>	Group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•	University Policy and Procedures Working </a:t>
            </a:r>
            <a:r>
              <a:rPr lang="en-US" sz="2500" dirty="0" smtClean="0"/>
              <a:t>	Group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Role of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•	Institutional representative from the faculty to </a:t>
            </a:r>
            <a:r>
              <a:rPr lang="en-US" sz="2400" dirty="0" smtClean="0"/>
              <a:t>	the </a:t>
            </a:r>
            <a:r>
              <a:rPr lang="en-US" sz="2400" dirty="0"/>
              <a:t>ACC and the NCAA</a:t>
            </a:r>
          </a:p>
          <a:p>
            <a:pPr marL="0" indent="0">
              <a:buNone/>
            </a:pPr>
            <a:r>
              <a:rPr lang="en-US" sz="2400" dirty="0" smtClean="0"/>
              <a:t>	o</a:t>
            </a:r>
            <a:r>
              <a:rPr lang="en-US" sz="2400" dirty="0"/>
              <a:t>	Selected by the Chancellor</a:t>
            </a:r>
          </a:p>
          <a:p>
            <a:pPr marL="0" indent="0">
              <a:buNone/>
            </a:pPr>
            <a:r>
              <a:rPr lang="en-US" sz="2400" dirty="0"/>
              <a:t>•	Adviser to the Chancellor and Athletic Director</a:t>
            </a:r>
          </a:p>
          <a:p>
            <a:pPr marL="0" indent="0">
              <a:buNone/>
            </a:pPr>
            <a:r>
              <a:rPr lang="en-US" sz="2400" dirty="0"/>
              <a:t>•	Focus areas:  academics, academic integrity, </a:t>
            </a:r>
            <a:r>
              <a:rPr lang="en-US" sz="2400" dirty="0" smtClean="0"/>
              <a:t>	student-athlete </a:t>
            </a:r>
            <a:r>
              <a:rPr lang="en-US" sz="2400" dirty="0"/>
              <a:t>welfare, compliance, ACC and </a:t>
            </a:r>
            <a:r>
              <a:rPr lang="en-US" sz="2400" dirty="0" smtClean="0"/>
              <a:t>	NCAA </a:t>
            </a:r>
            <a:r>
              <a:rPr lang="en-US" sz="2400" dirty="0"/>
              <a:t>legislation</a:t>
            </a:r>
          </a:p>
          <a:p>
            <a:pPr marL="0" indent="0">
              <a:buNone/>
            </a:pPr>
            <a:r>
              <a:rPr lang="en-US" sz="2400" dirty="0"/>
              <a:t>•	Work closely with FAC and interact with faculty </a:t>
            </a:r>
            <a:r>
              <a:rPr lang="en-US" sz="2400" dirty="0" smtClean="0"/>
              <a:t>	as </a:t>
            </a:r>
            <a:r>
              <a:rPr lang="en-US" sz="2400" dirty="0"/>
              <a:t>an ex officio member of a number of </a:t>
            </a:r>
            <a:r>
              <a:rPr lang="en-US" sz="2400" dirty="0" smtClean="0"/>
              <a:t>	committees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o</a:t>
            </a:r>
            <a:r>
              <a:rPr lang="en-US" sz="2400" dirty="0"/>
              <a:t>	New email </a:t>
            </a:r>
            <a:r>
              <a:rPr lang="en-US" sz="2400" dirty="0" smtClean="0"/>
              <a:t>FAR@unc.edu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F9B2-BB48-4A61-B536-3987CFEBFE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 School of Law Template 2010">
  <a:themeElements>
    <a:clrScheme name="">
      <a:dk1>
        <a:srgbClr val="808080"/>
      </a:dk1>
      <a:lt1>
        <a:srgbClr val="D2EAEC"/>
      </a:lt1>
      <a:dk2>
        <a:srgbClr val="004459"/>
      </a:dk2>
      <a:lt2>
        <a:srgbClr val="004459"/>
      </a:lt2>
      <a:accent1>
        <a:srgbClr val="B45314"/>
      </a:accent1>
      <a:accent2>
        <a:srgbClr val="FFFFFF"/>
      </a:accent2>
      <a:accent3>
        <a:srgbClr val="AAB0B5"/>
      </a:accent3>
      <a:accent4>
        <a:srgbClr val="B3C8C9"/>
      </a:accent4>
      <a:accent5>
        <a:srgbClr val="D6B3AA"/>
      </a:accent5>
      <a:accent6>
        <a:srgbClr val="E7E7E7"/>
      </a:accent6>
      <a:hlink>
        <a:srgbClr val="D0E4A6"/>
      </a:hlink>
      <a:folHlink>
        <a:srgbClr val="448BB9"/>
      </a:folHlink>
    </a:clrScheme>
    <a:fontScheme name="Office Theme">
      <a:majorFont>
        <a:latin typeface="Helvetica Neue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3E"/>
        </a:dk1>
        <a:lt1>
          <a:srgbClr val="FFFFFF"/>
        </a:lt1>
        <a:dk2>
          <a:srgbClr val="00003E"/>
        </a:dk2>
        <a:lt2>
          <a:srgbClr val="808080"/>
        </a:lt2>
        <a:accent1>
          <a:srgbClr val="7DC3A4"/>
        </a:accent1>
        <a:accent2>
          <a:srgbClr val="004762"/>
        </a:accent2>
        <a:accent3>
          <a:srgbClr val="FFFFFF"/>
        </a:accent3>
        <a:accent4>
          <a:srgbClr val="000034"/>
        </a:accent4>
        <a:accent5>
          <a:srgbClr val="BFDECF"/>
        </a:accent5>
        <a:accent6>
          <a:srgbClr val="003F5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08080"/>
        </a:dk1>
        <a:lt1>
          <a:srgbClr val="FFFFFF"/>
        </a:lt1>
        <a:dk2>
          <a:srgbClr val="004762"/>
        </a:dk2>
        <a:lt2>
          <a:srgbClr val="ECBE55"/>
        </a:lt2>
        <a:accent1>
          <a:srgbClr val="CA5E0A"/>
        </a:accent1>
        <a:accent2>
          <a:srgbClr val="ECBE55"/>
        </a:accent2>
        <a:accent3>
          <a:srgbClr val="AAB1B7"/>
        </a:accent3>
        <a:accent4>
          <a:srgbClr val="DADADA"/>
        </a:accent4>
        <a:accent5>
          <a:srgbClr val="E1B6AA"/>
        </a:accent5>
        <a:accent6>
          <a:srgbClr val="D6AC4C"/>
        </a:accent6>
        <a:hlink>
          <a:srgbClr val="883A0B"/>
        </a:hlink>
        <a:folHlink>
          <a:srgbClr val="7DC3A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5">
        <a:dk1>
          <a:srgbClr val="808080"/>
        </a:dk1>
        <a:lt1>
          <a:srgbClr val="7C3C14"/>
        </a:lt1>
        <a:dk2>
          <a:srgbClr val="17304B"/>
        </a:dk2>
        <a:lt2>
          <a:srgbClr val="FFFFFF"/>
        </a:lt2>
        <a:accent1>
          <a:srgbClr val="CA5E0A"/>
        </a:accent1>
        <a:accent2>
          <a:srgbClr val="2E475F"/>
        </a:accent2>
        <a:accent3>
          <a:srgbClr val="ABADB1"/>
        </a:accent3>
        <a:accent4>
          <a:srgbClr val="69320F"/>
        </a:accent4>
        <a:accent5>
          <a:srgbClr val="E1B6AA"/>
        </a:accent5>
        <a:accent6>
          <a:srgbClr val="293F55"/>
        </a:accent6>
        <a:hlink>
          <a:srgbClr val="883A0B"/>
        </a:hlink>
        <a:folHlink>
          <a:srgbClr val="ECBE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6">
        <a:dk1>
          <a:srgbClr val="808080"/>
        </a:dk1>
        <a:lt1>
          <a:srgbClr val="A6C8B2"/>
        </a:lt1>
        <a:dk2>
          <a:srgbClr val="09304F"/>
        </a:dk2>
        <a:lt2>
          <a:srgbClr val="FFFFFF"/>
        </a:lt2>
        <a:accent1>
          <a:srgbClr val="CA5E0A"/>
        </a:accent1>
        <a:accent2>
          <a:srgbClr val="2E475F"/>
        </a:accent2>
        <a:accent3>
          <a:srgbClr val="AAADB2"/>
        </a:accent3>
        <a:accent4>
          <a:srgbClr val="8DAA97"/>
        </a:accent4>
        <a:accent5>
          <a:srgbClr val="E1B6AA"/>
        </a:accent5>
        <a:accent6>
          <a:srgbClr val="293F55"/>
        </a:accent6>
        <a:hlink>
          <a:srgbClr val="883A0B"/>
        </a:hlink>
        <a:folHlink>
          <a:srgbClr val="ECBE5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15 FAR Report - Lissa" id="{8407F350-800F-43EB-A69D-72EEF9542B9E}" vid="{8823C097-F5F3-4EF6-880F-4961031DC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FAR Report - Lissa</Template>
  <TotalTime>52</TotalTime>
  <Words>167</Words>
  <Application>Microsoft Office PowerPoint</Application>
  <PresentationFormat>On-screen Show (4:3)</PresentationFormat>
  <Paragraphs>157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UNC School of Law Template 2010</vt:lpstr>
      <vt:lpstr>2015 Report of the Faculty Athletics Representative</vt:lpstr>
      <vt:lpstr>Significant Changes Related to Athletics and Academics</vt:lpstr>
      <vt:lpstr>Admissions</vt:lpstr>
      <vt:lpstr>ASPSA</vt:lpstr>
      <vt:lpstr>Advising</vt:lpstr>
      <vt:lpstr>Academics</vt:lpstr>
      <vt:lpstr>Governance</vt:lpstr>
      <vt:lpstr>Interaction with Faculty</vt:lpstr>
      <vt:lpstr>Role of FAR</vt:lpstr>
      <vt:lpstr>PowerPoint Presentation</vt:lpstr>
      <vt:lpstr>For 2013-14, UNC-CH had six teams in the top 10% of their sport for APR:</vt:lpstr>
      <vt:lpstr>339 UNC student-athletes were on the ACC Honor Roll for 2014-15 (347 in 2013-14 and 329 in 2012-13)</vt:lpstr>
      <vt:lpstr>Items of Interest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Report of the Faculty Athletics Representative</dc:title>
  <dc:creator>Bortz, Conrad</dc:creator>
  <cp:lastModifiedBy>Lenovo User</cp:lastModifiedBy>
  <cp:revision>13</cp:revision>
  <dcterms:created xsi:type="dcterms:W3CDTF">2015-09-23T15:10:34Z</dcterms:created>
  <dcterms:modified xsi:type="dcterms:W3CDTF">2015-09-23T17:35:04Z</dcterms:modified>
</cp:coreProperties>
</file>