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56" r:id="rId2"/>
    <p:sldId id="301" r:id="rId3"/>
    <p:sldId id="302" r:id="rId4"/>
    <p:sldId id="303" r:id="rId5"/>
    <p:sldId id="304" r:id="rId6"/>
    <p:sldId id="305" r:id="rId7"/>
    <p:sldId id="265" r:id="rId8"/>
    <p:sldId id="307" r:id="rId9"/>
    <p:sldId id="289" r:id="rId10"/>
    <p:sldId id="308" r:id="rId11"/>
    <p:sldId id="261" r:id="rId12"/>
    <p:sldId id="306" r:id="rId13"/>
    <p:sldId id="273" r:id="rId14"/>
    <p:sldId id="276" r:id="rId15"/>
    <p:sldId id="277" r:id="rId16"/>
    <p:sldId id="278" r:id="rId17"/>
    <p:sldId id="279" r:id="rId18"/>
    <p:sldId id="280" r:id="rId19"/>
    <p:sldId id="300" r:id="rId20"/>
    <p:sldId id="281" r:id="rId21"/>
    <p:sldId id="291" r:id="rId22"/>
    <p:sldId id="267" r:id="rId23"/>
  </p:sldIdLst>
  <p:sldSz cx="9144000" cy="6858000" type="screen4x3"/>
  <p:notesSz cx="6858000" cy="9144000"/>
  <p:embeddedFontLst>
    <p:embeddedFont>
      <p:font typeface="Ebrima" panose="02000000000000000000" pitchFamily="2" charset="0"/>
      <p:regular r:id="rId25"/>
      <p:bold r:id="rId26"/>
    </p:embeddedFont>
    <p:embeddedFont>
      <p:font typeface="Franklin Gothic Demi Cond" panose="020B0706030402020204" pitchFamily="34" charset="0"/>
      <p:regular r:id="rId27"/>
    </p:embeddedFont>
    <p:embeddedFont>
      <p:font typeface="Franklin Gothic Book" panose="020B0503020102020204" pitchFamily="34" charset="0"/>
      <p:regular r:id="rId28"/>
      <p:italic r:id="rId29"/>
    </p:embeddedFont>
    <p:embeddedFont>
      <p:font typeface="Calibri" panose="020F0502020204030204" pitchFamily="34" charset="0"/>
      <p:regular r:id="rId30"/>
      <p:bold r:id="rId31"/>
      <p:italic r:id="rId32"/>
      <p:boldItalic r:id="rId33"/>
    </p:embeddedFont>
    <p:embeddedFont>
      <p:font typeface="Garamond" panose="02020404030301010803" pitchFamily="18" charset="0"/>
      <p:regular r:id="rId34"/>
      <p:bold r:id="rId35"/>
      <p:italic r:id="rId36"/>
    </p:embeddedFont>
    <p:embeddedFont>
      <p:font typeface="Baskerville Old Face" panose="02020602080505020303" pitchFamily="18" charset="0"/>
      <p:regular r:id="rId37"/>
    </p:embeddedFont>
    <p:embeddedFont>
      <p:font typeface="Arial Black" panose="020B0A04020102020204" pitchFamily="34" charset="0"/>
      <p:bold r:id="rId38"/>
    </p:embeddedFont>
  </p:embeddedFontLst>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5pPr>
    <a:lvl6pPr marL="2286000" algn="l" defTabSz="914400" rtl="0" eaLnBrk="1" latinLnBrk="0" hangingPunct="1">
      <a:defRPr sz="2400" kern="1200">
        <a:solidFill>
          <a:schemeClr val="tx1"/>
        </a:solidFill>
        <a:latin typeface="Calibri" pitchFamily="34" charset="0"/>
        <a:ea typeface="ヒラギノ角ゴ Pro W3" charset="-128"/>
        <a:cs typeface="+mn-cs"/>
      </a:defRPr>
    </a:lvl6pPr>
    <a:lvl7pPr marL="2743200" algn="l" defTabSz="914400" rtl="0" eaLnBrk="1" latinLnBrk="0" hangingPunct="1">
      <a:defRPr sz="2400" kern="1200">
        <a:solidFill>
          <a:schemeClr val="tx1"/>
        </a:solidFill>
        <a:latin typeface="Calibri" pitchFamily="34" charset="0"/>
        <a:ea typeface="ヒラギノ角ゴ Pro W3" charset="-128"/>
        <a:cs typeface="+mn-cs"/>
      </a:defRPr>
    </a:lvl7pPr>
    <a:lvl8pPr marL="3200400" algn="l" defTabSz="914400" rtl="0" eaLnBrk="1" latinLnBrk="0" hangingPunct="1">
      <a:defRPr sz="2400" kern="1200">
        <a:solidFill>
          <a:schemeClr val="tx1"/>
        </a:solidFill>
        <a:latin typeface="Calibri" pitchFamily="34" charset="0"/>
        <a:ea typeface="ヒラギノ角ゴ Pro W3" charset="-128"/>
        <a:cs typeface="+mn-cs"/>
      </a:defRPr>
    </a:lvl8pPr>
    <a:lvl9pPr marL="3657600" algn="l" defTabSz="914400" rtl="0" eaLnBrk="1" latinLnBrk="0" hangingPunct="1">
      <a:defRPr sz="2400" kern="1200">
        <a:solidFill>
          <a:schemeClr val="tx1"/>
        </a:solidFill>
        <a:latin typeface="Calibri"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DDA"/>
    <a:srgbClr val="7AC3F6"/>
    <a:srgbClr val="6BABD8"/>
    <a:srgbClr val="75BBEC"/>
    <a:srgbClr val="639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94660"/>
  </p:normalViewPr>
  <p:slideViewPr>
    <p:cSldViewPr snapToGrid="0" snapToObjects="1">
      <p:cViewPr varScale="1">
        <p:scale>
          <a:sx n="35" d="100"/>
          <a:sy n="35" d="100"/>
        </p:scale>
        <p:origin x="989"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EA239-52F7-4CDC-8806-ABAC820434A7}"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en-US"/>
        </a:p>
      </dgm:t>
    </dgm:pt>
    <dgm:pt modelId="{93BF5D31-469E-456F-BA53-9E7B586A9EC3}">
      <dgm:prSet phldrT="[Text]" custT="1"/>
      <dgm:spPr/>
      <dgm:t>
        <a:bodyPr/>
        <a:lstStyle/>
        <a:p>
          <a:r>
            <a:rPr lang="en-US" sz="2800" dirty="0" smtClean="0">
              <a:latin typeface="Ebrima" panose="02000000000000000000" pitchFamily="2" charset="0"/>
              <a:ea typeface="Ebrima" panose="02000000000000000000" pitchFamily="2" charset="0"/>
              <a:cs typeface="Ebrima" panose="02000000000000000000" pitchFamily="2" charset="0"/>
            </a:rPr>
            <a:t>Diversity</a:t>
          </a:r>
          <a:endParaRPr lang="en-US" sz="2800" dirty="0">
            <a:latin typeface="Ebrima" panose="02000000000000000000" pitchFamily="2" charset="0"/>
            <a:ea typeface="Ebrima" panose="02000000000000000000" pitchFamily="2" charset="0"/>
            <a:cs typeface="Ebrima" panose="02000000000000000000" pitchFamily="2" charset="0"/>
          </a:endParaRPr>
        </a:p>
      </dgm:t>
    </dgm:pt>
    <dgm:pt modelId="{C6BD3CFF-DA3B-49FA-B0F1-E234A65ED645}" type="parTrans" cxnId="{0D80F1DD-9BF7-460B-A190-FE5A1509E45D}">
      <dgm:prSet/>
      <dgm:spPr/>
      <dgm:t>
        <a:bodyPr/>
        <a:lstStyle/>
        <a:p>
          <a:endParaRPr lang="en-US"/>
        </a:p>
      </dgm:t>
    </dgm:pt>
    <dgm:pt modelId="{A0E4AEF0-9140-4DB3-8817-9156B75E9CF9}" type="sibTrans" cxnId="{0D80F1DD-9BF7-460B-A190-FE5A1509E45D}">
      <dgm:prSet/>
      <dgm:spPr/>
      <dgm:t>
        <a:bodyPr/>
        <a:lstStyle/>
        <a:p>
          <a:endParaRPr lang="en-US"/>
        </a:p>
      </dgm:t>
    </dgm:pt>
    <dgm:pt modelId="{93987C34-1911-4C69-B000-51E38AC2596E}">
      <dgm:prSet phldrT="[Text]" custT="1"/>
      <dgm:spPr/>
      <dgm:t>
        <a:bodyPr/>
        <a:lstStyle/>
        <a:p>
          <a:r>
            <a:rPr lang="en-US" sz="2800" dirty="0" smtClean="0">
              <a:latin typeface="Ebrima" panose="02000000000000000000" pitchFamily="2" charset="0"/>
              <a:ea typeface="Ebrima" panose="02000000000000000000" pitchFamily="2" charset="0"/>
              <a:cs typeface="Ebrima" panose="02000000000000000000" pitchFamily="2" charset="0"/>
            </a:rPr>
            <a:t>Inclusion</a:t>
          </a:r>
          <a:endParaRPr lang="en-US" sz="2800" dirty="0">
            <a:latin typeface="Ebrima" panose="02000000000000000000" pitchFamily="2" charset="0"/>
            <a:ea typeface="Ebrima" panose="02000000000000000000" pitchFamily="2" charset="0"/>
            <a:cs typeface="Ebrima" panose="02000000000000000000" pitchFamily="2" charset="0"/>
          </a:endParaRPr>
        </a:p>
      </dgm:t>
    </dgm:pt>
    <dgm:pt modelId="{3CD97EFC-53A5-4B2B-90D7-C7B2B4C71EF2}" type="parTrans" cxnId="{2D7A761A-7C49-4D98-9B83-887B8ED6885B}">
      <dgm:prSet/>
      <dgm:spPr/>
      <dgm:t>
        <a:bodyPr/>
        <a:lstStyle/>
        <a:p>
          <a:endParaRPr lang="en-US"/>
        </a:p>
      </dgm:t>
    </dgm:pt>
    <dgm:pt modelId="{A5F38962-20CE-4722-B2DF-32255C2629A0}" type="sibTrans" cxnId="{2D7A761A-7C49-4D98-9B83-887B8ED6885B}">
      <dgm:prSet/>
      <dgm:spPr/>
      <dgm:t>
        <a:bodyPr/>
        <a:lstStyle/>
        <a:p>
          <a:endParaRPr lang="en-US"/>
        </a:p>
      </dgm:t>
    </dgm:pt>
    <dgm:pt modelId="{06C923D3-C791-4413-BBC3-F2C0FF82BDA0}">
      <dgm:prSet phldrT="[Text]"/>
      <dgm:spPr/>
      <dgm:t>
        <a:bodyPr/>
        <a:lstStyle/>
        <a:p>
          <a:r>
            <a:rPr lang="en-US" dirty="0" smtClean="0">
              <a:latin typeface="Ebrima" panose="02000000000000000000" pitchFamily="2" charset="0"/>
              <a:ea typeface="Ebrima" panose="02000000000000000000" pitchFamily="2" charset="0"/>
              <a:cs typeface="Ebrima" panose="02000000000000000000" pitchFamily="2" charset="0"/>
            </a:rPr>
            <a:t>Inclusive AND differentiated</a:t>
          </a:r>
          <a:endParaRPr lang="en-US" dirty="0">
            <a:latin typeface="Ebrima" panose="02000000000000000000" pitchFamily="2" charset="0"/>
            <a:ea typeface="Ebrima" panose="02000000000000000000" pitchFamily="2" charset="0"/>
            <a:cs typeface="Ebrima" panose="02000000000000000000" pitchFamily="2" charset="0"/>
          </a:endParaRPr>
        </a:p>
      </dgm:t>
    </dgm:pt>
    <dgm:pt modelId="{C17A275E-BDEF-409F-8120-8A73890E2B71}" type="parTrans" cxnId="{DE1DB8B9-05AC-40BC-A9F5-AC868291EB41}">
      <dgm:prSet/>
      <dgm:spPr/>
      <dgm:t>
        <a:bodyPr/>
        <a:lstStyle/>
        <a:p>
          <a:endParaRPr lang="en-US"/>
        </a:p>
      </dgm:t>
    </dgm:pt>
    <dgm:pt modelId="{AB70AD42-0004-4FAA-9F10-70E9164C928E}" type="sibTrans" cxnId="{DE1DB8B9-05AC-40BC-A9F5-AC868291EB41}">
      <dgm:prSet/>
      <dgm:spPr/>
      <dgm:t>
        <a:bodyPr/>
        <a:lstStyle/>
        <a:p>
          <a:endParaRPr lang="en-US"/>
        </a:p>
      </dgm:t>
    </dgm:pt>
    <dgm:pt modelId="{077E13F7-B454-4C71-8B8A-82DAD5A4BA4A}">
      <dgm:prSet custT="1"/>
      <dgm:spPr/>
      <dgm:t>
        <a:bodyPr/>
        <a:lstStyle/>
        <a:p>
          <a:r>
            <a:rPr lang="en-US" sz="2000" dirty="0" smtClean="0">
              <a:latin typeface="Ebrima" panose="02000000000000000000" pitchFamily="2" charset="0"/>
              <a:ea typeface="Ebrima" panose="02000000000000000000" pitchFamily="2" charset="0"/>
              <a:cs typeface="Ebrima" panose="02000000000000000000" pitchFamily="2" charset="0"/>
            </a:rPr>
            <a:t>Broad and encompassing</a:t>
          </a:r>
        </a:p>
      </dgm:t>
    </dgm:pt>
    <dgm:pt modelId="{1C74FA89-3B9A-4245-8151-EED6C5517C18}" type="parTrans" cxnId="{1FB017A5-359D-4400-9B1A-7AC792813A1E}">
      <dgm:prSet/>
      <dgm:spPr/>
      <dgm:t>
        <a:bodyPr/>
        <a:lstStyle/>
        <a:p>
          <a:endParaRPr lang="en-US"/>
        </a:p>
      </dgm:t>
    </dgm:pt>
    <dgm:pt modelId="{976847B6-0F6F-42FD-910F-B24CAEC436DA}" type="sibTrans" cxnId="{1FB017A5-359D-4400-9B1A-7AC792813A1E}">
      <dgm:prSet/>
      <dgm:spPr/>
      <dgm:t>
        <a:bodyPr/>
        <a:lstStyle/>
        <a:p>
          <a:endParaRPr lang="en-US"/>
        </a:p>
      </dgm:t>
    </dgm:pt>
    <dgm:pt modelId="{751DBF59-6FDA-4525-AB24-7F02FFA02496}">
      <dgm:prSet/>
      <dgm:spPr/>
      <dgm:t>
        <a:bodyPr/>
        <a:lstStyle/>
        <a:p>
          <a:r>
            <a:rPr lang="en-US" sz="1700" dirty="0" smtClean="0">
              <a:latin typeface="Ebrima" panose="02000000000000000000" pitchFamily="2" charset="0"/>
              <a:ea typeface="Ebrima" panose="02000000000000000000" pitchFamily="2" charset="0"/>
              <a:cs typeface="Ebrima" panose="02000000000000000000" pitchFamily="2" charset="0"/>
            </a:rPr>
            <a:t>Active, intentional, ongoing efforts to engage diversity to reap its educational benefits; inclusive of all segments of campus community</a:t>
          </a:r>
          <a:endParaRPr lang="en-US" sz="1700" dirty="0">
            <a:latin typeface="Ebrima" panose="02000000000000000000" pitchFamily="2" charset="0"/>
            <a:ea typeface="Ebrima" panose="02000000000000000000" pitchFamily="2" charset="0"/>
            <a:cs typeface="Ebrima" panose="02000000000000000000" pitchFamily="2" charset="0"/>
          </a:endParaRPr>
        </a:p>
      </dgm:t>
    </dgm:pt>
    <dgm:pt modelId="{8CF6DFA6-EE62-46BE-86E4-37744AE82876}" type="parTrans" cxnId="{8F858CDE-033D-4262-9A6B-F25157FE4CCE}">
      <dgm:prSet/>
      <dgm:spPr/>
      <dgm:t>
        <a:bodyPr/>
        <a:lstStyle/>
        <a:p>
          <a:endParaRPr lang="en-US"/>
        </a:p>
      </dgm:t>
    </dgm:pt>
    <dgm:pt modelId="{5CBB78E8-DF15-49C7-9DAA-A2EF69442C36}" type="sibTrans" cxnId="{8F858CDE-033D-4262-9A6B-F25157FE4CCE}">
      <dgm:prSet/>
      <dgm:spPr/>
      <dgm:t>
        <a:bodyPr/>
        <a:lstStyle/>
        <a:p>
          <a:endParaRPr lang="en-US"/>
        </a:p>
      </dgm:t>
    </dgm:pt>
    <dgm:pt modelId="{F13C2AB4-C75B-43BC-B488-F06368B4563F}">
      <dgm:prSet phldrT="[Text]"/>
      <dgm:spPr/>
      <dgm:t>
        <a:bodyPr/>
        <a:lstStyle/>
        <a:p>
          <a:r>
            <a:rPr lang="en-US" dirty="0" smtClean="0">
              <a:latin typeface="Ebrima" panose="02000000000000000000" pitchFamily="2" charset="0"/>
              <a:ea typeface="Ebrima" panose="02000000000000000000" pitchFamily="2" charset="0"/>
              <a:cs typeface="Ebrima" panose="02000000000000000000" pitchFamily="2" charset="0"/>
            </a:rPr>
            <a:t>leverage compositional diversity</a:t>
          </a:r>
          <a:endParaRPr lang="en-US" dirty="0">
            <a:latin typeface="Ebrima" panose="02000000000000000000" pitchFamily="2" charset="0"/>
            <a:ea typeface="Ebrima" panose="02000000000000000000" pitchFamily="2" charset="0"/>
            <a:cs typeface="Ebrima" panose="02000000000000000000" pitchFamily="2" charset="0"/>
          </a:endParaRPr>
        </a:p>
      </dgm:t>
    </dgm:pt>
    <dgm:pt modelId="{5A920748-8191-4E67-9580-8C4391AA5920}" type="parTrans" cxnId="{8A5FA4F2-8731-4A80-B61D-667D7C300799}">
      <dgm:prSet/>
      <dgm:spPr/>
      <dgm:t>
        <a:bodyPr/>
        <a:lstStyle/>
        <a:p>
          <a:endParaRPr lang="en-US"/>
        </a:p>
      </dgm:t>
    </dgm:pt>
    <dgm:pt modelId="{C4B00FE7-F229-4BCF-8617-A21B406CEB50}" type="sibTrans" cxnId="{8A5FA4F2-8731-4A80-B61D-667D7C300799}">
      <dgm:prSet/>
      <dgm:spPr/>
      <dgm:t>
        <a:bodyPr/>
        <a:lstStyle/>
        <a:p>
          <a:endParaRPr lang="en-US"/>
        </a:p>
      </dgm:t>
    </dgm:pt>
    <dgm:pt modelId="{FB782FE7-A79F-46A7-AA00-CFE8E637369D}">
      <dgm:prSet phldrT="[Text]"/>
      <dgm:spPr/>
      <dgm:t>
        <a:bodyPr/>
        <a:lstStyle/>
        <a:p>
          <a:r>
            <a:rPr lang="en-US" dirty="0" smtClean="0">
              <a:latin typeface="Ebrima" panose="02000000000000000000" pitchFamily="2" charset="0"/>
              <a:ea typeface="Ebrima" panose="02000000000000000000" pitchFamily="2" charset="0"/>
              <a:cs typeface="Ebrima" panose="02000000000000000000" pitchFamily="2" charset="0"/>
            </a:rPr>
            <a:t>reap educational benefits</a:t>
          </a:r>
          <a:endParaRPr lang="en-US" dirty="0">
            <a:latin typeface="Ebrima" panose="02000000000000000000" pitchFamily="2" charset="0"/>
            <a:ea typeface="Ebrima" panose="02000000000000000000" pitchFamily="2" charset="0"/>
            <a:cs typeface="Ebrima" panose="02000000000000000000" pitchFamily="2" charset="0"/>
          </a:endParaRPr>
        </a:p>
      </dgm:t>
    </dgm:pt>
    <dgm:pt modelId="{1766F0C1-7F14-4FA7-BF19-57C94F6FEAF2}" type="parTrans" cxnId="{E87C633A-05DC-46F5-BED1-B161C2891C75}">
      <dgm:prSet/>
      <dgm:spPr/>
      <dgm:t>
        <a:bodyPr/>
        <a:lstStyle/>
        <a:p>
          <a:endParaRPr lang="en-US"/>
        </a:p>
      </dgm:t>
    </dgm:pt>
    <dgm:pt modelId="{983A1A24-1BC6-42E5-9A5F-C556D4BD3D2D}" type="sibTrans" cxnId="{E87C633A-05DC-46F5-BED1-B161C2891C75}">
      <dgm:prSet/>
      <dgm:spPr/>
      <dgm:t>
        <a:bodyPr/>
        <a:lstStyle/>
        <a:p>
          <a:endParaRPr lang="en-US"/>
        </a:p>
      </dgm:t>
    </dgm:pt>
    <dgm:pt modelId="{5FC09346-9F03-4BD9-9404-03E2A48288EE}">
      <dgm:prSet phldrT="[Text]"/>
      <dgm:spPr/>
      <dgm:t>
        <a:bodyPr/>
        <a:lstStyle/>
        <a:p>
          <a:r>
            <a:rPr lang="en-US" dirty="0" smtClean="0">
              <a:latin typeface="Ebrima" panose="02000000000000000000" pitchFamily="2" charset="0"/>
              <a:ea typeface="Ebrima" panose="02000000000000000000" pitchFamily="2" charset="0"/>
              <a:cs typeface="Ebrima" panose="02000000000000000000" pitchFamily="2" charset="0"/>
            </a:rPr>
            <a:t>meet needs of differentiated segments authentically</a:t>
          </a:r>
          <a:endParaRPr lang="en-US" dirty="0">
            <a:latin typeface="Ebrima" panose="02000000000000000000" pitchFamily="2" charset="0"/>
            <a:ea typeface="Ebrima" panose="02000000000000000000" pitchFamily="2" charset="0"/>
            <a:cs typeface="Ebrima" panose="02000000000000000000" pitchFamily="2" charset="0"/>
          </a:endParaRPr>
        </a:p>
      </dgm:t>
    </dgm:pt>
    <dgm:pt modelId="{05F9EBC6-5626-4909-989B-CAFF5221B971}" type="parTrans" cxnId="{F9AB865C-CF1D-4FA4-B9FA-0DCB6C1DE208}">
      <dgm:prSet/>
      <dgm:spPr/>
      <dgm:t>
        <a:bodyPr/>
        <a:lstStyle/>
        <a:p>
          <a:endParaRPr lang="en-US"/>
        </a:p>
      </dgm:t>
    </dgm:pt>
    <dgm:pt modelId="{ACF849CD-9E85-4DC6-B130-16ED60870484}" type="sibTrans" cxnId="{F9AB865C-CF1D-4FA4-B9FA-0DCB6C1DE208}">
      <dgm:prSet/>
      <dgm:spPr/>
      <dgm:t>
        <a:bodyPr/>
        <a:lstStyle/>
        <a:p>
          <a:endParaRPr lang="en-US"/>
        </a:p>
      </dgm:t>
    </dgm:pt>
    <dgm:pt modelId="{6C72F8A1-C308-47CF-A912-C6D2AAD394A7}" type="pres">
      <dgm:prSet presAssocID="{391EA239-52F7-4CDC-8806-ABAC820434A7}" presName="Name0" presStyleCnt="0">
        <dgm:presLayoutVars>
          <dgm:dir/>
          <dgm:resizeHandles val="exact"/>
        </dgm:presLayoutVars>
      </dgm:prSet>
      <dgm:spPr/>
      <dgm:t>
        <a:bodyPr/>
        <a:lstStyle/>
        <a:p>
          <a:endParaRPr lang="en-US"/>
        </a:p>
      </dgm:t>
    </dgm:pt>
    <dgm:pt modelId="{4A575FDE-6BEE-401F-8658-40D222B0E512}" type="pres">
      <dgm:prSet presAssocID="{93BF5D31-469E-456F-BA53-9E7B586A9EC3}" presName="node" presStyleLbl="node1" presStyleIdx="0" presStyleCnt="3">
        <dgm:presLayoutVars>
          <dgm:bulletEnabled val="1"/>
        </dgm:presLayoutVars>
      </dgm:prSet>
      <dgm:spPr/>
      <dgm:t>
        <a:bodyPr/>
        <a:lstStyle/>
        <a:p>
          <a:endParaRPr lang="en-US"/>
        </a:p>
      </dgm:t>
    </dgm:pt>
    <dgm:pt modelId="{272C3FAB-E037-4E84-A762-E3C59F1F4D08}" type="pres">
      <dgm:prSet presAssocID="{A0E4AEF0-9140-4DB3-8817-9156B75E9CF9}" presName="sibTrans" presStyleCnt="0"/>
      <dgm:spPr/>
      <dgm:t>
        <a:bodyPr/>
        <a:lstStyle/>
        <a:p>
          <a:endParaRPr lang="en-US"/>
        </a:p>
      </dgm:t>
    </dgm:pt>
    <dgm:pt modelId="{7B4B3E27-BC51-4765-B15B-1D31C4F827CE}" type="pres">
      <dgm:prSet presAssocID="{93987C34-1911-4C69-B000-51E38AC2596E}" presName="node" presStyleLbl="node1" presStyleIdx="1" presStyleCnt="3">
        <dgm:presLayoutVars>
          <dgm:bulletEnabled val="1"/>
        </dgm:presLayoutVars>
      </dgm:prSet>
      <dgm:spPr/>
      <dgm:t>
        <a:bodyPr/>
        <a:lstStyle/>
        <a:p>
          <a:endParaRPr lang="en-US"/>
        </a:p>
      </dgm:t>
    </dgm:pt>
    <dgm:pt modelId="{E91E80E0-A8E7-47E8-9F15-1FE9B558EACE}" type="pres">
      <dgm:prSet presAssocID="{A5F38962-20CE-4722-B2DF-32255C2629A0}" presName="sibTrans" presStyleCnt="0"/>
      <dgm:spPr/>
      <dgm:t>
        <a:bodyPr/>
        <a:lstStyle/>
        <a:p>
          <a:endParaRPr lang="en-US"/>
        </a:p>
      </dgm:t>
    </dgm:pt>
    <dgm:pt modelId="{80745BAE-55E2-4C78-A54B-56976E98213A}" type="pres">
      <dgm:prSet presAssocID="{06C923D3-C791-4413-BBC3-F2C0FF82BDA0}" presName="node" presStyleLbl="node1" presStyleIdx="2" presStyleCnt="3">
        <dgm:presLayoutVars>
          <dgm:bulletEnabled val="1"/>
        </dgm:presLayoutVars>
      </dgm:prSet>
      <dgm:spPr/>
      <dgm:t>
        <a:bodyPr/>
        <a:lstStyle/>
        <a:p>
          <a:endParaRPr lang="en-US"/>
        </a:p>
      </dgm:t>
    </dgm:pt>
  </dgm:ptLst>
  <dgm:cxnLst>
    <dgm:cxn modelId="{FA51EAA7-59E7-4F27-A287-2853FC0E7BDC}" type="presOf" srcId="{93BF5D31-469E-456F-BA53-9E7B586A9EC3}" destId="{4A575FDE-6BEE-401F-8658-40D222B0E512}" srcOrd="0" destOrd="0" presId="urn:microsoft.com/office/officeart/2005/8/layout/hList6"/>
    <dgm:cxn modelId="{5208AC6F-4FF4-432E-9637-6269AC9E1A23}" type="presOf" srcId="{06C923D3-C791-4413-BBC3-F2C0FF82BDA0}" destId="{80745BAE-55E2-4C78-A54B-56976E98213A}" srcOrd="0" destOrd="0" presId="urn:microsoft.com/office/officeart/2005/8/layout/hList6"/>
    <dgm:cxn modelId="{2D7A761A-7C49-4D98-9B83-887B8ED6885B}" srcId="{391EA239-52F7-4CDC-8806-ABAC820434A7}" destId="{93987C34-1911-4C69-B000-51E38AC2596E}" srcOrd="1" destOrd="0" parTransId="{3CD97EFC-53A5-4B2B-90D7-C7B2B4C71EF2}" sibTransId="{A5F38962-20CE-4722-B2DF-32255C2629A0}"/>
    <dgm:cxn modelId="{E87C633A-05DC-46F5-BED1-B161C2891C75}" srcId="{06C923D3-C791-4413-BBC3-F2C0FF82BDA0}" destId="{FB782FE7-A79F-46A7-AA00-CFE8E637369D}" srcOrd="1" destOrd="0" parTransId="{1766F0C1-7F14-4FA7-BF19-57C94F6FEAF2}" sibTransId="{983A1A24-1BC6-42E5-9A5F-C556D4BD3D2D}"/>
    <dgm:cxn modelId="{DE1DB8B9-05AC-40BC-A9F5-AC868291EB41}" srcId="{391EA239-52F7-4CDC-8806-ABAC820434A7}" destId="{06C923D3-C791-4413-BBC3-F2C0FF82BDA0}" srcOrd="2" destOrd="0" parTransId="{C17A275E-BDEF-409F-8120-8A73890E2B71}" sibTransId="{AB70AD42-0004-4FAA-9F10-70E9164C928E}"/>
    <dgm:cxn modelId="{8A5FA4F2-8731-4A80-B61D-667D7C300799}" srcId="{06C923D3-C791-4413-BBC3-F2C0FF82BDA0}" destId="{F13C2AB4-C75B-43BC-B488-F06368B4563F}" srcOrd="0" destOrd="0" parTransId="{5A920748-8191-4E67-9580-8C4391AA5920}" sibTransId="{C4B00FE7-F229-4BCF-8617-A21B406CEB50}"/>
    <dgm:cxn modelId="{1FB017A5-359D-4400-9B1A-7AC792813A1E}" srcId="{93BF5D31-469E-456F-BA53-9E7B586A9EC3}" destId="{077E13F7-B454-4C71-8B8A-82DAD5A4BA4A}" srcOrd="0" destOrd="0" parTransId="{1C74FA89-3B9A-4245-8151-EED6C5517C18}" sibTransId="{976847B6-0F6F-42FD-910F-B24CAEC436DA}"/>
    <dgm:cxn modelId="{0D80F1DD-9BF7-460B-A190-FE5A1509E45D}" srcId="{391EA239-52F7-4CDC-8806-ABAC820434A7}" destId="{93BF5D31-469E-456F-BA53-9E7B586A9EC3}" srcOrd="0" destOrd="0" parTransId="{C6BD3CFF-DA3B-49FA-B0F1-E234A65ED645}" sibTransId="{A0E4AEF0-9140-4DB3-8817-9156B75E9CF9}"/>
    <dgm:cxn modelId="{8F858CDE-033D-4262-9A6B-F25157FE4CCE}" srcId="{93987C34-1911-4C69-B000-51E38AC2596E}" destId="{751DBF59-6FDA-4525-AB24-7F02FFA02496}" srcOrd="0" destOrd="0" parTransId="{8CF6DFA6-EE62-46BE-86E4-37744AE82876}" sibTransId="{5CBB78E8-DF15-49C7-9DAA-A2EF69442C36}"/>
    <dgm:cxn modelId="{2936EEDD-0937-4671-91C6-E05EE61D6817}" type="presOf" srcId="{93987C34-1911-4C69-B000-51E38AC2596E}" destId="{7B4B3E27-BC51-4765-B15B-1D31C4F827CE}" srcOrd="0" destOrd="0" presId="urn:microsoft.com/office/officeart/2005/8/layout/hList6"/>
    <dgm:cxn modelId="{9C67AE81-38C6-414E-80C6-9F15BB86C4E9}" type="presOf" srcId="{FB782FE7-A79F-46A7-AA00-CFE8E637369D}" destId="{80745BAE-55E2-4C78-A54B-56976E98213A}" srcOrd="0" destOrd="2" presId="urn:microsoft.com/office/officeart/2005/8/layout/hList6"/>
    <dgm:cxn modelId="{F9AB865C-CF1D-4FA4-B9FA-0DCB6C1DE208}" srcId="{06C923D3-C791-4413-BBC3-F2C0FF82BDA0}" destId="{5FC09346-9F03-4BD9-9404-03E2A48288EE}" srcOrd="2" destOrd="0" parTransId="{05F9EBC6-5626-4909-989B-CAFF5221B971}" sibTransId="{ACF849CD-9E85-4DC6-B130-16ED60870484}"/>
    <dgm:cxn modelId="{074F79DA-4115-4EF2-A0D6-DED7332B6DF9}" type="presOf" srcId="{391EA239-52F7-4CDC-8806-ABAC820434A7}" destId="{6C72F8A1-C308-47CF-A912-C6D2AAD394A7}" srcOrd="0" destOrd="0" presId="urn:microsoft.com/office/officeart/2005/8/layout/hList6"/>
    <dgm:cxn modelId="{3CC08A61-7EA4-4E0A-AB93-3815AAE955CF}" type="presOf" srcId="{F13C2AB4-C75B-43BC-B488-F06368B4563F}" destId="{80745BAE-55E2-4C78-A54B-56976E98213A}" srcOrd="0" destOrd="1" presId="urn:microsoft.com/office/officeart/2005/8/layout/hList6"/>
    <dgm:cxn modelId="{DCA145A4-EB19-4031-ADA3-F7AD7431CA0A}" type="presOf" srcId="{5FC09346-9F03-4BD9-9404-03E2A48288EE}" destId="{80745BAE-55E2-4C78-A54B-56976E98213A}" srcOrd="0" destOrd="3" presId="urn:microsoft.com/office/officeart/2005/8/layout/hList6"/>
    <dgm:cxn modelId="{AD4EE5E6-6CB5-48E2-ADC0-D00AA26C1297}" type="presOf" srcId="{751DBF59-6FDA-4525-AB24-7F02FFA02496}" destId="{7B4B3E27-BC51-4765-B15B-1D31C4F827CE}" srcOrd="0" destOrd="1" presId="urn:microsoft.com/office/officeart/2005/8/layout/hList6"/>
    <dgm:cxn modelId="{22611F70-2FD2-4E62-B852-CC7706653F3D}" type="presOf" srcId="{077E13F7-B454-4C71-8B8A-82DAD5A4BA4A}" destId="{4A575FDE-6BEE-401F-8658-40D222B0E512}" srcOrd="0" destOrd="1" presId="urn:microsoft.com/office/officeart/2005/8/layout/hList6"/>
    <dgm:cxn modelId="{C5EC4918-AC1D-4ABB-83A1-1DE198BB887C}" type="presParOf" srcId="{6C72F8A1-C308-47CF-A912-C6D2AAD394A7}" destId="{4A575FDE-6BEE-401F-8658-40D222B0E512}" srcOrd="0" destOrd="0" presId="urn:microsoft.com/office/officeart/2005/8/layout/hList6"/>
    <dgm:cxn modelId="{071F53F8-977A-4B10-82A4-FED36B0DE073}" type="presParOf" srcId="{6C72F8A1-C308-47CF-A912-C6D2AAD394A7}" destId="{272C3FAB-E037-4E84-A762-E3C59F1F4D08}" srcOrd="1" destOrd="0" presId="urn:microsoft.com/office/officeart/2005/8/layout/hList6"/>
    <dgm:cxn modelId="{E43023D4-30A4-497D-ACA2-5C5105E5A0B1}" type="presParOf" srcId="{6C72F8A1-C308-47CF-A912-C6D2AAD394A7}" destId="{7B4B3E27-BC51-4765-B15B-1D31C4F827CE}" srcOrd="2" destOrd="0" presId="urn:microsoft.com/office/officeart/2005/8/layout/hList6"/>
    <dgm:cxn modelId="{48729858-A811-488A-93C3-8C1445F0D7E6}" type="presParOf" srcId="{6C72F8A1-C308-47CF-A912-C6D2AAD394A7}" destId="{E91E80E0-A8E7-47E8-9F15-1FE9B558EACE}" srcOrd="3" destOrd="0" presId="urn:microsoft.com/office/officeart/2005/8/layout/hList6"/>
    <dgm:cxn modelId="{B16B5F7C-C526-40C5-8F2C-01D0542607D1}" type="presParOf" srcId="{6C72F8A1-C308-47CF-A912-C6D2AAD394A7}" destId="{80745BAE-55E2-4C78-A54B-56976E98213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CEFA2-121E-4930-BC89-C0FE4D3EA17C}" type="doc">
      <dgm:prSet loTypeId="urn:microsoft.com/office/officeart/2008/layout/RadialCluster" loCatId="relationship" qsTypeId="urn:microsoft.com/office/officeart/2005/8/quickstyle/simple1" qsCatId="simple" csTypeId="urn:microsoft.com/office/officeart/2005/8/colors/accent1_1" csCatId="accent1" phldr="1"/>
      <dgm:spPr/>
      <dgm:t>
        <a:bodyPr/>
        <a:lstStyle/>
        <a:p>
          <a:endParaRPr lang="en-US"/>
        </a:p>
      </dgm:t>
    </dgm:pt>
    <dgm:pt modelId="{5C216AEB-29C2-4624-BD13-408BFAB7B29D}">
      <dgm:prSet phldrT="[Text]" custT="1"/>
      <dgm:spPr/>
      <dgm:t>
        <a:bodyPr/>
        <a:lstStyle/>
        <a:p>
          <a:pPr>
            <a:lnSpc>
              <a:spcPct val="100000"/>
            </a:lnSpc>
            <a:spcAft>
              <a:spcPts val="0"/>
            </a:spcAft>
          </a:pPr>
          <a:r>
            <a:rPr lang="en-US" sz="2000" b="1" dirty="0" smtClean="0"/>
            <a:t>DMA</a:t>
          </a:r>
        </a:p>
        <a:p>
          <a:pPr>
            <a:lnSpc>
              <a:spcPct val="100000"/>
            </a:lnSpc>
            <a:spcAft>
              <a:spcPts val="0"/>
            </a:spcAft>
          </a:pPr>
          <a:r>
            <a:rPr lang="en-US" sz="1300" b="1" dirty="0" smtClean="0"/>
            <a:t>____________</a:t>
          </a:r>
        </a:p>
        <a:p>
          <a:pPr>
            <a:lnSpc>
              <a:spcPct val="100000"/>
            </a:lnSpc>
            <a:spcAft>
              <a:spcPts val="0"/>
            </a:spcAft>
          </a:pPr>
          <a:r>
            <a:rPr lang="en-US" sz="1300" b="1" dirty="0" smtClean="0"/>
            <a:t>Chief Diversity Officer</a:t>
          </a:r>
          <a:endParaRPr lang="en-US" sz="1300" b="1" dirty="0"/>
        </a:p>
      </dgm:t>
    </dgm:pt>
    <dgm:pt modelId="{82C2061F-AEFE-4FA2-8FCB-AA3856B26427}" type="parTrans" cxnId="{D2194123-C60F-4298-9CDB-09EED45F63B6}">
      <dgm:prSet/>
      <dgm:spPr/>
      <dgm:t>
        <a:bodyPr/>
        <a:lstStyle/>
        <a:p>
          <a:endParaRPr lang="en-US"/>
        </a:p>
      </dgm:t>
    </dgm:pt>
    <dgm:pt modelId="{83389979-8E3F-406D-A01C-ACDD42CA74EE}" type="sibTrans" cxnId="{D2194123-C60F-4298-9CDB-09EED45F63B6}">
      <dgm:prSet/>
      <dgm:spPr/>
      <dgm:t>
        <a:bodyPr/>
        <a:lstStyle/>
        <a:p>
          <a:endParaRPr lang="en-US"/>
        </a:p>
      </dgm:t>
    </dgm:pt>
    <dgm:pt modelId="{D10F1072-6E1A-46CC-ADAE-6B1B0CC0AE72}">
      <dgm:prSet phldrT="[Text]" custT="1"/>
      <dgm:spPr/>
      <dgm:t>
        <a:bodyPr/>
        <a:lstStyle/>
        <a:p>
          <a:r>
            <a:rPr lang="en-US" sz="1600" dirty="0" smtClean="0"/>
            <a:t>Provost Committee on Inclusive Excellence and Diversity</a:t>
          </a:r>
          <a:endParaRPr lang="en-US" sz="1600" dirty="0"/>
        </a:p>
      </dgm:t>
    </dgm:pt>
    <dgm:pt modelId="{D7F265D8-C6FB-4F1D-B20F-8BC559AC689E}" type="parTrans" cxnId="{60E2CFBB-CFB6-470C-85E0-D060A7BD3F5E}">
      <dgm:prSet/>
      <dgm:spPr/>
      <dgm:t>
        <a:bodyPr/>
        <a:lstStyle/>
        <a:p>
          <a:endParaRPr lang="en-US"/>
        </a:p>
      </dgm:t>
    </dgm:pt>
    <dgm:pt modelId="{5C3E4CE3-5969-40CB-878B-3C16E311EB1D}" type="sibTrans" cxnId="{60E2CFBB-CFB6-470C-85E0-D060A7BD3F5E}">
      <dgm:prSet/>
      <dgm:spPr/>
      <dgm:t>
        <a:bodyPr/>
        <a:lstStyle/>
        <a:p>
          <a:endParaRPr lang="en-US"/>
        </a:p>
      </dgm:t>
    </dgm:pt>
    <dgm:pt modelId="{87F602AF-2C36-4376-A501-9F0ADFCC9DD7}">
      <dgm:prSet phldrT="[Text]" custT="1"/>
      <dgm:spPr/>
      <dgm:t>
        <a:bodyPr/>
        <a:lstStyle/>
        <a:p>
          <a:r>
            <a:rPr lang="en-US" sz="1600" dirty="0" smtClean="0"/>
            <a:t>Institutional Diversity and Inclusion Collaborative</a:t>
          </a:r>
          <a:endParaRPr lang="en-US" sz="1600" dirty="0"/>
        </a:p>
      </dgm:t>
    </dgm:pt>
    <dgm:pt modelId="{EADE55EE-7A60-4B55-91CB-4C5B910E2D5D}" type="parTrans" cxnId="{D0E0FA54-6317-43D3-8140-96029646A912}">
      <dgm:prSet/>
      <dgm:spPr/>
      <dgm:t>
        <a:bodyPr/>
        <a:lstStyle/>
        <a:p>
          <a:endParaRPr lang="en-US"/>
        </a:p>
      </dgm:t>
    </dgm:pt>
    <dgm:pt modelId="{4C70B418-8653-4540-B47F-8FAD0F7F48F6}" type="sibTrans" cxnId="{D0E0FA54-6317-43D3-8140-96029646A912}">
      <dgm:prSet/>
      <dgm:spPr/>
      <dgm:t>
        <a:bodyPr/>
        <a:lstStyle/>
        <a:p>
          <a:endParaRPr lang="en-US"/>
        </a:p>
      </dgm:t>
    </dgm:pt>
    <dgm:pt modelId="{6DAC0679-2C2B-4173-89D3-4F5421CC4463}">
      <dgm:prSet phldrT="[Text]" custT="1"/>
      <dgm:spPr/>
      <dgm:t>
        <a:bodyPr/>
        <a:lstStyle/>
        <a:p>
          <a:r>
            <a:rPr lang="en-US" sz="1600" dirty="0" smtClean="0"/>
            <a:t>CDO Advisory Group</a:t>
          </a:r>
          <a:endParaRPr lang="en-US" sz="1600" dirty="0"/>
        </a:p>
      </dgm:t>
    </dgm:pt>
    <dgm:pt modelId="{15002B64-4327-46D3-B1DB-B76A19BA156D}" type="parTrans" cxnId="{D12C4C66-B438-4381-BE0C-F638067C827A}">
      <dgm:prSet/>
      <dgm:spPr/>
      <dgm:t>
        <a:bodyPr/>
        <a:lstStyle/>
        <a:p>
          <a:endParaRPr lang="en-US"/>
        </a:p>
      </dgm:t>
    </dgm:pt>
    <dgm:pt modelId="{202846D7-FC99-4DF6-A25A-3FAF3415C711}" type="sibTrans" cxnId="{D12C4C66-B438-4381-BE0C-F638067C827A}">
      <dgm:prSet/>
      <dgm:spPr/>
      <dgm:t>
        <a:bodyPr/>
        <a:lstStyle/>
        <a:p>
          <a:endParaRPr lang="en-US"/>
        </a:p>
      </dgm:t>
    </dgm:pt>
    <dgm:pt modelId="{E0881455-B1C3-47AD-832A-491A753557D3}">
      <dgm:prSet phldrT="[Text]" custT="1"/>
      <dgm:spPr/>
      <dgm:t>
        <a:bodyPr/>
        <a:lstStyle/>
        <a:p>
          <a:r>
            <a:rPr lang="en-US" sz="1600" dirty="0" smtClean="0"/>
            <a:t>Minority Male Working Group</a:t>
          </a:r>
          <a:endParaRPr lang="en-US" sz="1600" dirty="0"/>
        </a:p>
      </dgm:t>
    </dgm:pt>
    <dgm:pt modelId="{FE3E19B8-CEB9-4545-8830-DF60E0E55C88}" type="parTrans" cxnId="{7CA8C980-1C30-4103-97E1-8276C66E09F3}">
      <dgm:prSet/>
      <dgm:spPr/>
      <dgm:t>
        <a:bodyPr/>
        <a:lstStyle/>
        <a:p>
          <a:endParaRPr lang="en-US"/>
        </a:p>
      </dgm:t>
    </dgm:pt>
    <dgm:pt modelId="{B5EE278C-A189-4CD0-9A4D-AEEB164B253A}" type="sibTrans" cxnId="{7CA8C980-1C30-4103-97E1-8276C66E09F3}">
      <dgm:prSet/>
      <dgm:spPr/>
      <dgm:t>
        <a:bodyPr/>
        <a:lstStyle/>
        <a:p>
          <a:endParaRPr lang="en-US"/>
        </a:p>
      </dgm:t>
    </dgm:pt>
    <dgm:pt modelId="{1718C3A8-1BCF-4991-A56F-797D977076ED}">
      <dgm:prSet phldrT="[Text]" custT="1"/>
      <dgm:spPr/>
      <dgm:t>
        <a:bodyPr/>
        <a:lstStyle/>
        <a:p>
          <a:r>
            <a:rPr lang="en-US" sz="1600" dirty="0" smtClean="0"/>
            <a:t>Campus Climate Survey Workgroup</a:t>
          </a:r>
          <a:endParaRPr lang="en-US" sz="1600" dirty="0"/>
        </a:p>
      </dgm:t>
    </dgm:pt>
    <dgm:pt modelId="{37996551-7F11-4181-86FF-3C45AF6BD248}" type="parTrans" cxnId="{C5CBB9A5-80B4-4CD9-BA38-9B7C768CD7AD}">
      <dgm:prSet/>
      <dgm:spPr/>
      <dgm:t>
        <a:bodyPr/>
        <a:lstStyle/>
        <a:p>
          <a:endParaRPr lang="en-US"/>
        </a:p>
      </dgm:t>
    </dgm:pt>
    <dgm:pt modelId="{D128784B-3BEF-475F-B9E5-0342F6EBBA7E}" type="sibTrans" cxnId="{C5CBB9A5-80B4-4CD9-BA38-9B7C768CD7AD}">
      <dgm:prSet/>
      <dgm:spPr/>
      <dgm:t>
        <a:bodyPr/>
        <a:lstStyle/>
        <a:p>
          <a:endParaRPr lang="en-US"/>
        </a:p>
      </dgm:t>
    </dgm:pt>
    <dgm:pt modelId="{778E2714-59F3-4337-AE37-FE2CD1F98C14}">
      <dgm:prSet phldrT="[Text]" custT="1"/>
      <dgm:spPr>
        <a:ln>
          <a:solidFill>
            <a:schemeClr val="accent1">
              <a:lumMod val="75000"/>
            </a:schemeClr>
          </a:solidFill>
          <a:prstDash val="dash"/>
        </a:ln>
      </dgm:spPr>
      <dgm:t>
        <a:bodyPr/>
        <a:lstStyle/>
        <a:p>
          <a:r>
            <a:rPr lang="en-US" sz="1600" dirty="0" smtClean="0"/>
            <a:t>Diversity Liaisons</a:t>
          </a:r>
          <a:endParaRPr lang="en-US" sz="1600" dirty="0"/>
        </a:p>
      </dgm:t>
    </dgm:pt>
    <dgm:pt modelId="{8A961D3D-DE2A-443E-A6DA-C3D566FEBF6F}" type="parTrans" cxnId="{750FED15-EB27-4FDF-924C-69241BF83B66}">
      <dgm:prSet/>
      <dgm:spPr/>
      <dgm:t>
        <a:bodyPr/>
        <a:lstStyle/>
        <a:p>
          <a:endParaRPr lang="en-US"/>
        </a:p>
      </dgm:t>
    </dgm:pt>
    <dgm:pt modelId="{E67D27A5-2E33-4900-92CA-DF54F5ED875F}" type="sibTrans" cxnId="{750FED15-EB27-4FDF-924C-69241BF83B66}">
      <dgm:prSet/>
      <dgm:spPr/>
      <dgm:t>
        <a:bodyPr/>
        <a:lstStyle/>
        <a:p>
          <a:endParaRPr lang="en-US"/>
        </a:p>
      </dgm:t>
    </dgm:pt>
    <dgm:pt modelId="{55061400-D1C8-44E7-B167-131CB3002743}" type="pres">
      <dgm:prSet presAssocID="{88BCEFA2-121E-4930-BC89-C0FE4D3EA17C}" presName="Name0" presStyleCnt="0">
        <dgm:presLayoutVars>
          <dgm:chMax val="1"/>
          <dgm:chPref val="1"/>
          <dgm:dir/>
          <dgm:animOne val="branch"/>
          <dgm:animLvl val="lvl"/>
        </dgm:presLayoutVars>
      </dgm:prSet>
      <dgm:spPr/>
      <dgm:t>
        <a:bodyPr/>
        <a:lstStyle/>
        <a:p>
          <a:endParaRPr lang="en-US"/>
        </a:p>
      </dgm:t>
    </dgm:pt>
    <dgm:pt modelId="{75F6A951-AE7E-49CE-8CAE-CFBA7E022B55}" type="pres">
      <dgm:prSet presAssocID="{5C216AEB-29C2-4624-BD13-408BFAB7B29D}" presName="singleCycle" presStyleCnt="0"/>
      <dgm:spPr/>
    </dgm:pt>
    <dgm:pt modelId="{7AD91406-8BE0-402F-A7C0-77A64D40C957}" type="pres">
      <dgm:prSet presAssocID="{5C216AEB-29C2-4624-BD13-408BFAB7B29D}" presName="singleCenter" presStyleLbl="node1" presStyleIdx="0" presStyleCnt="7" custScaleY="138828">
        <dgm:presLayoutVars>
          <dgm:chMax val="7"/>
          <dgm:chPref val="7"/>
        </dgm:presLayoutVars>
      </dgm:prSet>
      <dgm:spPr/>
      <dgm:t>
        <a:bodyPr/>
        <a:lstStyle/>
        <a:p>
          <a:endParaRPr lang="en-US"/>
        </a:p>
      </dgm:t>
    </dgm:pt>
    <dgm:pt modelId="{5C26E22F-336A-4600-B2B3-BF1D518FE05F}" type="pres">
      <dgm:prSet presAssocID="{D7F265D8-C6FB-4F1D-B20F-8BC559AC689E}" presName="Name56" presStyleLbl="parChTrans1D2" presStyleIdx="0" presStyleCnt="6"/>
      <dgm:spPr/>
      <dgm:t>
        <a:bodyPr/>
        <a:lstStyle/>
        <a:p>
          <a:endParaRPr lang="en-US"/>
        </a:p>
      </dgm:t>
    </dgm:pt>
    <dgm:pt modelId="{6703CB10-5596-4557-8232-7939CAB408FB}" type="pres">
      <dgm:prSet presAssocID="{D10F1072-6E1A-46CC-ADAE-6B1B0CC0AE72}" presName="text0" presStyleLbl="node1" presStyleIdx="1" presStyleCnt="7" custScaleX="319196" custScaleY="82212" custRadScaleRad="100912" custRadScaleInc="-1180">
        <dgm:presLayoutVars>
          <dgm:bulletEnabled val="1"/>
        </dgm:presLayoutVars>
      </dgm:prSet>
      <dgm:spPr/>
      <dgm:t>
        <a:bodyPr/>
        <a:lstStyle/>
        <a:p>
          <a:endParaRPr lang="en-US"/>
        </a:p>
      </dgm:t>
    </dgm:pt>
    <dgm:pt modelId="{7540A810-9586-404E-8ED7-764CD3ACD5A2}" type="pres">
      <dgm:prSet presAssocID="{EADE55EE-7A60-4B55-91CB-4C5B910E2D5D}" presName="Name56" presStyleLbl="parChTrans1D2" presStyleIdx="1" presStyleCnt="6"/>
      <dgm:spPr/>
      <dgm:t>
        <a:bodyPr/>
        <a:lstStyle/>
        <a:p>
          <a:endParaRPr lang="en-US"/>
        </a:p>
      </dgm:t>
    </dgm:pt>
    <dgm:pt modelId="{063C7156-A1FF-4916-83DA-4D74C42F5D67}" type="pres">
      <dgm:prSet presAssocID="{87F602AF-2C36-4376-A501-9F0ADFCC9DD7}" presName="text0" presStyleLbl="node1" presStyleIdx="2" presStyleCnt="7" custScaleX="271675" custScaleY="82566" custRadScaleRad="147323" custRadScaleInc="76236">
        <dgm:presLayoutVars>
          <dgm:bulletEnabled val="1"/>
        </dgm:presLayoutVars>
      </dgm:prSet>
      <dgm:spPr/>
      <dgm:t>
        <a:bodyPr/>
        <a:lstStyle/>
        <a:p>
          <a:endParaRPr lang="en-US"/>
        </a:p>
      </dgm:t>
    </dgm:pt>
    <dgm:pt modelId="{5ED6C4C0-9FBE-40B5-AD7F-9B734B3AC7EC}" type="pres">
      <dgm:prSet presAssocID="{15002B64-4327-46D3-B1DB-B76A19BA156D}" presName="Name56" presStyleLbl="parChTrans1D2" presStyleIdx="2" presStyleCnt="6"/>
      <dgm:spPr/>
      <dgm:t>
        <a:bodyPr/>
        <a:lstStyle/>
        <a:p>
          <a:endParaRPr lang="en-US"/>
        </a:p>
      </dgm:t>
    </dgm:pt>
    <dgm:pt modelId="{3347FE81-42FB-4B85-8ABF-3E24C8A05452}" type="pres">
      <dgm:prSet presAssocID="{6DAC0679-2C2B-4173-89D3-4F5421CC4463}" presName="text0" presStyleLbl="node1" presStyleIdx="3" presStyleCnt="7" custScaleX="265735" custScaleY="70097" custRadScaleRad="147211" custRadScaleInc="-25599">
        <dgm:presLayoutVars>
          <dgm:bulletEnabled val="1"/>
        </dgm:presLayoutVars>
      </dgm:prSet>
      <dgm:spPr/>
      <dgm:t>
        <a:bodyPr/>
        <a:lstStyle/>
        <a:p>
          <a:endParaRPr lang="en-US"/>
        </a:p>
      </dgm:t>
    </dgm:pt>
    <dgm:pt modelId="{79118A54-E58F-4C50-920A-B3C5F8648560}" type="pres">
      <dgm:prSet presAssocID="{8A961D3D-DE2A-443E-A6DA-C3D566FEBF6F}" presName="Name56" presStyleLbl="parChTrans1D2" presStyleIdx="3" presStyleCnt="6"/>
      <dgm:spPr/>
      <dgm:t>
        <a:bodyPr/>
        <a:lstStyle/>
        <a:p>
          <a:endParaRPr lang="en-US"/>
        </a:p>
      </dgm:t>
    </dgm:pt>
    <dgm:pt modelId="{0AD15A86-A2E4-41D9-BDAD-26DF4500A742}" type="pres">
      <dgm:prSet presAssocID="{778E2714-59F3-4337-AE37-FE2CD1F98C14}" presName="text0" presStyleLbl="node1" presStyleIdx="4" presStyleCnt="7" custScaleX="207454" custScaleY="57379" custRadScaleRad="102995" custRadScaleInc="-3363">
        <dgm:presLayoutVars>
          <dgm:bulletEnabled val="1"/>
        </dgm:presLayoutVars>
      </dgm:prSet>
      <dgm:spPr/>
      <dgm:t>
        <a:bodyPr/>
        <a:lstStyle/>
        <a:p>
          <a:endParaRPr lang="en-US"/>
        </a:p>
      </dgm:t>
    </dgm:pt>
    <dgm:pt modelId="{2BDF807B-7E03-4E49-B56D-EB3FE6C2EC4B}" type="pres">
      <dgm:prSet presAssocID="{FE3E19B8-CEB9-4545-8830-DF60E0E55C88}" presName="Name56" presStyleLbl="parChTrans1D2" presStyleIdx="4" presStyleCnt="6"/>
      <dgm:spPr/>
      <dgm:t>
        <a:bodyPr/>
        <a:lstStyle/>
        <a:p>
          <a:endParaRPr lang="en-US"/>
        </a:p>
      </dgm:t>
    </dgm:pt>
    <dgm:pt modelId="{5A86F021-54D4-4F99-A777-6144D0784B8B}" type="pres">
      <dgm:prSet presAssocID="{E0881455-B1C3-47AD-832A-491A753557D3}" presName="text0" presStyleLbl="node1" presStyleIdx="5" presStyleCnt="7" custScaleX="304329" custScaleY="72626" custRadScaleRad="164929" custRadScaleInc="32520">
        <dgm:presLayoutVars>
          <dgm:bulletEnabled val="1"/>
        </dgm:presLayoutVars>
      </dgm:prSet>
      <dgm:spPr/>
      <dgm:t>
        <a:bodyPr/>
        <a:lstStyle/>
        <a:p>
          <a:endParaRPr lang="en-US"/>
        </a:p>
      </dgm:t>
    </dgm:pt>
    <dgm:pt modelId="{1E41C16E-A3FA-4CEF-9E7F-8B74B76F21D2}" type="pres">
      <dgm:prSet presAssocID="{37996551-7F11-4181-86FF-3C45AF6BD248}" presName="Name56" presStyleLbl="parChTrans1D2" presStyleIdx="5" presStyleCnt="6"/>
      <dgm:spPr/>
      <dgm:t>
        <a:bodyPr/>
        <a:lstStyle/>
        <a:p>
          <a:endParaRPr lang="en-US"/>
        </a:p>
      </dgm:t>
    </dgm:pt>
    <dgm:pt modelId="{744B4DA5-821B-4F85-823E-2028DC7150E3}" type="pres">
      <dgm:prSet presAssocID="{1718C3A8-1BCF-4991-A56F-797D977076ED}" presName="text0" presStyleLbl="node1" presStyleIdx="6" presStyleCnt="7" custScaleX="239698" custScaleY="77305" custRadScaleRad="161222" custRadScaleInc="-74556">
        <dgm:presLayoutVars>
          <dgm:bulletEnabled val="1"/>
        </dgm:presLayoutVars>
      </dgm:prSet>
      <dgm:spPr/>
      <dgm:t>
        <a:bodyPr/>
        <a:lstStyle/>
        <a:p>
          <a:endParaRPr lang="en-US"/>
        </a:p>
      </dgm:t>
    </dgm:pt>
  </dgm:ptLst>
  <dgm:cxnLst>
    <dgm:cxn modelId="{D2194123-C60F-4298-9CDB-09EED45F63B6}" srcId="{88BCEFA2-121E-4930-BC89-C0FE4D3EA17C}" destId="{5C216AEB-29C2-4624-BD13-408BFAB7B29D}" srcOrd="0" destOrd="0" parTransId="{82C2061F-AEFE-4FA2-8FCB-AA3856B26427}" sibTransId="{83389979-8E3F-406D-A01C-ACDD42CA74EE}"/>
    <dgm:cxn modelId="{D12C4C66-B438-4381-BE0C-F638067C827A}" srcId="{5C216AEB-29C2-4624-BD13-408BFAB7B29D}" destId="{6DAC0679-2C2B-4173-89D3-4F5421CC4463}" srcOrd="2" destOrd="0" parTransId="{15002B64-4327-46D3-B1DB-B76A19BA156D}" sibTransId="{202846D7-FC99-4DF6-A25A-3FAF3415C711}"/>
    <dgm:cxn modelId="{750FED15-EB27-4FDF-924C-69241BF83B66}" srcId="{5C216AEB-29C2-4624-BD13-408BFAB7B29D}" destId="{778E2714-59F3-4337-AE37-FE2CD1F98C14}" srcOrd="3" destOrd="0" parTransId="{8A961D3D-DE2A-443E-A6DA-C3D566FEBF6F}" sibTransId="{E67D27A5-2E33-4900-92CA-DF54F5ED875F}"/>
    <dgm:cxn modelId="{84B5A1BC-D9E9-4A82-A725-7E2E264187B7}" type="presOf" srcId="{EADE55EE-7A60-4B55-91CB-4C5B910E2D5D}" destId="{7540A810-9586-404E-8ED7-764CD3ACD5A2}" srcOrd="0" destOrd="0" presId="urn:microsoft.com/office/officeart/2008/layout/RadialCluster"/>
    <dgm:cxn modelId="{7CA8C980-1C30-4103-97E1-8276C66E09F3}" srcId="{5C216AEB-29C2-4624-BD13-408BFAB7B29D}" destId="{E0881455-B1C3-47AD-832A-491A753557D3}" srcOrd="4" destOrd="0" parTransId="{FE3E19B8-CEB9-4545-8830-DF60E0E55C88}" sibTransId="{B5EE278C-A189-4CD0-9A4D-AEEB164B253A}"/>
    <dgm:cxn modelId="{61C64731-19B8-429A-BC4C-22D56520F931}" type="presOf" srcId="{E0881455-B1C3-47AD-832A-491A753557D3}" destId="{5A86F021-54D4-4F99-A777-6144D0784B8B}" srcOrd="0" destOrd="0" presId="urn:microsoft.com/office/officeart/2008/layout/RadialCluster"/>
    <dgm:cxn modelId="{194CB231-4848-4A75-9118-1C70D42496B8}" type="presOf" srcId="{1718C3A8-1BCF-4991-A56F-797D977076ED}" destId="{744B4DA5-821B-4F85-823E-2028DC7150E3}" srcOrd="0" destOrd="0" presId="urn:microsoft.com/office/officeart/2008/layout/RadialCluster"/>
    <dgm:cxn modelId="{4399B930-FD12-4EEC-BBA7-32852E373601}" type="presOf" srcId="{5C216AEB-29C2-4624-BD13-408BFAB7B29D}" destId="{7AD91406-8BE0-402F-A7C0-77A64D40C957}" srcOrd="0" destOrd="0" presId="urn:microsoft.com/office/officeart/2008/layout/RadialCluster"/>
    <dgm:cxn modelId="{8FD36F6D-9B31-41B8-B858-3899DFDF0F2D}" type="presOf" srcId="{37996551-7F11-4181-86FF-3C45AF6BD248}" destId="{1E41C16E-A3FA-4CEF-9E7F-8B74B76F21D2}" srcOrd="0" destOrd="0" presId="urn:microsoft.com/office/officeart/2008/layout/RadialCluster"/>
    <dgm:cxn modelId="{55178057-A45A-4015-886F-E83060ACE7E0}" type="presOf" srcId="{6DAC0679-2C2B-4173-89D3-4F5421CC4463}" destId="{3347FE81-42FB-4B85-8ABF-3E24C8A05452}" srcOrd="0" destOrd="0" presId="urn:microsoft.com/office/officeart/2008/layout/RadialCluster"/>
    <dgm:cxn modelId="{AD838F03-771C-4185-9B35-04EB1D99CA81}" type="presOf" srcId="{88BCEFA2-121E-4930-BC89-C0FE4D3EA17C}" destId="{55061400-D1C8-44E7-B167-131CB3002743}" srcOrd="0" destOrd="0" presId="urn:microsoft.com/office/officeart/2008/layout/RadialCluster"/>
    <dgm:cxn modelId="{D0E0FA54-6317-43D3-8140-96029646A912}" srcId="{5C216AEB-29C2-4624-BD13-408BFAB7B29D}" destId="{87F602AF-2C36-4376-A501-9F0ADFCC9DD7}" srcOrd="1" destOrd="0" parTransId="{EADE55EE-7A60-4B55-91CB-4C5B910E2D5D}" sibTransId="{4C70B418-8653-4540-B47F-8FAD0F7F48F6}"/>
    <dgm:cxn modelId="{C5CBB9A5-80B4-4CD9-BA38-9B7C768CD7AD}" srcId="{5C216AEB-29C2-4624-BD13-408BFAB7B29D}" destId="{1718C3A8-1BCF-4991-A56F-797D977076ED}" srcOrd="5" destOrd="0" parTransId="{37996551-7F11-4181-86FF-3C45AF6BD248}" sibTransId="{D128784B-3BEF-475F-B9E5-0342F6EBBA7E}"/>
    <dgm:cxn modelId="{AA74A0A3-E2E9-4F4D-AFDD-4264EC2BE554}" type="presOf" srcId="{778E2714-59F3-4337-AE37-FE2CD1F98C14}" destId="{0AD15A86-A2E4-41D9-BDAD-26DF4500A742}" srcOrd="0" destOrd="0" presId="urn:microsoft.com/office/officeart/2008/layout/RadialCluster"/>
    <dgm:cxn modelId="{A305DC1A-3C05-4EAF-AA1E-A2D0D499FA89}" type="presOf" srcId="{D10F1072-6E1A-46CC-ADAE-6B1B0CC0AE72}" destId="{6703CB10-5596-4557-8232-7939CAB408FB}" srcOrd="0" destOrd="0" presId="urn:microsoft.com/office/officeart/2008/layout/RadialCluster"/>
    <dgm:cxn modelId="{EA8EDEBA-9C20-4C82-A3BC-743A2E17AB0F}" type="presOf" srcId="{15002B64-4327-46D3-B1DB-B76A19BA156D}" destId="{5ED6C4C0-9FBE-40B5-AD7F-9B734B3AC7EC}" srcOrd="0" destOrd="0" presId="urn:microsoft.com/office/officeart/2008/layout/RadialCluster"/>
    <dgm:cxn modelId="{DE69A9DC-2579-48D5-9A51-3EB938E5A5EC}" type="presOf" srcId="{D7F265D8-C6FB-4F1D-B20F-8BC559AC689E}" destId="{5C26E22F-336A-4600-B2B3-BF1D518FE05F}" srcOrd="0" destOrd="0" presId="urn:microsoft.com/office/officeart/2008/layout/RadialCluster"/>
    <dgm:cxn modelId="{60E2CFBB-CFB6-470C-85E0-D060A7BD3F5E}" srcId="{5C216AEB-29C2-4624-BD13-408BFAB7B29D}" destId="{D10F1072-6E1A-46CC-ADAE-6B1B0CC0AE72}" srcOrd="0" destOrd="0" parTransId="{D7F265D8-C6FB-4F1D-B20F-8BC559AC689E}" sibTransId="{5C3E4CE3-5969-40CB-878B-3C16E311EB1D}"/>
    <dgm:cxn modelId="{5D12314D-ABD4-40A7-B90F-98534505C970}" type="presOf" srcId="{8A961D3D-DE2A-443E-A6DA-C3D566FEBF6F}" destId="{79118A54-E58F-4C50-920A-B3C5F8648560}" srcOrd="0" destOrd="0" presId="urn:microsoft.com/office/officeart/2008/layout/RadialCluster"/>
    <dgm:cxn modelId="{2F7307B8-1097-49B9-969D-2107DA235C89}" type="presOf" srcId="{FE3E19B8-CEB9-4545-8830-DF60E0E55C88}" destId="{2BDF807B-7E03-4E49-B56D-EB3FE6C2EC4B}" srcOrd="0" destOrd="0" presId="urn:microsoft.com/office/officeart/2008/layout/RadialCluster"/>
    <dgm:cxn modelId="{C089C37F-C065-48BD-96A8-65598CC1A185}" type="presOf" srcId="{87F602AF-2C36-4376-A501-9F0ADFCC9DD7}" destId="{063C7156-A1FF-4916-83DA-4D74C42F5D67}" srcOrd="0" destOrd="0" presId="urn:microsoft.com/office/officeart/2008/layout/RadialCluster"/>
    <dgm:cxn modelId="{3744DC4F-D6EE-4BEF-A0A1-02A74860DBA9}" type="presParOf" srcId="{55061400-D1C8-44E7-B167-131CB3002743}" destId="{75F6A951-AE7E-49CE-8CAE-CFBA7E022B55}" srcOrd="0" destOrd="0" presId="urn:microsoft.com/office/officeart/2008/layout/RadialCluster"/>
    <dgm:cxn modelId="{CDB10D00-30F0-453B-A346-9BFC51D4F5A9}" type="presParOf" srcId="{75F6A951-AE7E-49CE-8CAE-CFBA7E022B55}" destId="{7AD91406-8BE0-402F-A7C0-77A64D40C957}" srcOrd="0" destOrd="0" presId="urn:microsoft.com/office/officeart/2008/layout/RadialCluster"/>
    <dgm:cxn modelId="{AA4C0741-0481-46F4-BFE3-F2B8647B937C}" type="presParOf" srcId="{75F6A951-AE7E-49CE-8CAE-CFBA7E022B55}" destId="{5C26E22F-336A-4600-B2B3-BF1D518FE05F}" srcOrd="1" destOrd="0" presId="urn:microsoft.com/office/officeart/2008/layout/RadialCluster"/>
    <dgm:cxn modelId="{083D3336-3001-4FF1-BD1A-31372C261874}" type="presParOf" srcId="{75F6A951-AE7E-49CE-8CAE-CFBA7E022B55}" destId="{6703CB10-5596-4557-8232-7939CAB408FB}" srcOrd="2" destOrd="0" presId="urn:microsoft.com/office/officeart/2008/layout/RadialCluster"/>
    <dgm:cxn modelId="{8A55D090-1A0C-4B4A-A725-C7511EEFD02D}" type="presParOf" srcId="{75F6A951-AE7E-49CE-8CAE-CFBA7E022B55}" destId="{7540A810-9586-404E-8ED7-764CD3ACD5A2}" srcOrd="3" destOrd="0" presId="urn:microsoft.com/office/officeart/2008/layout/RadialCluster"/>
    <dgm:cxn modelId="{51786876-F9EA-47B9-86F6-4BD2B4008F6F}" type="presParOf" srcId="{75F6A951-AE7E-49CE-8CAE-CFBA7E022B55}" destId="{063C7156-A1FF-4916-83DA-4D74C42F5D67}" srcOrd="4" destOrd="0" presId="urn:microsoft.com/office/officeart/2008/layout/RadialCluster"/>
    <dgm:cxn modelId="{3772C681-027F-440B-A3F7-C7ABC42C8D6C}" type="presParOf" srcId="{75F6A951-AE7E-49CE-8CAE-CFBA7E022B55}" destId="{5ED6C4C0-9FBE-40B5-AD7F-9B734B3AC7EC}" srcOrd="5" destOrd="0" presId="urn:microsoft.com/office/officeart/2008/layout/RadialCluster"/>
    <dgm:cxn modelId="{E0E2114E-8923-4BC8-AA69-199E63F4CFE1}" type="presParOf" srcId="{75F6A951-AE7E-49CE-8CAE-CFBA7E022B55}" destId="{3347FE81-42FB-4B85-8ABF-3E24C8A05452}" srcOrd="6" destOrd="0" presId="urn:microsoft.com/office/officeart/2008/layout/RadialCluster"/>
    <dgm:cxn modelId="{1833156C-4078-4B37-9A41-011B456DD0E8}" type="presParOf" srcId="{75F6A951-AE7E-49CE-8CAE-CFBA7E022B55}" destId="{79118A54-E58F-4C50-920A-B3C5F8648560}" srcOrd="7" destOrd="0" presId="urn:microsoft.com/office/officeart/2008/layout/RadialCluster"/>
    <dgm:cxn modelId="{8A00B0A1-C1A3-4424-8AC1-E1533F4AF543}" type="presParOf" srcId="{75F6A951-AE7E-49CE-8CAE-CFBA7E022B55}" destId="{0AD15A86-A2E4-41D9-BDAD-26DF4500A742}" srcOrd="8" destOrd="0" presId="urn:microsoft.com/office/officeart/2008/layout/RadialCluster"/>
    <dgm:cxn modelId="{3613DFF0-044F-4597-B223-33E7D3744A7E}" type="presParOf" srcId="{75F6A951-AE7E-49CE-8CAE-CFBA7E022B55}" destId="{2BDF807B-7E03-4E49-B56D-EB3FE6C2EC4B}" srcOrd="9" destOrd="0" presId="urn:microsoft.com/office/officeart/2008/layout/RadialCluster"/>
    <dgm:cxn modelId="{915B6939-6259-4E48-B01B-B14140821E92}" type="presParOf" srcId="{75F6A951-AE7E-49CE-8CAE-CFBA7E022B55}" destId="{5A86F021-54D4-4F99-A777-6144D0784B8B}" srcOrd="10" destOrd="0" presId="urn:microsoft.com/office/officeart/2008/layout/RadialCluster"/>
    <dgm:cxn modelId="{8A97192A-1DEF-44A5-8C09-EC285EA558F9}" type="presParOf" srcId="{75F6A951-AE7E-49CE-8CAE-CFBA7E022B55}" destId="{1E41C16E-A3FA-4CEF-9E7F-8B74B76F21D2}" srcOrd="11" destOrd="0" presId="urn:microsoft.com/office/officeart/2008/layout/RadialCluster"/>
    <dgm:cxn modelId="{302DE29B-E3AE-4548-816C-A6224174DA9E}" type="presParOf" srcId="{75F6A951-AE7E-49CE-8CAE-CFBA7E022B55}" destId="{744B4DA5-821B-4F85-823E-2028DC7150E3}"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FFA79-D93D-4AF2-BE75-55CD2ED2548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42ABBA1D-F62C-4231-AD1C-6EBB50840412}">
      <dgm:prSet phldrT="[Text]"/>
      <dgm:spPr/>
      <dgm:t>
        <a:bodyPr/>
        <a:lstStyle/>
        <a:p>
          <a:r>
            <a:rPr lang="en-US" b="1" dirty="0" smtClean="0">
              <a:latin typeface="Garamond" panose="02020404030301010803" pitchFamily="18" charset="0"/>
            </a:rPr>
            <a:t>Provost’s Committee on Inclusive Excellence and Diversity</a:t>
          </a:r>
          <a:endParaRPr lang="en-US" b="1" dirty="0">
            <a:latin typeface="Garamond" panose="02020404030301010803" pitchFamily="18" charset="0"/>
          </a:endParaRPr>
        </a:p>
      </dgm:t>
    </dgm:pt>
    <dgm:pt modelId="{626105FE-72AB-4BAA-993E-94B175476137}" type="parTrans" cxnId="{D682F395-9144-41F1-8337-729433DBA3B0}">
      <dgm:prSet/>
      <dgm:spPr/>
      <dgm:t>
        <a:bodyPr/>
        <a:lstStyle/>
        <a:p>
          <a:endParaRPr lang="en-US"/>
        </a:p>
      </dgm:t>
    </dgm:pt>
    <dgm:pt modelId="{E33A9392-B81E-49B8-A510-A2D987C02016}" type="sibTrans" cxnId="{D682F395-9144-41F1-8337-729433DBA3B0}">
      <dgm:prSet/>
      <dgm:spPr/>
      <dgm:t>
        <a:bodyPr/>
        <a:lstStyle/>
        <a:p>
          <a:endParaRPr lang="en-US"/>
        </a:p>
      </dgm:t>
    </dgm:pt>
    <dgm:pt modelId="{4A5DD9D9-1EB7-49FF-B3BE-2FF3FEC104E8}">
      <dgm:prSet phldrT="[Text]"/>
      <dgm:spPr/>
      <dgm:t>
        <a:bodyPr/>
        <a:lstStyle/>
        <a:p>
          <a:r>
            <a:rPr lang="en-US" dirty="0" smtClean="0"/>
            <a:t>Campus-Identified Faculty, Staff, and Students</a:t>
          </a:r>
        </a:p>
        <a:p>
          <a:r>
            <a:rPr lang="en-US" dirty="0" smtClean="0"/>
            <a:t>Contact: Chief Diversity Officer, DMA</a:t>
          </a:r>
          <a:endParaRPr lang="en-US" dirty="0"/>
        </a:p>
      </dgm:t>
    </dgm:pt>
    <dgm:pt modelId="{10921F75-F58E-4F97-B296-BC3C4F660CD0}" type="parTrans" cxnId="{D5384A13-7658-42E3-8549-B6B0A4F712B8}">
      <dgm:prSet/>
      <dgm:spPr/>
      <dgm:t>
        <a:bodyPr/>
        <a:lstStyle/>
        <a:p>
          <a:endParaRPr lang="en-US"/>
        </a:p>
      </dgm:t>
    </dgm:pt>
    <dgm:pt modelId="{2C00E815-E858-4FF2-ABAB-BC5F859BE2F0}" type="sibTrans" cxnId="{D5384A13-7658-42E3-8549-B6B0A4F712B8}">
      <dgm:prSet/>
      <dgm:spPr/>
      <dgm:t>
        <a:bodyPr/>
        <a:lstStyle/>
        <a:p>
          <a:endParaRPr lang="en-US"/>
        </a:p>
      </dgm:t>
    </dgm:pt>
    <dgm:pt modelId="{BEAC55B9-04B9-41B3-A7CD-D4CA0B1313D2}">
      <dgm:prSet phldrT="[Text]" custT="1"/>
      <dgm:spPr/>
      <dgm:t>
        <a:bodyPr/>
        <a:lstStyle/>
        <a:p>
          <a:r>
            <a:rPr lang="en-US" sz="1200" dirty="0" smtClean="0"/>
            <a:t>Reviewing Campus Landscape and Making Recommendations on </a:t>
          </a:r>
          <a:r>
            <a:rPr lang="en-US" sz="1400" b="1" dirty="0" smtClean="0">
              <a:solidFill>
                <a:schemeClr val="bg2">
                  <a:lumMod val="90000"/>
                </a:schemeClr>
              </a:solidFill>
            </a:rPr>
            <a:t>Institutional Strategies</a:t>
          </a:r>
          <a:endParaRPr lang="en-US" sz="1400" b="1" dirty="0">
            <a:solidFill>
              <a:schemeClr val="bg2">
                <a:lumMod val="90000"/>
              </a:schemeClr>
            </a:solidFill>
          </a:endParaRPr>
        </a:p>
      </dgm:t>
    </dgm:pt>
    <dgm:pt modelId="{91437D71-0494-4F01-B2A9-EA022AC414B1}" type="parTrans" cxnId="{EB0F142E-3ACE-4ED4-B953-7951983A56F9}">
      <dgm:prSet/>
      <dgm:spPr/>
      <dgm:t>
        <a:bodyPr/>
        <a:lstStyle/>
        <a:p>
          <a:endParaRPr lang="en-US"/>
        </a:p>
      </dgm:t>
    </dgm:pt>
    <dgm:pt modelId="{12346570-DA7C-494D-A3A3-012E80318394}" type="sibTrans" cxnId="{EB0F142E-3ACE-4ED4-B953-7951983A56F9}">
      <dgm:prSet/>
      <dgm:spPr/>
      <dgm:t>
        <a:bodyPr/>
        <a:lstStyle/>
        <a:p>
          <a:endParaRPr lang="en-US"/>
        </a:p>
      </dgm:t>
    </dgm:pt>
    <dgm:pt modelId="{E9C06F71-E55A-4BDC-9A0F-4487690E8248}">
      <dgm:prSet phldrT="[Text]"/>
      <dgm:spPr/>
      <dgm:t>
        <a:bodyPr/>
        <a:lstStyle/>
        <a:p>
          <a:r>
            <a:rPr lang="en-US" b="1" dirty="0" smtClean="0">
              <a:latin typeface="Garamond" panose="02020404030301010803" pitchFamily="18" charset="0"/>
            </a:rPr>
            <a:t>Institutional Diversity and Inclusion Collaborative</a:t>
          </a:r>
          <a:endParaRPr lang="en-US" b="1" dirty="0">
            <a:latin typeface="Garamond" panose="02020404030301010803" pitchFamily="18" charset="0"/>
          </a:endParaRPr>
        </a:p>
      </dgm:t>
    </dgm:pt>
    <dgm:pt modelId="{7C8E0405-E556-4BF5-A49F-892544D225BD}" type="parTrans" cxnId="{85D8C2F6-681E-447C-AA38-19BD9F0E6C43}">
      <dgm:prSet/>
      <dgm:spPr/>
      <dgm:t>
        <a:bodyPr/>
        <a:lstStyle/>
        <a:p>
          <a:endParaRPr lang="en-US"/>
        </a:p>
      </dgm:t>
    </dgm:pt>
    <dgm:pt modelId="{33CFF15E-CB0F-483E-9718-87946557A1B2}" type="sibTrans" cxnId="{85D8C2F6-681E-447C-AA38-19BD9F0E6C43}">
      <dgm:prSet/>
      <dgm:spPr/>
      <dgm:t>
        <a:bodyPr/>
        <a:lstStyle/>
        <a:p>
          <a:endParaRPr lang="en-US"/>
        </a:p>
      </dgm:t>
    </dgm:pt>
    <dgm:pt modelId="{8805EEBD-A572-4506-A1A0-A4715016B671}">
      <dgm:prSet phldrT="[Text]"/>
      <dgm:spPr/>
      <dgm:t>
        <a:bodyPr/>
        <a:lstStyle/>
        <a:p>
          <a:r>
            <a:rPr lang="en-US" dirty="0" smtClean="0"/>
            <a:t>Campus-Wide Faculty, Staff, and Students</a:t>
          </a:r>
        </a:p>
        <a:p>
          <a:r>
            <a:rPr lang="en-US" dirty="0" smtClean="0"/>
            <a:t>Contact: Assistant Director for Education &amp; Special Initiatives, DMA</a:t>
          </a:r>
          <a:endParaRPr lang="en-US" dirty="0"/>
        </a:p>
      </dgm:t>
    </dgm:pt>
    <dgm:pt modelId="{7A37FE5F-805B-4AD0-B22B-35B2C14D183D}" type="parTrans" cxnId="{5B219EB9-FACB-40A8-81B7-A565CE1C2827}">
      <dgm:prSet/>
      <dgm:spPr/>
      <dgm:t>
        <a:bodyPr/>
        <a:lstStyle/>
        <a:p>
          <a:endParaRPr lang="en-US"/>
        </a:p>
      </dgm:t>
    </dgm:pt>
    <dgm:pt modelId="{D5F259EC-9C00-468A-B923-489B85ED0A2A}" type="sibTrans" cxnId="{5B219EB9-FACB-40A8-81B7-A565CE1C2827}">
      <dgm:prSet/>
      <dgm:spPr/>
      <dgm:t>
        <a:bodyPr/>
        <a:lstStyle/>
        <a:p>
          <a:endParaRPr lang="en-US"/>
        </a:p>
      </dgm:t>
    </dgm:pt>
    <dgm:pt modelId="{4CD30629-59BD-4F06-81D6-F2939BFC9232}">
      <dgm:prSet phldrT="[Text]" custT="1"/>
      <dgm:spPr/>
      <dgm:t>
        <a:bodyPr/>
        <a:lstStyle/>
        <a:p>
          <a:r>
            <a:rPr lang="en-US" sz="1200" dirty="0" smtClean="0"/>
            <a:t>Providing </a:t>
          </a:r>
          <a:r>
            <a:rPr lang="en-US" sz="1400" b="1" dirty="0" smtClean="0">
              <a:solidFill>
                <a:schemeClr val="bg2">
                  <a:lumMod val="90000"/>
                </a:schemeClr>
              </a:solidFill>
            </a:rPr>
            <a:t>Updates on Diversity, Inclusion</a:t>
          </a:r>
          <a:r>
            <a:rPr lang="en-US" sz="1200" dirty="0" smtClean="0"/>
            <a:t>, and Campus Happenings and Sharing Projects and Programs</a:t>
          </a:r>
          <a:endParaRPr lang="en-US" sz="1200" dirty="0"/>
        </a:p>
      </dgm:t>
    </dgm:pt>
    <dgm:pt modelId="{EEBC2DB1-5F99-46AE-9F1B-01CA7200E485}" type="parTrans" cxnId="{FC50DF2C-EF11-432C-A53E-39CB6F807CDC}">
      <dgm:prSet/>
      <dgm:spPr/>
      <dgm:t>
        <a:bodyPr/>
        <a:lstStyle/>
        <a:p>
          <a:endParaRPr lang="en-US"/>
        </a:p>
      </dgm:t>
    </dgm:pt>
    <dgm:pt modelId="{5CD95079-863F-437D-A8D0-AAF19B7BDB99}" type="sibTrans" cxnId="{FC50DF2C-EF11-432C-A53E-39CB6F807CDC}">
      <dgm:prSet/>
      <dgm:spPr/>
      <dgm:t>
        <a:bodyPr/>
        <a:lstStyle/>
        <a:p>
          <a:endParaRPr lang="en-US"/>
        </a:p>
      </dgm:t>
    </dgm:pt>
    <dgm:pt modelId="{CCF29A23-2CCE-4520-B7A5-4D2C05203613}">
      <dgm:prSet phldrT="[Text]"/>
      <dgm:spPr/>
      <dgm:t>
        <a:bodyPr/>
        <a:lstStyle/>
        <a:p>
          <a:r>
            <a:rPr lang="en-US" b="1" dirty="0" smtClean="0">
              <a:latin typeface="Garamond" panose="02020404030301010803" pitchFamily="18" charset="0"/>
            </a:rPr>
            <a:t>CDO Advisory Group</a:t>
          </a:r>
          <a:endParaRPr lang="en-US" b="1" dirty="0">
            <a:latin typeface="Garamond" panose="02020404030301010803" pitchFamily="18" charset="0"/>
          </a:endParaRPr>
        </a:p>
      </dgm:t>
    </dgm:pt>
    <dgm:pt modelId="{B4A2B9F1-D829-487A-ACD2-140662F6C8E1}" type="parTrans" cxnId="{FE8E184B-108B-4DE1-9627-BCAF134EEF18}">
      <dgm:prSet/>
      <dgm:spPr/>
      <dgm:t>
        <a:bodyPr/>
        <a:lstStyle/>
        <a:p>
          <a:endParaRPr lang="en-US"/>
        </a:p>
      </dgm:t>
    </dgm:pt>
    <dgm:pt modelId="{4D88CD2A-0783-4C62-ABFE-943C0827CFFA}" type="sibTrans" cxnId="{FE8E184B-108B-4DE1-9627-BCAF134EEF18}">
      <dgm:prSet/>
      <dgm:spPr/>
      <dgm:t>
        <a:bodyPr/>
        <a:lstStyle/>
        <a:p>
          <a:endParaRPr lang="en-US"/>
        </a:p>
      </dgm:t>
    </dgm:pt>
    <dgm:pt modelId="{F069E4EB-4899-4634-9263-0A0F3FF1D40C}">
      <dgm:prSet phldrT="[Text]"/>
      <dgm:spPr/>
      <dgm:t>
        <a:bodyPr/>
        <a:lstStyle/>
        <a:p>
          <a:r>
            <a:rPr lang="en-US" dirty="0" smtClean="0"/>
            <a:t>Campus Diversity Professionals</a:t>
          </a:r>
        </a:p>
        <a:p>
          <a:r>
            <a:rPr lang="en-US" dirty="0" smtClean="0"/>
            <a:t>Contact: Chief Diversity Officer, DMA</a:t>
          </a:r>
          <a:endParaRPr lang="en-US" dirty="0"/>
        </a:p>
      </dgm:t>
    </dgm:pt>
    <dgm:pt modelId="{F24B4CAB-432D-428F-8412-DC05495F1713}" type="parTrans" cxnId="{8455F8B2-2C47-4968-B1FD-29EFC1A255D4}">
      <dgm:prSet/>
      <dgm:spPr/>
      <dgm:t>
        <a:bodyPr/>
        <a:lstStyle/>
        <a:p>
          <a:endParaRPr lang="en-US"/>
        </a:p>
      </dgm:t>
    </dgm:pt>
    <dgm:pt modelId="{0B0A34DD-F9B1-4E50-BF48-4E61EEBEF2A7}" type="sibTrans" cxnId="{8455F8B2-2C47-4968-B1FD-29EFC1A255D4}">
      <dgm:prSet/>
      <dgm:spPr/>
      <dgm:t>
        <a:bodyPr/>
        <a:lstStyle/>
        <a:p>
          <a:endParaRPr lang="en-US"/>
        </a:p>
      </dgm:t>
    </dgm:pt>
    <dgm:pt modelId="{870CFE45-688B-4962-9AE9-E40049E01DEA}">
      <dgm:prSet phldrT="[Text]" custT="1"/>
      <dgm:spPr/>
      <dgm:t>
        <a:bodyPr/>
        <a:lstStyle/>
        <a:p>
          <a:r>
            <a:rPr lang="en-US" sz="1200" dirty="0" smtClean="0"/>
            <a:t>Sharing Promising Practices and Identifying Opportunities for </a:t>
          </a:r>
          <a:r>
            <a:rPr lang="en-US" sz="1400" b="1" dirty="0" smtClean="0">
              <a:solidFill>
                <a:schemeClr val="bg2">
                  <a:lumMod val="90000"/>
                </a:schemeClr>
              </a:solidFill>
            </a:rPr>
            <a:t>Intentional Collaboration</a:t>
          </a:r>
          <a:endParaRPr lang="en-US" sz="1400" b="1" dirty="0">
            <a:solidFill>
              <a:schemeClr val="bg2">
                <a:lumMod val="90000"/>
              </a:schemeClr>
            </a:solidFill>
          </a:endParaRPr>
        </a:p>
      </dgm:t>
    </dgm:pt>
    <dgm:pt modelId="{4E34F5D6-B205-4CA4-8749-E76AFEF5D48E}" type="parTrans" cxnId="{F8A6BC5A-F6D1-4FC5-97F8-60075CE53F6D}">
      <dgm:prSet/>
      <dgm:spPr/>
      <dgm:t>
        <a:bodyPr/>
        <a:lstStyle/>
        <a:p>
          <a:endParaRPr lang="en-US"/>
        </a:p>
      </dgm:t>
    </dgm:pt>
    <dgm:pt modelId="{F6DBB6A1-909F-40DE-8455-33BC3A986D37}" type="sibTrans" cxnId="{F8A6BC5A-F6D1-4FC5-97F8-60075CE53F6D}">
      <dgm:prSet/>
      <dgm:spPr/>
      <dgm:t>
        <a:bodyPr/>
        <a:lstStyle/>
        <a:p>
          <a:endParaRPr lang="en-US"/>
        </a:p>
      </dgm:t>
    </dgm:pt>
    <dgm:pt modelId="{4FF14904-282A-4077-88D0-50F6BC6F1AB6}">
      <dgm:prSet phldrT="[Text]"/>
      <dgm:spPr/>
      <dgm:t>
        <a:bodyPr/>
        <a:lstStyle/>
        <a:p>
          <a:r>
            <a:rPr lang="en-US" dirty="0" smtClean="0"/>
            <a:t>80 – 100 Member Group</a:t>
          </a:r>
          <a:endParaRPr lang="en-US" dirty="0"/>
        </a:p>
      </dgm:t>
    </dgm:pt>
    <dgm:pt modelId="{9BBA84C4-3916-49C7-B599-3023CE37F95C}" type="parTrans" cxnId="{520F4D71-FC3E-4D1A-8AB6-610D8F2432EC}">
      <dgm:prSet/>
      <dgm:spPr/>
      <dgm:t>
        <a:bodyPr/>
        <a:lstStyle/>
        <a:p>
          <a:endParaRPr lang="en-US"/>
        </a:p>
      </dgm:t>
    </dgm:pt>
    <dgm:pt modelId="{50B6EF39-C7F3-4E63-B06B-5D564C6D85C2}" type="sibTrans" cxnId="{520F4D71-FC3E-4D1A-8AB6-610D8F2432EC}">
      <dgm:prSet/>
      <dgm:spPr/>
      <dgm:t>
        <a:bodyPr/>
        <a:lstStyle/>
        <a:p>
          <a:endParaRPr lang="en-US"/>
        </a:p>
      </dgm:t>
    </dgm:pt>
    <dgm:pt modelId="{46AD9DBD-9A4E-466A-9CDA-490ED3EE04E9}">
      <dgm:prSet phldrT="[Text]"/>
      <dgm:spPr/>
      <dgm:t>
        <a:bodyPr/>
        <a:lstStyle/>
        <a:p>
          <a:r>
            <a:rPr lang="en-US" dirty="0" smtClean="0"/>
            <a:t>30 – 40 Member Group</a:t>
          </a:r>
          <a:endParaRPr lang="en-US" dirty="0"/>
        </a:p>
      </dgm:t>
    </dgm:pt>
    <dgm:pt modelId="{50AFCC0E-7FE1-41A1-BE17-F86950019533}" type="parTrans" cxnId="{42493729-D2F2-4279-9408-BA241C7B6549}">
      <dgm:prSet/>
      <dgm:spPr/>
      <dgm:t>
        <a:bodyPr/>
        <a:lstStyle/>
        <a:p>
          <a:endParaRPr lang="en-US"/>
        </a:p>
      </dgm:t>
    </dgm:pt>
    <dgm:pt modelId="{C280D9E5-5154-464D-8D11-B24BF861B3EE}" type="sibTrans" cxnId="{42493729-D2F2-4279-9408-BA241C7B6549}">
      <dgm:prSet/>
      <dgm:spPr/>
      <dgm:t>
        <a:bodyPr/>
        <a:lstStyle/>
        <a:p>
          <a:endParaRPr lang="en-US"/>
        </a:p>
      </dgm:t>
    </dgm:pt>
    <dgm:pt modelId="{53227B06-6462-4087-94B6-5A101C3D41DB}">
      <dgm:prSet phldrT="[Text]"/>
      <dgm:spPr/>
      <dgm:t>
        <a:bodyPr/>
        <a:lstStyle/>
        <a:p>
          <a:r>
            <a:rPr lang="en-US" dirty="0" smtClean="0"/>
            <a:t>15 – 20 Professionals</a:t>
          </a:r>
          <a:endParaRPr lang="en-US" dirty="0"/>
        </a:p>
      </dgm:t>
    </dgm:pt>
    <dgm:pt modelId="{BDA94FD4-EDD5-4FF9-A7B0-1258CDEF6735}" type="parTrans" cxnId="{0D61E227-FEAE-4B8D-ACA4-3F9B6EECF5B0}">
      <dgm:prSet/>
      <dgm:spPr/>
      <dgm:t>
        <a:bodyPr/>
        <a:lstStyle/>
        <a:p>
          <a:endParaRPr lang="en-US"/>
        </a:p>
      </dgm:t>
    </dgm:pt>
    <dgm:pt modelId="{A7D2CD83-052D-4978-9F52-B0CC77DA660C}" type="sibTrans" cxnId="{0D61E227-FEAE-4B8D-ACA4-3F9B6EECF5B0}">
      <dgm:prSet/>
      <dgm:spPr/>
      <dgm:t>
        <a:bodyPr/>
        <a:lstStyle/>
        <a:p>
          <a:endParaRPr lang="en-US"/>
        </a:p>
      </dgm:t>
    </dgm:pt>
    <dgm:pt modelId="{F32B0268-2BB2-4527-B98C-1FB3E198BAE0}">
      <dgm:prSet phldrT="[Text]" custT="1"/>
      <dgm:spPr>
        <a:solidFill>
          <a:schemeClr val="bg2">
            <a:lumMod val="90000"/>
          </a:schemeClr>
        </a:solidFill>
        <a:ln w="28575">
          <a:solidFill>
            <a:schemeClr val="accent1"/>
          </a:solidFill>
          <a:prstDash val="dash"/>
        </a:ln>
      </dgm:spPr>
      <dgm:t>
        <a:bodyPr/>
        <a:lstStyle/>
        <a:p>
          <a:r>
            <a:rPr lang="en-US" sz="2300" b="1" dirty="0" smtClean="0">
              <a:latin typeface="Garamond" panose="02020404030301010803" pitchFamily="18" charset="0"/>
            </a:rPr>
            <a:t>Diversity Liaisons </a:t>
          </a:r>
        </a:p>
        <a:p>
          <a:r>
            <a:rPr lang="en-US" sz="1600" i="0" dirty="0" smtClean="0">
              <a:latin typeface="+mn-lt"/>
            </a:rPr>
            <a:t>(under PCIED review)</a:t>
          </a:r>
          <a:endParaRPr lang="en-US" sz="1600" i="0" dirty="0">
            <a:latin typeface="+mn-lt"/>
          </a:endParaRPr>
        </a:p>
      </dgm:t>
    </dgm:pt>
    <dgm:pt modelId="{82E20CB8-C2A9-4DB9-94BE-8E3F6F0FB1CB}" type="parTrans" cxnId="{8A238FFE-F0DC-4980-8E02-BE00B8A0DB2B}">
      <dgm:prSet/>
      <dgm:spPr/>
      <dgm:t>
        <a:bodyPr/>
        <a:lstStyle/>
        <a:p>
          <a:endParaRPr lang="en-US"/>
        </a:p>
      </dgm:t>
    </dgm:pt>
    <dgm:pt modelId="{544B7112-2810-4606-8A57-2ADAA045E8C3}" type="sibTrans" cxnId="{8A238FFE-F0DC-4980-8E02-BE00B8A0DB2B}">
      <dgm:prSet/>
      <dgm:spPr/>
      <dgm:t>
        <a:bodyPr/>
        <a:lstStyle/>
        <a:p>
          <a:endParaRPr lang="en-US"/>
        </a:p>
      </dgm:t>
    </dgm:pt>
    <dgm:pt modelId="{B80EDB36-D453-45A2-8A6E-46E88DA481C0}">
      <dgm:prSet phldrT="[Text]"/>
      <dgm:spPr/>
      <dgm:t>
        <a:bodyPr/>
        <a:lstStyle/>
        <a:p>
          <a:r>
            <a:rPr lang="en-US" dirty="0" smtClean="0"/>
            <a:t>Campus Diversity Contacts</a:t>
          </a:r>
        </a:p>
        <a:p>
          <a:r>
            <a:rPr lang="en-US" dirty="0" smtClean="0"/>
            <a:t>Contact: Sr. Director for Education, Operations, and Initiatives, DMA</a:t>
          </a:r>
          <a:endParaRPr lang="en-US" dirty="0"/>
        </a:p>
      </dgm:t>
    </dgm:pt>
    <dgm:pt modelId="{B8649AF7-8871-4B8A-827A-61137282DE19}" type="parTrans" cxnId="{A627E06F-5A4A-4007-88C8-52DB15729361}">
      <dgm:prSet/>
      <dgm:spPr/>
      <dgm:t>
        <a:bodyPr/>
        <a:lstStyle/>
        <a:p>
          <a:endParaRPr lang="en-US"/>
        </a:p>
      </dgm:t>
    </dgm:pt>
    <dgm:pt modelId="{6CBFA5BE-DAA1-441F-BB8D-BCF846C8A68D}" type="sibTrans" cxnId="{A627E06F-5A4A-4007-88C8-52DB15729361}">
      <dgm:prSet/>
      <dgm:spPr/>
      <dgm:t>
        <a:bodyPr/>
        <a:lstStyle/>
        <a:p>
          <a:endParaRPr lang="en-US"/>
        </a:p>
      </dgm:t>
    </dgm:pt>
    <dgm:pt modelId="{E0B5C9EC-4323-4EA9-92EF-8D227DC5B172}">
      <dgm:prSet phldrT="[Text]" custT="1"/>
      <dgm:spPr/>
      <dgm:t>
        <a:bodyPr/>
        <a:lstStyle/>
        <a:p>
          <a:r>
            <a:rPr lang="en-US" sz="1200" dirty="0" smtClean="0"/>
            <a:t>Communicating Diversity </a:t>
          </a:r>
          <a:r>
            <a:rPr lang="en-US" sz="1200" b="0" dirty="0" smtClean="0">
              <a:solidFill>
                <a:schemeClr val="bg1"/>
              </a:solidFill>
            </a:rPr>
            <a:t>Updates, Policies, and Professional Development </a:t>
          </a:r>
          <a:r>
            <a:rPr lang="en-US" sz="1200" dirty="0" smtClean="0"/>
            <a:t>Opportunities and</a:t>
          </a:r>
          <a:r>
            <a:rPr lang="en-US" sz="1200" b="1" dirty="0" smtClean="0">
              <a:solidFill>
                <a:schemeClr val="bg2">
                  <a:lumMod val="90000"/>
                </a:schemeClr>
              </a:solidFill>
            </a:rPr>
            <a:t> </a:t>
          </a:r>
          <a:r>
            <a:rPr lang="en-US" sz="1400" b="1" dirty="0" smtClean="0">
              <a:solidFill>
                <a:schemeClr val="bg2">
                  <a:lumMod val="90000"/>
                </a:schemeClr>
              </a:solidFill>
            </a:rPr>
            <a:t>Points of Contact</a:t>
          </a:r>
          <a:endParaRPr lang="en-US" sz="1400" b="1" dirty="0">
            <a:solidFill>
              <a:schemeClr val="bg2">
                <a:lumMod val="90000"/>
              </a:schemeClr>
            </a:solidFill>
          </a:endParaRPr>
        </a:p>
      </dgm:t>
    </dgm:pt>
    <dgm:pt modelId="{E06917EF-6AF4-4F12-BD67-390831C60559}" type="parTrans" cxnId="{9E345156-4E28-4FF6-866A-D1A9117898C9}">
      <dgm:prSet/>
      <dgm:spPr/>
      <dgm:t>
        <a:bodyPr/>
        <a:lstStyle/>
        <a:p>
          <a:endParaRPr lang="en-US"/>
        </a:p>
      </dgm:t>
    </dgm:pt>
    <dgm:pt modelId="{143F8073-6E4C-4677-B286-63F5FC9AFCDC}" type="sibTrans" cxnId="{9E345156-4E28-4FF6-866A-D1A9117898C9}">
      <dgm:prSet/>
      <dgm:spPr/>
      <dgm:t>
        <a:bodyPr/>
        <a:lstStyle/>
        <a:p>
          <a:endParaRPr lang="en-US"/>
        </a:p>
      </dgm:t>
    </dgm:pt>
    <dgm:pt modelId="{7096A387-0CA0-4F60-B340-1E9C32E1C5C2}">
      <dgm:prSet phldrT="[Text]"/>
      <dgm:spPr/>
      <dgm:t>
        <a:bodyPr/>
        <a:lstStyle/>
        <a:p>
          <a:r>
            <a:rPr lang="en-US" dirty="0" smtClean="0"/>
            <a:t>Varies at School/Unit and Departmental Levels</a:t>
          </a:r>
          <a:endParaRPr lang="en-US" dirty="0"/>
        </a:p>
      </dgm:t>
    </dgm:pt>
    <dgm:pt modelId="{DA235161-BF2E-425E-B62B-08471C98A10A}" type="parTrans" cxnId="{D4771DC8-45F2-4DEC-B608-8D0B1BDDE25B}">
      <dgm:prSet/>
      <dgm:spPr/>
      <dgm:t>
        <a:bodyPr/>
        <a:lstStyle/>
        <a:p>
          <a:endParaRPr lang="en-US"/>
        </a:p>
      </dgm:t>
    </dgm:pt>
    <dgm:pt modelId="{7B1159B9-CE8A-4008-991B-BB505CB8BA71}" type="sibTrans" cxnId="{D4771DC8-45F2-4DEC-B608-8D0B1BDDE25B}">
      <dgm:prSet/>
      <dgm:spPr/>
      <dgm:t>
        <a:bodyPr/>
        <a:lstStyle/>
        <a:p>
          <a:endParaRPr lang="en-US"/>
        </a:p>
      </dgm:t>
    </dgm:pt>
    <dgm:pt modelId="{FF31EAC6-1C84-4EC0-B805-B6D7B5F466AF}" type="pres">
      <dgm:prSet presAssocID="{A70FFA79-D93D-4AF2-BE75-55CD2ED25481}" presName="theList" presStyleCnt="0">
        <dgm:presLayoutVars>
          <dgm:dir/>
          <dgm:animLvl val="lvl"/>
          <dgm:resizeHandles val="exact"/>
        </dgm:presLayoutVars>
      </dgm:prSet>
      <dgm:spPr/>
      <dgm:t>
        <a:bodyPr/>
        <a:lstStyle/>
        <a:p>
          <a:endParaRPr lang="en-US"/>
        </a:p>
      </dgm:t>
    </dgm:pt>
    <dgm:pt modelId="{3D2FD909-3B25-44F7-8040-756CD9F162CF}" type="pres">
      <dgm:prSet presAssocID="{42ABBA1D-F62C-4231-AD1C-6EBB50840412}" presName="compNode" presStyleCnt="0"/>
      <dgm:spPr/>
    </dgm:pt>
    <dgm:pt modelId="{E720F358-438A-4E23-A619-E7820C0501C7}" type="pres">
      <dgm:prSet presAssocID="{42ABBA1D-F62C-4231-AD1C-6EBB50840412}" presName="aNode" presStyleLbl="bgShp" presStyleIdx="0" presStyleCnt="4"/>
      <dgm:spPr/>
      <dgm:t>
        <a:bodyPr/>
        <a:lstStyle/>
        <a:p>
          <a:endParaRPr lang="en-US"/>
        </a:p>
      </dgm:t>
    </dgm:pt>
    <dgm:pt modelId="{795054D0-E429-492D-881F-427A7F173F96}" type="pres">
      <dgm:prSet presAssocID="{42ABBA1D-F62C-4231-AD1C-6EBB50840412}" presName="textNode" presStyleLbl="bgShp" presStyleIdx="0" presStyleCnt="4"/>
      <dgm:spPr/>
      <dgm:t>
        <a:bodyPr/>
        <a:lstStyle/>
        <a:p>
          <a:endParaRPr lang="en-US"/>
        </a:p>
      </dgm:t>
    </dgm:pt>
    <dgm:pt modelId="{C88742F1-7E40-43BA-BDB6-2F22841A1454}" type="pres">
      <dgm:prSet presAssocID="{42ABBA1D-F62C-4231-AD1C-6EBB50840412}" presName="compChildNode" presStyleCnt="0"/>
      <dgm:spPr/>
    </dgm:pt>
    <dgm:pt modelId="{36DE90D8-BCEE-4EE8-A4ED-1F89CC91DCF3}" type="pres">
      <dgm:prSet presAssocID="{42ABBA1D-F62C-4231-AD1C-6EBB50840412}" presName="theInnerList" presStyleCnt="0"/>
      <dgm:spPr/>
    </dgm:pt>
    <dgm:pt modelId="{D893A558-FD07-4704-BE56-D56F9B00D43D}" type="pres">
      <dgm:prSet presAssocID="{4A5DD9D9-1EB7-49FF-B3BE-2FF3FEC104E8}" presName="childNode" presStyleLbl="node1" presStyleIdx="0" presStyleCnt="12">
        <dgm:presLayoutVars>
          <dgm:bulletEnabled val="1"/>
        </dgm:presLayoutVars>
      </dgm:prSet>
      <dgm:spPr/>
      <dgm:t>
        <a:bodyPr/>
        <a:lstStyle/>
        <a:p>
          <a:endParaRPr lang="en-US"/>
        </a:p>
      </dgm:t>
    </dgm:pt>
    <dgm:pt modelId="{1AA6D169-7334-4614-A3D3-6F66B3D09FC3}" type="pres">
      <dgm:prSet presAssocID="{4A5DD9D9-1EB7-49FF-B3BE-2FF3FEC104E8}" presName="aSpace2" presStyleCnt="0"/>
      <dgm:spPr/>
    </dgm:pt>
    <dgm:pt modelId="{B83370BD-F0A1-4AB6-BD31-5A8460EB4FE7}" type="pres">
      <dgm:prSet presAssocID="{BEAC55B9-04B9-41B3-A7CD-D4CA0B1313D2}" presName="childNode" presStyleLbl="node1" presStyleIdx="1" presStyleCnt="12">
        <dgm:presLayoutVars>
          <dgm:bulletEnabled val="1"/>
        </dgm:presLayoutVars>
      </dgm:prSet>
      <dgm:spPr/>
      <dgm:t>
        <a:bodyPr/>
        <a:lstStyle/>
        <a:p>
          <a:endParaRPr lang="en-US"/>
        </a:p>
      </dgm:t>
    </dgm:pt>
    <dgm:pt modelId="{95EA65C7-7A7A-4B83-B5F9-B30103684A47}" type="pres">
      <dgm:prSet presAssocID="{BEAC55B9-04B9-41B3-A7CD-D4CA0B1313D2}" presName="aSpace2" presStyleCnt="0"/>
      <dgm:spPr/>
    </dgm:pt>
    <dgm:pt modelId="{7AC31709-F088-446E-A9B3-1AD8CFF32BA2}" type="pres">
      <dgm:prSet presAssocID="{46AD9DBD-9A4E-466A-9CDA-490ED3EE04E9}" presName="childNode" presStyleLbl="node1" presStyleIdx="2" presStyleCnt="12">
        <dgm:presLayoutVars>
          <dgm:bulletEnabled val="1"/>
        </dgm:presLayoutVars>
      </dgm:prSet>
      <dgm:spPr/>
      <dgm:t>
        <a:bodyPr/>
        <a:lstStyle/>
        <a:p>
          <a:endParaRPr lang="en-US"/>
        </a:p>
      </dgm:t>
    </dgm:pt>
    <dgm:pt modelId="{7E5FCDD6-DA18-4E72-B53A-5177D86002AC}" type="pres">
      <dgm:prSet presAssocID="{42ABBA1D-F62C-4231-AD1C-6EBB50840412}" presName="aSpace" presStyleCnt="0"/>
      <dgm:spPr/>
    </dgm:pt>
    <dgm:pt modelId="{0363EB56-A64F-4CAE-9935-28EA50BF023B}" type="pres">
      <dgm:prSet presAssocID="{E9C06F71-E55A-4BDC-9A0F-4487690E8248}" presName="compNode" presStyleCnt="0"/>
      <dgm:spPr/>
    </dgm:pt>
    <dgm:pt modelId="{E52CED51-9067-4CDB-BE96-6BEDD7B45E44}" type="pres">
      <dgm:prSet presAssocID="{E9C06F71-E55A-4BDC-9A0F-4487690E8248}" presName="aNode" presStyleLbl="bgShp" presStyleIdx="1" presStyleCnt="4"/>
      <dgm:spPr/>
      <dgm:t>
        <a:bodyPr/>
        <a:lstStyle/>
        <a:p>
          <a:endParaRPr lang="en-US"/>
        </a:p>
      </dgm:t>
    </dgm:pt>
    <dgm:pt modelId="{C68D7EEE-07FF-4B15-9C92-9AEBA55B5A06}" type="pres">
      <dgm:prSet presAssocID="{E9C06F71-E55A-4BDC-9A0F-4487690E8248}" presName="textNode" presStyleLbl="bgShp" presStyleIdx="1" presStyleCnt="4"/>
      <dgm:spPr/>
      <dgm:t>
        <a:bodyPr/>
        <a:lstStyle/>
        <a:p>
          <a:endParaRPr lang="en-US"/>
        </a:p>
      </dgm:t>
    </dgm:pt>
    <dgm:pt modelId="{78C0A7D1-008A-4CE7-BA3A-1926F139DBBD}" type="pres">
      <dgm:prSet presAssocID="{E9C06F71-E55A-4BDC-9A0F-4487690E8248}" presName="compChildNode" presStyleCnt="0"/>
      <dgm:spPr/>
    </dgm:pt>
    <dgm:pt modelId="{7C9EEBE2-BAC9-49F7-83FA-0F6970BFDB6B}" type="pres">
      <dgm:prSet presAssocID="{E9C06F71-E55A-4BDC-9A0F-4487690E8248}" presName="theInnerList" presStyleCnt="0"/>
      <dgm:spPr/>
    </dgm:pt>
    <dgm:pt modelId="{04C03AB7-6CE1-4863-8303-BA6DD06E919D}" type="pres">
      <dgm:prSet presAssocID="{8805EEBD-A572-4506-A1A0-A4715016B671}" presName="childNode" presStyleLbl="node1" presStyleIdx="3" presStyleCnt="12">
        <dgm:presLayoutVars>
          <dgm:bulletEnabled val="1"/>
        </dgm:presLayoutVars>
      </dgm:prSet>
      <dgm:spPr/>
      <dgm:t>
        <a:bodyPr/>
        <a:lstStyle/>
        <a:p>
          <a:endParaRPr lang="en-US"/>
        </a:p>
      </dgm:t>
    </dgm:pt>
    <dgm:pt modelId="{840485BB-24BE-45E9-95ED-184157DBEDE9}" type="pres">
      <dgm:prSet presAssocID="{8805EEBD-A572-4506-A1A0-A4715016B671}" presName="aSpace2" presStyleCnt="0"/>
      <dgm:spPr/>
    </dgm:pt>
    <dgm:pt modelId="{7B06BB81-5067-4BFB-AB2C-C26BFC764375}" type="pres">
      <dgm:prSet presAssocID="{4CD30629-59BD-4F06-81D6-F2939BFC9232}" presName="childNode" presStyleLbl="node1" presStyleIdx="4" presStyleCnt="12">
        <dgm:presLayoutVars>
          <dgm:bulletEnabled val="1"/>
        </dgm:presLayoutVars>
      </dgm:prSet>
      <dgm:spPr/>
      <dgm:t>
        <a:bodyPr/>
        <a:lstStyle/>
        <a:p>
          <a:endParaRPr lang="en-US"/>
        </a:p>
      </dgm:t>
    </dgm:pt>
    <dgm:pt modelId="{219CDE29-A17D-4001-81E1-A2248903799B}" type="pres">
      <dgm:prSet presAssocID="{4CD30629-59BD-4F06-81D6-F2939BFC9232}" presName="aSpace2" presStyleCnt="0"/>
      <dgm:spPr/>
    </dgm:pt>
    <dgm:pt modelId="{1DA00E54-9DAE-4681-94D7-32DC96A38822}" type="pres">
      <dgm:prSet presAssocID="{4FF14904-282A-4077-88D0-50F6BC6F1AB6}" presName="childNode" presStyleLbl="node1" presStyleIdx="5" presStyleCnt="12">
        <dgm:presLayoutVars>
          <dgm:bulletEnabled val="1"/>
        </dgm:presLayoutVars>
      </dgm:prSet>
      <dgm:spPr/>
      <dgm:t>
        <a:bodyPr/>
        <a:lstStyle/>
        <a:p>
          <a:endParaRPr lang="en-US"/>
        </a:p>
      </dgm:t>
    </dgm:pt>
    <dgm:pt modelId="{834DD17E-44E3-406D-9030-9BC89BF98667}" type="pres">
      <dgm:prSet presAssocID="{E9C06F71-E55A-4BDC-9A0F-4487690E8248}" presName="aSpace" presStyleCnt="0"/>
      <dgm:spPr/>
    </dgm:pt>
    <dgm:pt modelId="{898E8A35-2E28-4596-AA4C-F8BE4191AF9B}" type="pres">
      <dgm:prSet presAssocID="{CCF29A23-2CCE-4520-B7A5-4D2C05203613}" presName="compNode" presStyleCnt="0"/>
      <dgm:spPr/>
    </dgm:pt>
    <dgm:pt modelId="{925D4B50-79A5-4E6B-8DA6-5E8E3D61FD51}" type="pres">
      <dgm:prSet presAssocID="{CCF29A23-2CCE-4520-B7A5-4D2C05203613}" presName="aNode" presStyleLbl="bgShp" presStyleIdx="2" presStyleCnt="4"/>
      <dgm:spPr/>
      <dgm:t>
        <a:bodyPr/>
        <a:lstStyle/>
        <a:p>
          <a:endParaRPr lang="en-US"/>
        </a:p>
      </dgm:t>
    </dgm:pt>
    <dgm:pt modelId="{8F0E65DB-6AA2-443D-93C3-B0E7FA4ACD9D}" type="pres">
      <dgm:prSet presAssocID="{CCF29A23-2CCE-4520-B7A5-4D2C05203613}" presName="textNode" presStyleLbl="bgShp" presStyleIdx="2" presStyleCnt="4"/>
      <dgm:spPr/>
      <dgm:t>
        <a:bodyPr/>
        <a:lstStyle/>
        <a:p>
          <a:endParaRPr lang="en-US"/>
        </a:p>
      </dgm:t>
    </dgm:pt>
    <dgm:pt modelId="{906AF258-B67C-4735-A827-718B64C65161}" type="pres">
      <dgm:prSet presAssocID="{CCF29A23-2CCE-4520-B7A5-4D2C05203613}" presName="compChildNode" presStyleCnt="0"/>
      <dgm:spPr/>
    </dgm:pt>
    <dgm:pt modelId="{F620A7ED-CE6B-4294-BA84-19DFCF76FA3F}" type="pres">
      <dgm:prSet presAssocID="{CCF29A23-2CCE-4520-B7A5-4D2C05203613}" presName="theInnerList" presStyleCnt="0"/>
      <dgm:spPr/>
    </dgm:pt>
    <dgm:pt modelId="{2CFFD732-B11D-46F8-91F6-56913EE356EF}" type="pres">
      <dgm:prSet presAssocID="{F069E4EB-4899-4634-9263-0A0F3FF1D40C}" presName="childNode" presStyleLbl="node1" presStyleIdx="6" presStyleCnt="12">
        <dgm:presLayoutVars>
          <dgm:bulletEnabled val="1"/>
        </dgm:presLayoutVars>
      </dgm:prSet>
      <dgm:spPr/>
      <dgm:t>
        <a:bodyPr/>
        <a:lstStyle/>
        <a:p>
          <a:endParaRPr lang="en-US"/>
        </a:p>
      </dgm:t>
    </dgm:pt>
    <dgm:pt modelId="{70A47B24-D3D0-4DFA-BACB-BDAD792BC3E7}" type="pres">
      <dgm:prSet presAssocID="{F069E4EB-4899-4634-9263-0A0F3FF1D40C}" presName="aSpace2" presStyleCnt="0"/>
      <dgm:spPr/>
    </dgm:pt>
    <dgm:pt modelId="{AC093D1C-5CB4-49A8-A950-74333C1A55FB}" type="pres">
      <dgm:prSet presAssocID="{870CFE45-688B-4962-9AE9-E40049E01DEA}" presName="childNode" presStyleLbl="node1" presStyleIdx="7" presStyleCnt="12">
        <dgm:presLayoutVars>
          <dgm:bulletEnabled val="1"/>
        </dgm:presLayoutVars>
      </dgm:prSet>
      <dgm:spPr/>
      <dgm:t>
        <a:bodyPr/>
        <a:lstStyle/>
        <a:p>
          <a:endParaRPr lang="en-US"/>
        </a:p>
      </dgm:t>
    </dgm:pt>
    <dgm:pt modelId="{8C2F4458-07A5-4FA2-9301-EFC637B9FFFB}" type="pres">
      <dgm:prSet presAssocID="{870CFE45-688B-4962-9AE9-E40049E01DEA}" presName="aSpace2" presStyleCnt="0"/>
      <dgm:spPr/>
    </dgm:pt>
    <dgm:pt modelId="{00044B16-140C-47AA-8C15-DA26C12CE8A7}" type="pres">
      <dgm:prSet presAssocID="{53227B06-6462-4087-94B6-5A101C3D41DB}" presName="childNode" presStyleLbl="node1" presStyleIdx="8" presStyleCnt="12">
        <dgm:presLayoutVars>
          <dgm:bulletEnabled val="1"/>
        </dgm:presLayoutVars>
      </dgm:prSet>
      <dgm:spPr/>
      <dgm:t>
        <a:bodyPr/>
        <a:lstStyle/>
        <a:p>
          <a:endParaRPr lang="en-US"/>
        </a:p>
      </dgm:t>
    </dgm:pt>
    <dgm:pt modelId="{4F00B088-09FA-473B-A035-8AAF7CDC0BC9}" type="pres">
      <dgm:prSet presAssocID="{CCF29A23-2CCE-4520-B7A5-4D2C05203613}" presName="aSpace" presStyleCnt="0"/>
      <dgm:spPr/>
    </dgm:pt>
    <dgm:pt modelId="{AC2E1365-E00C-4C9F-BC1C-CD206C41E363}" type="pres">
      <dgm:prSet presAssocID="{F32B0268-2BB2-4527-B98C-1FB3E198BAE0}" presName="compNode" presStyleCnt="0"/>
      <dgm:spPr/>
    </dgm:pt>
    <dgm:pt modelId="{0FAF566E-CEFE-4AF8-B750-B0DA40E67B29}" type="pres">
      <dgm:prSet presAssocID="{F32B0268-2BB2-4527-B98C-1FB3E198BAE0}" presName="aNode" presStyleLbl="bgShp" presStyleIdx="3" presStyleCnt="4"/>
      <dgm:spPr/>
      <dgm:t>
        <a:bodyPr/>
        <a:lstStyle/>
        <a:p>
          <a:endParaRPr lang="en-US"/>
        </a:p>
      </dgm:t>
    </dgm:pt>
    <dgm:pt modelId="{3FFC32F1-BF5B-4977-8A04-528D8E33C16F}" type="pres">
      <dgm:prSet presAssocID="{F32B0268-2BB2-4527-B98C-1FB3E198BAE0}" presName="textNode" presStyleLbl="bgShp" presStyleIdx="3" presStyleCnt="4"/>
      <dgm:spPr/>
      <dgm:t>
        <a:bodyPr/>
        <a:lstStyle/>
        <a:p>
          <a:endParaRPr lang="en-US"/>
        </a:p>
      </dgm:t>
    </dgm:pt>
    <dgm:pt modelId="{A093DBE0-5D00-46C3-BF8C-C36D1674982B}" type="pres">
      <dgm:prSet presAssocID="{F32B0268-2BB2-4527-B98C-1FB3E198BAE0}" presName="compChildNode" presStyleCnt="0"/>
      <dgm:spPr/>
    </dgm:pt>
    <dgm:pt modelId="{912FC80F-4500-4180-9BE5-6FAE358A1A15}" type="pres">
      <dgm:prSet presAssocID="{F32B0268-2BB2-4527-B98C-1FB3E198BAE0}" presName="theInnerList" presStyleCnt="0"/>
      <dgm:spPr/>
    </dgm:pt>
    <dgm:pt modelId="{BE159D50-4365-407E-9535-F14992D3A0B5}" type="pres">
      <dgm:prSet presAssocID="{B80EDB36-D453-45A2-8A6E-46E88DA481C0}" presName="childNode" presStyleLbl="node1" presStyleIdx="9" presStyleCnt="12">
        <dgm:presLayoutVars>
          <dgm:bulletEnabled val="1"/>
        </dgm:presLayoutVars>
      </dgm:prSet>
      <dgm:spPr/>
      <dgm:t>
        <a:bodyPr/>
        <a:lstStyle/>
        <a:p>
          <a:endParaRPr lang="en-US"/>
        </a:p>
      </dgm:t>
    </dgm:pt>
    <dgm:pt modelId="{116D0553-4BD2-432E-BAF2-D87DDF5D47D5}" type="pres">
      <dgm:prSet presAssocID="{B80EDB36-D453-45A2-8A6E-46E88DA481C0}" presName="aSpace2" presStyleCnt="0"/>
      <dgm:spPr/>
    </dgm:pt>
    <dgm:pt modelId="{93037E0C-3F39-42D3-ADDA-EA9977A6ACBD}" type="pres">
      <dgm:prSet presAssocID="{E0B5C9EC-4323-4EA9-92EF-8D227DC5B172}" presName="childNode" presStyleLbl="node1" presStyleIdx="10" presStyleCnt="12">
        <dgm:presLayoutVars>
          <dgm:bulletEnabled val="1"/>
        </dgm:presLayoutVars>
      </dgm:prSet>
      <dgm:spPr/>
      <dgm:t>
        <a:bodyPr/>
        <a:lstStyle/>
        <a:p>
          <a:endParaRPr lang="en-US"/>
        </a:p>
      </dgm:t>
    </dgm:pt>
    <dgm:pt modelId="{A3FD4DDC-7527-4222-B3BC-D00E9BBFDCC3}" type="pres">
      <dgm:prSet presAssocID="{E0B5C9EC-4323-4EA9-92EF-8D227DC5B172}" presName="aSpace2" presStyleCnt="0"/>
      <dgm:spPr/>
    </dgm:pt>
    <dgm:pt modelId="{4C264A94-5264-4809-8D60-487AFBCE304A}" type="pres">
      <dgm:prSet presAssocID="{7096A387-0CA0-4F60-B340-1E9C32E1C5C2}" presName="childNode" presStyleLbl="node1" presStyleIdx="11" presStyleCnt="12">
        <dgm:presLayoutVars>
          <dgm:bulletEnabled val="1"/>
        </dgm:presLayoutVars>
      </dgm:prSet>
      <dgm:spPr/>
      <dgm:t>
        <a:bodyPr/>
        <a:lstStyle/>
        <a:p>
          <a:endParaRPr lang="en-US"/>
        </a:p>
      </dgm:t>
    </dgm:pt>
  </dgm:ptLst>
  <dgm:cxnLst>
    <dgm:cxn modelId="{D5384A13-7658-42E3-8549-B6B0A4F712B8}" srcId="{42ABBA1D-F62C-4231-AD1C-6EBB50840412}" destId="{4A5DD9D9-1EB7-49FF-B3BE-2FF3FEC104E8}" srcOrd="0" destOrd="0" parTransId="{10921F75-F58E-4F97-B296-BC3C4F660CD0}" sibTransId="{2C00E815-E858-4FF2-ABAB-BC5F859BE2F0}"/>
    <dgm:cxn modelId="{3466E43E-E6D9-4A85-AE44-4D9D0C331A00}" type="presOf" srcId="{CCF29A23-2CCE-4520-B7A5-4D2C05203613}" destId="{925D4B50-79A5-4E6B-8DA6-5E8E3D61FD51}" srcOrd="0" destOrd="0" presId="urn:microsoft.com/office/officeart/2005/8/layout/lProcess2"/>
    <dgm:cxn modelId="{47C6C44D-6BA1-441A-A6BE-77D5481CBCEB}" type="presOf" srcId="{42ABBA1D-F62C-4231-AD1C-6EBB50840412}" destId="{E720F358-438A-4E23-A619-E7820C0501C7}" srcOrd="0" destOrd="0" presId="urn:microsoft.com/office/officeart/2005/8/layout/lProcess2"/>
    <dgm:cxn modelId="{85D8C2F6-681E-447C-AA38-19BD9F0E6C43}" srcId="{A70FFA79-D93D-4AF2-BE75-55CD2ED25481}" destId="{E9C06F71-E55A-4BDC-9A0F-4487690E8248}" srcOrd="1" destOrd="0" parTransId="{7C8E0405-E556-4BF5-A49F-892544D225BD}" sibTransId="{33CFF15E-CB0F-483E-9718-87946557A1B2}"/>
    <dgm:cxn modelId="{CEF09736-0543-4D50-9844-C4B2C136957C}" type="presOf" srcId="{46AD9DBD-9A4E-466A-9CDA-490ED3EE04E9}" destId="{7AC31709-F088-446E-A9B3-1AD8CFF32BA2}" srcOrd="0" destOrd="0" presId="urn:microsoft.com/office/officeart/2005/8/layout/lProcess2"/>
    <dgm:cxn modelId="{05B28F31-2A49-4654-AE2A-D1D55A87283E}" type="presOf" srcId="{53227B06-6462-4087-94B6-5A101C3D41DB}" destId="{00044B16-140C-47AA-8C15-DA26C12CE8A7}" srcOrd="0" destOrd="0" presId="urn:microsoft.com/office/officeart/2005/8/layout/lProcess2"/>
    <dgm:cxn modelId="{A627E06F-5A4A-4007-88C8-52DB15729361}" srcId="{F32B0268-2BB2-4527-B98C-1FB3E198BAE0}" destId="{B80EDB36-D453-45A2-8A6E-46E88DA481C0}" srcOrd="0" destOrd="0" parTransId="{B8649AF7-8871-4B8A-827A-61137282DE19}" sibTransId="{6CBFA5BE-DAA1-441F-BB8D-BCF846C8A68D}"/>
    <dgm:cxn modelId="{5B219EB9-FACB-40A8-81B7-A565CE1C2827}" srcId="{E9C06F71-E55A-4BDC-9A0F-4487690E8248}" destId="{8805EEBD-A572-4506-A1A0-A4715016B671}" srcOrd="0" destOrd="0" parTransId="{7A37FE5F-805B-4AD0-B22B-35B2C14D183D}" sibTransId="{D5F259EC-9C00-468A-B923-489B85ED0A2A}"/>
    <dgm:cxn modelId="{EB0F142E-3ACE-4ED4-B953-7951983A56F9}" srcId="{42ABBA1D-F62C-4231-AD1C-6EBB50840412}" destId="{BEAC55B9-04B9-41B3-A7CD-D4CA0B1313D2}" srcOrd="1" destOrd="0" parTransId="{91437D71-0494-4F01-B2A9-EA022AC414B1}" sibTransId="{12346570-DA7C-494D-A3A3-012E80318394}"/>
    <dgm:cxn modelId="{57D74E27-1317-41BF-BE55-995DEA3140D9}" type="presOf" srcId="{4FF14904-282A-4077-88D0-50F6BC6F1AB6}" destId="{1DA00E54-9DAE-4681-94D7-32DC96A38822}" srcOrd="0" destOrd="0" presId="urn:microsoft.com/office/officeart/2005/8/layout/lProcess2"/>
    <dgm:cxn modelId="{D4771DC8-45F2-4DEC-B608-8D0B1BDDE25B}" srcId="{F32B0268-2BB2-4527-B98C-1FB3E198BAE0}" destId="{7096A387-0CA0-4F60-B340-1E9C32E1C5C2}" srcOrd="2" destOrd="0" parTransId="{DA235161-BF2E-425E-B62B-08471C98A10A}" sibTransId="{7B1159B9-CE8A-4008-991B-BB505CB8BA71}"/>
    <dgm:cxn modelId="{8A238FFE-F0DC-4980-8E02-BE00B8A0DB2B}" srcId="{A70FFA79-D93D-4AF2-BE75-55CD2ED25481}" destId="{F32B0268-2BB2-4527-B98C-1FB3E198BAE0}" srcOrd="3" destOrd="0" parTransId="{82E20CB8-C2A9-4DB9-94BE-8E3F6F0FB1CB}" sibTransId="{544B7112-2810-4606-8A57-2ADAA045E8C3}"/>
    <dgm:cxn modelId="{246D1BCA-00BE-43EB-AD89-B1646CF3692C}" type="presOf" srcId="{4CD30629-59BD-4F06-81D6-F2939BFC9232}" destId="{7B06BB81-5067-4BFB-AB2C-C26BFC764375}" srcOrd="0" destOrd="0" presId="urn:microsoft.com/office/officeart/2005/8/layout/lProcess2"/>
    <dgm:cxn modelId="{68E3D96E-B5D1-4E81-A8DB-FE2513B65556}" type="presOf" srcId="{E9C06F71-E55A-4BDC-9A0F-4487690E8248}" destId="{C68D7EEE-07FF-4B15-9C92-9AEBA55B5A06}" srcOrd="1" destOrd="0" presId="urn:microsoft.com/office/officeart/2005/8/layout/lProcess2"/>
    <dgm:cxn modelId="{520F4D71-FC3E-4D1A-8AB6-610D8F2432EC}" srcId="{E9C06F71-E55A-4BDC-9A0F-4487690E8248}" destId="{4FF14904-282A-4077-88D0-50F6BC6F1AB6}" srcOrd="2" destOrd="0" parTransId="{9BBA84C4-3916-49C7-B599-3023CE37F95C}" sibTransId="{50B6EF39-C7F3-4E63-B06B-5D564C6D85C2}"/>
    <dgm:cxn modelId="{F8A6BC5A-F6D1-4FC5-97F8-60075CE53F6D}" srcId="{CCF29A23-2CCE-4520-B7A5-4D2C05203613}" destId="{870CFE45-688B-4962-9AE9-E40049E01DEA}" srcOrd="1" destOrd="0" parTransId="{4E34F5D6-B205-4CA4-8749-E76AFEF5D48E}" sibTransId="{F6DBB6A1-909F-40DE-8455-33BC3A986D37}"/>
    <dgm:cxn modelId="{FC50DF2C-EF11-432C-A53E-39CB6F807CDC}" srcId="{E9C06F71-E55A-4BDC-9A0F-4487690E8248}" destId="{4CD30629-59BD-4F06-81D6-F2939BFC9232}" srcOrd="1" destOrd="0" parTransId="{EEBC2DB1-5F99-46AE-9F1B-01CA7200E485}" sibTransId="{5CD95079-863F-437D-A8D0-AAF19B7BDB99}"/>
    <dgm:cxn modelId="{F64EC4A0-09F8-48F6-B49D-253A995316DE}" type="presOf" srcId="{E0B5C9EC-4323-4EA9-92EF-8D227DC5B172}" destId="{93037E0C-3F39-42D3-ADDA-EA9977A6ACBD}" srcOrd="0" destOrd="0" presId="urn:microsoft.com/office/officeart/2005/8/layout/lProcess2"/>
    <dgm:cxn modelId="{DCA08434-271C-405E-982F-868C584FFBB8}" type="presOf" srcId="{B80EDB36-D453-45A2-8A6E-46E88DA481C0}" destId="{BE159D50-4365-407E-9535-F14992D3A0B5}" srcOrd="0" destOrd="0" presId="urn:microsoft.com/office/officeart/2005/8/layout/lProcess2"/>
    <dgm:cxn modelId="{FBA1AA25-9F19-483C-9F9C-9FA385214F2D}" type="presOf" srcId="{A70FFA79-D93D-4AF2-BE75-55CD2ED25481}" destId="{FF31EAC6-1C84-4EC0-B805-B6D7B5F466AF}" srcOrd="0" destOrd="0" presId="urn:microsoft.com/office/officeart/2005/8/layout/lProcess2"/>
    <dgm:cxn modelId="{C08D7B53-9D13-4EA8-9943-73DB4999A54C}" type="presOf" srcId="{8805EEBD-A572-4506-A1A0-A4715016B671}" destId="{04C03AB7-6CE1-4863-8303-BA6DD06E919D}" srcOrd="0" destOrd="0" presId="urn:microsoft.com/office/officeart/2005/8/layout/lProcess2"/>
    <dgm:cxn modelId="{0D61E227-FEAE-4B8D-ACA4-3F9B6EECF5B0}" srcId="{CCF29A23-2CCE-4520-B7A5-4D2C05203613}" destId="{53227B06-6462-4087-94B6-5A101C3D41DB}" srcOrd="2" destOrd="0" parTransId="{BDA94FD4-EDD5-4FF9-A7B0-1258CDEF6735}" sibTransId="{A7D2CD83-052D-4978-9F52-B0CC77DA660C}"/>
    <dgm:cxn modelId="{FE8E184B-108B-4DE1-9627-BCAF134EEF18}" srcId="{A70FFA79-D93D-4AF2-BE75-55CD2ED25481}" destId="{CCF29A23-2CCE-4520-B7A5-4D2C05203613}" srcOrd="2" destOrd="0" parTransId="{B4A2B9F1-D829-487A-ACD2-140662F6C8E1}" sibTransId="{4D88CD2A-0783-4C62-ABFE-943C0827CFFA}"/>
    <dgm:cxn modelId="{42493729-D2F2-4279-9408-BA241C7B6549}" srcId="{42ABBA1D-F62C-4231-AD1C-6EBB50840412}" destId="{46AD9DBD-9A4E-466A-9CDA-490ED3EE04E9}" srcOrd="2" destOrd="0" parTransId="{50AFCC0E-7FE1-41A1-BE17-F86950019533}" sibTransId="{C280D9E5-5154-464D-8D11-B24BF861B3EE}"/>
    <dgm:cxn modelId="{8455F8B2-2C47-4968-B1FD-29EFC1A255D4}" srcId="{CCF29A23-2CCE-4520-B7A5-4D2C05203613}" destId="{F069E4EB-4899-4634-9263-0A0F3FF1D40C}" srcOrd="0" destOrd="0" parTransId="{F24B4CAB-432D-428F-8412-DC05495F1713}" sibTransId="{0B0A34DD-F9B1-4E50-BF48-4E61EEBEF2A7}"/>
    <dgm:cxn modelId="{3144487A-8261-4162-9116-9B13EE96492E}" type="presOf" srcId="{E9C06F71-E55A-4BDC-9A0F-4487690E8248}" destId="{E52CED51-9067-4CDB-BE96-6BEDD7B45E44}" srcOrd="0" destOrd="0" presId="urn:microsoft.com/office/officeart/2005/8/layout/lProcess2"/>
    <dgm:cxn modelId="{7684ADDB-720D-4462-9527-07719EF2C44A}" type="presOf" srcId="{F069E4EB-4899-4634-9263-0A0F3FF1D40C}" destId="{2CFFD732-B11D-46F8-91F6-56913EE356EF}" srcOrd="0" destOrd="0" presId="urn:microsoft.com/office/officeart/2005/8/layout/lProcess2"/>
    <dgm:cxn modelId="{240811F4-1A8C-493B-AD80-24C3F99D1E2B}" type="presOf" srcId="{7096A387-0CA0-4F60-B340-1E9C32E1C5C2}" destId="{4C264A94-5264-4809-8D60-487AFBCE304A}" srcOrd="0" destOrd="0" presId="urn:microsoft.com/office/officeart/2005/8/layout/lProcess2"/>
    <dgm:cxn modelId="{560E6C79-BE25-4982-81E8-F0A2C60E6E93}" type="presOf" srcId="{CCF29A23-2CCE-4520-B7A5-4D2C05203613}" destId="{8F0E65DB-6AA2-443D-93C3-B0E7FA4ACD9D}" srcOrd="1" destOrd="0" presId="urn:microsoft.com/office/officeart/2005/8/layout/lProcess2"/>
    <dgm:cxn modelId="{9E345156-4E28-4FF6-866A-D1A9117898C9}" srcId="{F32B0268-2BB2-4527-B98C-1FB3E198BAE0}" destId="{E0B5C9EC-4323-4EA9-92EF-8D227DC5B172}" srcOrd="1" destOrd="0" parTransId="{E06917EF-6AF4-4F12-BD67-390831C60559}" sibTransId="{143F8073-6E4C-4677-B286-63F5FC9AFCDC}"/>
    <dgm:cxn modelId="{21E7A370-4E28-4FA2-9194-180F763E7ED4}" type="presOf" srcId="{4A5DD9D9-1EB7-49FF-B3BE-2FF3FEC104E8}" destId="{D893A558-FD07-4704-BE56-D56F9B00D43D}" srcOrd="0" destOrd="0" presId="urn:microsoft.com/office/officeart/2005/8/layout/lProcess2"/>
    <dgm:cxn modelId="{B7C54984-184B-4EAC-9F2A-A681269C707F}" type="presOf" srcId="{42ABBA1D-F62C-4231-AD1C-6EBB50840412}" destId="{795054D0-E429-492D-881F-427A7F173F96}" srcOrd="1" destOrd="0" presId="urn:microsoft.com/office/officeart/2005/8/layout/lProcess2"/>
    <dgm:cxn modelId="{4B924C8A-4108-4F8F-805D-1C8764837B02}" type="presOf" srcId="{F32B0268-2BB2-4527-B98C-1FB3E198BAE0}" destId="{0FAF566E-CEFE-4AF8-B750-B0DA40E67B29}" srcOrd="0" destOrd="0" presId="urn:microsoft.com/office/officeart/2005/8/layout/lProcess2"/>
    <dgm:cxn modelId="{D682F395-9144-41F1-8337-729433DBA3B0}" srcId="{A70FFA79-D93D-4AF2-BE75-55CD2ED25481}" destId="{42ABBA1D-F62C-4231-AD1C-6EBB50840412}" srcOrd="0" destOrd="0" parTransId="{626105FE-72AB-4BAA-993E-94B175476137}" sibTransId="{E33A9392-B81E-49B8-A510-A2D987C02016}"/>
    <dgm:cxn modelId="{1A4870F8-A36D-4752-903B-82D85317FC4E}" type="presOf" srcId="{F32B0268-2BB2-4527-B98C-1FB3E198BAE0}" destId="{3FFC32F1-BF5B-4977-8A04-528D8E33C16F}" srcOrd="1" destOrd="0" presId="urn:microsoft.com/office/officeart/2005/8/layout/lProcess2"/>
    <dgm:cxn modelId="{491ACA04-DD46-4946-B6A8-F1097A8C70DB}" type="presOf" srcId="{BEAC55B9-04B9-41B3-A7CD-D4CA0B1313D2}" destId="{B83370BD-F0A1-4AB6-BD31-5A8460EB4FE7}" srcOrd="0" destOrd="0" presId="urn:microsoft.com/office/officeart/2005/8/layout/lProcess2"/>
    <dgm:cxn modelId="{C9E61376-7739-496A-A534-135F302B5AD4}" type="presOf" srcId="{870CFE45-688B-4962-9AE9-E40049E01DEA}" destId="{AC093D1C-5CB4-49A8-A950-74333C1A55FB}" srcOrd="0" destOrd="0" presId="urn:microsoft.com/office/officeart/2005/8/layout/lProcess2"/>
    <dgm:cxn modelId="{8880E169-7D96-48B2-B06B-093261CF488C}" type="presParOf" srcId="{FF31EAC6-1C84-4EC0-B805-B6D7B5F466AF}" destId="{3D2FD909-3B25-44F7-8040-756CD9F162CF}" srcOrd="0" destOrd="0" presId="urn:microsoft.com/office/officeart/2005/8/layout/lProcess2"/>
    <dgm:cxn modelId="{1D02B967-9391-42A6-9AD1-FF800F2AA24D}" type="presParOf" srcId="{3D2FD909-3B25-44F7-8040-756CD9F162CF}" destId="{E720F358-438A-4E23-A619-E7820C0501C7}" srcOrd="0" destOrd="0" presId="urn:microsoft.com/office/officeart/2005/8/layout/lProcess2"/>
    <dgm:cxn modelId="{B29D483E-9E00-4F45-A5B8-146EC87C9D4F}" type="presParOf" srcId="{3D2FD909-3B25-44F7-8040-756CD9F162CF}" destId="{795054D0-E429-492D-881F-427A7F173F96}" srcOrd="1" destOrd="0" presId="urn:microsoft.com/office/officeart/2005/8/layout/lProcess2"/>
    <dgm:cxn modelId="{E4BC6024-B0BD-4E74-B0D1-D707C25D99E8}" type="presParOf" srcId="{3D2FD909-3B25-44F7-8040-756CD9F162CF}" destId="{C88742F1-7E40-43BA-BDB6-2F22841A1454}" srcOrd="2" destOrd="0" presId="urn:microsoft.com/office/officeart/2005/8/layout/lProcess2"/>
    <dgm:cxn modelId="{845A9800-0599-4522-86AD-4D107471FB25}" type="presParOf" srcId="{C88742F1-7E40-43BA-BDB6-2F22841A1454}" destId="{36DE90D8-BCEE-4EE8-A4ED-1F89CC91DCF3}" srcOrd="0" destOrd="0" presId="urn:microsoft.com/office/officeart/2005/8/layout/lProcess2"/>
    <dgm:cxn modelId="{6390771E-F7BE-4710-9335-F151247E82F7}" type="presParOf" srcId="{36DE90D8-BCEE-4EE8-A4ED-1F89CC91DCF3}" destId="{D893A558-FD07-4704-BE56-D56F9B00D43D}" srcOrd="0" destOrd="0" presId="urn:microsoft.com/office/officeart/2005/8/layout/lProcess2"/>
    <dgm:cxn modelId="{E9F2BE80-183D-4BF8-8DED-1C24CF38033B}" type="presParOf" srcId="{36DE90D8-BCEE-4EE8-A4ED-1F89CC91DCF3}" destId="{1AA6D169-7334-4614-A3D3-6F66B3D09FC3}" srcOrd="1" destOrd="0" presId="urn:microsoft.com/office/officeart/2005/8/layout/lProcess2"/>
    <dgm:cxn modelId="{212B6364-1456-4A8D-B01F-341529081B87}" type="presParOf" srcId="{36DE90D8-BCEE-4EE8-A4ED-1F89CC91DCF3}" destId="{B83370BD-F0A1-4AB6-BD31-5A8460EB4FE7}" srcOrd="2" destOrd="0" presId="urn:microsoft.com/office/officeart/2005/8/layout/lProcess2"/>
    <dgm:cxn modelId="{1F5CBE0F-A28A-433E-917B-9CAC0CEB5110}" type="presParOf" srcId="{36DE90D8-BCEE-4EE8-A4ED-1F89CC91DCF3}" destId="{95EA65C7-7A7A-4B83-B5F9-B30103684A47}" srcOrd="3" destOrd="0" presId="urn:microsoft.com/office/officeart/2005/8/layout/lProcess2"/>
    <dgm:cxn modelId="{D084F223-0CDB-4C3C-9DE5-405919E69265}" type="presParOf" srcId="{36DE90D8-BCEE-4EE8-A4ED-1F89CC91DCF3}" destId="{7AC31709-F088-446E-A9B3-1AD8CFF32BA2}" srcOrd="4" destOrd="0" presId="urn:microsoft.com/office/officeart/2005/8/layout/lProcess2"/>
    <dgm:cxn modelId="{559B6277-9B38-42B1-8A96-5D86969BEAA5}" type="presParOf" srcId="{FF31EAC6-1C84-4EC0-B805-B6D7B5F466AF}" destId="{7E5FCDD6-DA18-4E72-B53A-5177D86002AC}" srcOrd="1" destOrd="0" presId="urn:microsoft.com/office/officeart/2005/8/layout/lProcess2"/>
    <dgm:cxn modelId="{CB15F78D-E974-41C2-8146-D2F378E40FA9}" type="presParOf" srcId="{FF31EAC6-1C84-4EC0-B805-B6D7B5F466AF}" destId="{0363EB56-A64F-4CAE-9935-28EA50BF023B}" srcOrd="2" destOrd="0" presId="urn:microsoft.com/office/officeart/2005/8/layout/lProcess2"/>
    <dgm:cxn modelId="{9BCEB12C-2E01-477E-A8F0-D6CBAC373A53}" type="presParOf" srcId="{0363EB56-A64F-4CAE-9935-28EA50BF023B}" destId="{E52CED51-9067-4CDB-BE96-6BEDD7B45E44}" srcOrd="0" destOrd="0" presId="urn:microsoft.com/office/officeart/2005/8/layout/lProcess2"/>
    <dgm:cxn modelId="{8D2C2BB7-0AD8-40BF-8CF5-82F9FE021883}" type="presParOf" srcId="{0363EB56-A64F-4CAE-9935-28EA50BF023B}" destId="{C68D7EEE-07FF-4B15-9C92-9AEBA55B5A06}" srcOrd="1" destOrd="0" presId="urn:microsoft.com/office/officeart/2005/8/layout/lProcess2"/>
    <dgm:cxn modelId="{77A384B9-1BF6-49AE-8315-E190D557B902}" type="presParOf" srcId="{0363EB56-A64F-4CAE-9935-28EA50BF023B}" destId="{78C0A7D1-008A-4CE7-BA3A-1926F139DBBD}" srcOrd="2" destOrd="0" presId="urn:microsoft.com/office/officeart/2005/8/layout/lProcess2"/>
    <dgm:cxn modelId="{8821B2EB-5F65-4F7E-BE34-D47189399C38}" type="presParOf" srcId="{78C0A7D1-008A-4CE7-BA3A-1926F139DBBD}" destId="{7C9EEBE2-BAC9-49F7-83FA-0F6970BFDB6B}" srcOrd="0" destOrd="0" presId="urn:microsoft.com/office/officeart/2005/8/layout/lProcess2"/>
    <dgm:cxn modelId="{2A7CD4C3-C7F9-45DE-8366-F08C4F5D4B67}" type="presParOf" srcId="{7C9EEBE2-BAC9-49F7-83FA-0F6970BFDB6B}" destId="{04C03AB7-6CE1-4863-8303-BA6DD06E919D}" srcOrd="0" destOrd="0" presId="urn:microsoft.com/office/officeart/2005/8/layout/lProcess2"/>
    <dgm:cxn modelId="{6DDDDCFF-39D3-44EB-B8FE-FA25DCF84018}" type="presParOf" srcId="{7C9EEBE2-BAC9-49F7-83FA-0F6970BFDB6B}" destId="{840485BB-24BE-45E9-95ED-184157DBEDE9}" srcOrd="1" destOrd="0" presId="urn:microsoft.com/office/officeart/2005/8/layout/lProcess2"/>
    <dgm:cxn modelId="{370814AF-9C4F-430B-96F7-FA762C088B50}" type="presParOf" srcId="{7C9EEBE2-BAC9-49F7-83FA-0F6970BFDB6B}" destId="{7B06BB81-5067-4BFB-AB2C-C26BFC764375}" srcOrd="2" destOrd="0" presId="urn:microsoft.com/office/officeart/2005/8/layout/lProcess2"/>
    <dgm:cxn modelId="{19AD278B-A99A-4B68-9F8F-D7304305FB59}" type="presParOf" srcId="{7C9EEBE2-BAC9-49F7-83FA-0F6970BFDB6B}" destId="{219CDE29-A17D-4001-81E1-A2248903799B}" srcOrd="3" destOrd="0" presId="urn:microsoft.com/office/officeart/2005/8/layout/lProcess2"/>
    <dgm:cxn modelId="{50640664-23E8-41D6-9627-CE25577B16B7}" type="presParOf" srcId="{7C9EEBE2-BAC9-49F7-83FA-0F6970BFDB6B}" destId="{1DA00E54-9DAE-4681-94D7-32DC96A38822}" srcOrd="4" destOrd="0" presId="urn:microsoft.com/office/officeart/2005/8/layout/lProcess2"/>
    <dgm:cxn modelId="{302740DA-FFB6-4F22-AE90-A34A8A853F7F}" type="presParOf" srcId="{FF31EAC6-1C84-4EC0-B805-B6D7B5F466AF}" destId="{834DD17E-44E3-406D-9030-9BC89BF98667}" srcOrd="3" destOrd="0" presId="urn:microsoft.com/office/officeart/2005/8/layout/lProcess2"/>
    <dgm:cxn modelId="{B44D5E93-E507-4903-B1A2-1B06B24793FF}" type="presParOf" srcId="{FF31EAC6-1C84-4EC0-B805-B6D7B5F466AF}" destId="{898E8A35-2E28-4596-AA4C-F8BE4191AF9B}" srcOrd="4" destOrd="0" presId="urn:microsoft.com/office/officeart/2005/8/layout/lProcess2"/>
    <dgm:cxn modelId="{DB3E1200-F9E6-467C-A524-D599E293C7DF}" type="presParOf" srcId="{898E8A35-2E28-4596-AA4C-F8BE4191AF9B}" destId="{925D4B50-79A5-4E6B-8DA6-5E8E3D61FD51}" srcOrd="0" destOrd="0" presId="urn:microsoft.com/office/officeart/2005/8/layout/lProcess2"/>
    <dgm:cxn modelId="{C79690ED-A9B9-494B-89C6-AFD2EE27B742}" type="presParOf" srcId="{898E8A35-2E28-4596-AA4C-F8BE4191AF9B}" destId="{8F0E65DB-6AA2-443D-93C3-B0E7FA4ACD9D}" srcOrd="1" destOrd="0" presId="urn:microsoft.com/office/officeart/2005/8/layout/lProcess2"/>
    <dgm:cxn modelId="{4441E377-B247-4801-A81C-262916CED7D0}" type="presParOf" srcId="{898E8A35-2E28-4596-AA4C-F8BE4191AF9B}" destId="{906AF258-B67C-4735-A827-718B64C65161}" srcOrd="2" destOrd="0" presId="urn:microsoft.com/office/officeart/2005/8/layout/lProcess2"/>
    <dgm:cxn modelId="{CC4A4938-B4EC-4ECA-BD08-81E896ADA7BA}" type="presParOf" srcId="{906AF258-B67C-4735-A827-718B64C65161}" destId="{F620A7ED-CE6B-4294-BA84-19DFCF76FA3F}" srcOrd="0" destOrd="0" presId="urn:microsoft.com/office/officeart/2005/8/layout/lProcess2"/>
    <dgm:cxn modelId="{E2952178-DFD3-455D-9DCF-8C538E38877B}" type="presParOf" srcId="{F620A7ED-CE6B-4294-BA84-19DFCF76FA3F}" destId="{2CFFD732-B11D-46F8-91F6-56913EE356EF}" srcOrd="0" destOrd="0" presId="urn:microsoft.com/office/officeart/2005/8/layout/lProcess2"/>
    <dgm:cxn modelId="{A141BF8A-3142-4228-9133-D675E3820285}" type="presParOf" srcId="{F620A7ED-CE6B-4294-BA84-19DFCF76FA3F}" destId="{70A47B24-D3D0-4DFA-BACB-BDAD792BC3E7}" srcOrd="1" destOrd="0" presId="urn:microsoft.com/office/officeart/2005/8/layout/lProcess2"/>
    <dgm:cxn modelId="{507EE3C7-0275-4930-BA4B-969E34D5D2A3}" type="presParOf" srcId="{F620A7ED-CE6B-4294-BA84-19DFCF76FA3F}" destId="{AC093D1C-5CB4-49A8-A950-74333C1A55FB}" srcOrd="2" destOrd="0" presId="urn:microsoft.com/office/officeart/2005/8/layout/lProcess2"/>
    <dgm:cxn modelId="{62F14B47-2299-44B4-AB49-0BE03782A417}" type="presParOf" srcId="{F620A7ED-CE6B-4294-BA84-19DFCF76FA3F}" destId="{8C2F4458-07A5-4FA2-9301-EFC637B9FFFB}" srcOrd="3" destOrd="0" presId="urn:microsoft.com/office/officeart/2005/8/layout/lProcess2"/>
    <dgm:cxn modelId="{68DCFFA1-274D-42F4-AA88-6687ED8DDBB8}" type="presParOf" srcId="{F620A7ED-CE6B-4294-BA84-19DFCF76FA3F}" destId="{00044B16-140C-47AA-8C15-DA26C12CE8A7}" srcOrd="4" destOrd="0" presId="urn:microsoft.com/office/officeart/2005/8/layout/lProcess2"/>
    <dgm:cxn modelId="{3CC09F6D-2483-46CE-8387-B20DCDAB2675}" type="presParOf" srcId="{FF31EAC6-1C84-4EC0-B805-B6D7B5F466AF}" destId="{4F00B088-09FA-473B-A035-8AAF7CDC0BC9}" srcOrd="5" destOrd="0" presId="urn:microsoft.com/office/officeart/2005/8/layout/lProcess2"/>
    <dgm:cxn modelId="{70365A15-B451-4F20-AB88-A8B64390A2DB}" type="presParOf" srcId="{FF31EAC6-1C84-4EC0-B805-B6D7B5F466AF}" destId="{AC2E1365-E00C-4C9F-BC1C-CD206C41E363}" srcOrd="6" destOrd="0" presId="urn:microsoft.com/office/officeart/2005/8/layout/lProcess2"/>
    <dgm:cxn modelId="{E419E11B-5278-4D72-8484-24A339917A33}" type="presParOf" srcId="{AC2E1365-E00C-4C9F-BC1C-CD206C41E363}" destId="{0FAF566E-CEFE-4AF8-B750-B0DA40E67B29}" srcOrd="0" destOrd="0" presId="urn:microsoft.com/office/officeart/2005/8/layout/lProcess2"/>
    <dgm:cxn modelId="{68471D49-CB2C-421C-9EBE-A60D15D09EAE}" type="presParOf" srcId="{AC2E1365-E00C-4C9F-BC1C-CD206C41E363}" destId="{3FFC32F1-BF5B-4977-8A04-528D8E33C16F}" srcOrd="1" destOrd="0" presId="urn:microsoft.com/office/officeart/2005/8/layout/lProcess2"/>
    <dgm:cxn modelId="{D2CC52DF-1C66-427E-A750-0F7D06381DD3}" type="presParOf" srcId="{AC2E1365-E00C-4C9F-BC1C-CD206C41E363}" destId="{A093DBE0-5D00-46C3-BF8C-C36D1674982B}" srcOrd="2" destOrd="0" presId="urn:microsoft.com/office/officeart/2005/8/layout/lProcess2"/>
    <dgm:cxn modelId="{1DEDF730-6B39-4E28-B2B6-E872EF9817FB}" type="presParOf" srcId="{A093DBE0-5D00-46C3-BF8C-C36D1674982B}" destId="{912FC80F-4500-4180-9BE5-6FAE358A1A15}" srcOrd="0" destOrd="0" presId="urn:microsoft.com/office/officeart/2005/8/layout/lProcess2"/>
    <dgm:cxn modelId="{7A044E04-666D-40F6-AD26-040EC8B84C84}" type="presParOf" srcId="{912FC80F-4500-4180-9BE5-6FAE358A1A15}" destId="{BE159D50-4365-407E-9535-F14992D3A0B5}" srcOrd="0" destOrd="0" presId="urn:microsoft.com/office/officeart/2005/8/layout/lProcess2"/>
    <dgm:cxn modelId="{48695231-D1E0-4BB7-9CE0-39C661BF334A}" type="presParOf" srcId="{912FC80F-4500-4180-9BE5-6FAE358A1A15}" destId="{116D0553-4BD2-432E-BAF2-D87DDF5D47D5}" srcOrd="1" destOrd="0" presId="urn:microsoft.com/office/officeart/2005/8/layout/lProcess2"/>
    <dgm:cxn modelId="{DE4891CE-AA6F-4958-962B-E19BC9E502FB}" type="presParOf" srcId="{912FC80F-4500-4180-9BE5-6FAE358A1A15}" destId="{93037E0C-3F39-42D3-ADDA-EA9977A6ACBD}" srcOrd="2" destOrd="0" presId="urn:microsoft.com/office/officeart/2005/8/layout/lProcess2"/>
    <dgm:cxn modelId="{DA83AF6C-3298-4456-938A-983C26B2F4E8}" type="presParOf" srcId="{912FC80F-4500-4180-9BE5-6FAE358A1A15}" destId="{A3FD4DDC-7527-4222-B3BC-D00E9BBFDCC3}" srcOrd="3" destOrd="0" presId="urn:microsoft.com/office/officeart/2005/8/layout/lProcess2"/>
    <dgm:cxn modelId="{499B1942-FA15-47E4-AAB5-F61D9F17A570}" type="presParOf" srcId="{912FC80F-4500-4180-9BE5-6FAE358A1A15}" destId="{4C264A94-5264-4809-8D60-487AFBCE304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D7851B-1289-44FE-8177-50B5143B352E}" type="doc">
      <dgm:prSet loTypeId="urn:microsoft.com/office/officeart/2005/8/layout/cycle4" loCatId="relationship" qsTypeId="urn:microsoft.com/office/officeart/2005/8/quickstyle/simple1" qsCatId="simple" csTypeId="urn:microsoft.com/office/officeart/2005/8/colors/colorful2" csCatId="colorful" phldr="1"/>
      <dgm:spPr/>
      <dgm:t>
        <a:bodyPr/>
        <a:lstStyle/>
        <a:p>
          <a:endParaRPr lang="en-US"/>
        </a:p>
      </dgm:t>
    </dgm:pt>
    <dgm:pt modelId="{B036F9DA-82F6-4A74-8DAB-900037FDC18E}">
      <dgm:prSet phldrT="[Text]"/>
      <dgm:spPr/>
      <dgm:t>
        <a:bodyPr/>
        <a:lstStyle/>
        <a:p>
          <a:pPr algn="ctr"/>
          <a:r>
            <a:rPr lang="en-US" dirty="0" smtClean="0">
              <a:latin typeface="Baskerville Old Face"/>
              <a:cs typeface="Baskerville Old Face"/>
            </a:rPr>
            <a:t>Access and Success</a:t>
          </a:r>
          <a:endParaRPr lang="en-US" dirty="0">
            <a:latin typeface="Baskerville Old Face"/>
            <a:cs typeface="Baskerville Old Face"/>
          </a:endParaRPr>
        </a:p>
      </dgm:t>
    </dgm:pt>
    <dgm:pt modelId="{FB1CC88D-FF31-42F9-801A-268F03A881CD}" type="parTrans" cxnId="{37FB1FD8-4C60-48A5-A111-0E97343019DE}">
      <dgm:prSet/>
      <dgm:spPr/>
      <dgm:t>
        <a:bodyPr/>
        <a:lstStyle/>
        <a:p>
          <a:pPr algn="ctr"/>
          <a:endParaRPr lang="en-US">
            <a:latin typeface="Franklin Gothic Book" panose="020B0503020102020204" pitchFamily="34" charset="0"/>
          </a:endParaRPr>
        </a:p>
      </dgm:t>
    </dgm:pt>
    <dgm:pt modelId="{F3F24751-347B-4621-8441-77B2A2DE2848}" type="sibTrans" cxnId="{37FB1FD8-4C60-48A5-A111-0E97343019DE}">
      <dgm:prSet/>
      <dgm:spPr/>
      <dgm:t>
        <a:bodyPr/>
        <a:lstStyle/>
        <a:p>
          <a:pPr algn="ctr"/>
          <a:endParaRPr lang="en-US">
            <a:latin typeface="Franklin Gothic Book" panose="020B0503020102020204" pitchFamily="34" charset="0"/>
          </a:endParaRPr>
        </a:p>
      </dgm:t>
    </dgm:pt>
    <dgm:pt modelId="{3C550215-B2A9-4B3D-8E49-FD2FA16ADFBA}">
      <dgm:prSet phldrT="[Text]" custT="1"/>
      <dgm:spPr/>
      <dgm:t>
        <a:bodyPr/>
        <a:lstStyle/>
        <a:p>
          <a:pPr algn="l"/>
          <a:r>
            <a:rPr lang="en-US" sz="1100" dirty="0" smtClean="0">
              <a:latin typeface="Baskerville Old Face"/>
              <a:cs typeface="Baskerville Old Face"/>
            </a:rPr>
            <a:t>Undergraduate and Graduate Composition</a:t>
          </a:r>
          <a:endParaRPr lang="en-US" sz="1100" dirty="0">
            <a:latin typeface="Baskerville Old Face"/>
            <a:cs typeface="Baskerville Old Face"/>
          </a:endParaRPr>
        </a:p>
      </dgm:t>
    </dgm:pt>
    <dgm:pt modelId="{9B8E4AB9-56FB-42EC-A5A4-0BFD4675666B}" type="parTrans" cxnId="{0B64EEC6-7444-4E7E-95C6-90B7D0F84C54}">
      <dgm:prSet/>
      <dgm:spPr/>
      <dgm:t>
        <a:bodyPr/>
        <a:lstStyle/>
        <a:p>
          <a:pPr algn="ctr"/>
          <a:endParaRPr lang="en-US">
            <a:latin typeface="Franklin Gothic Book" panose="020B0503020102020204" pitchFamily="34" charset="0"/>
          </a:endParaRPr>
        </a:p>
      </dgm:t>
    </dgm:pt>
    <dgm:pt modelId="{163B13B9-A3F2-4F44-95D9-55E9BBA58FBB}" type="sibTrans" cxnId="{0B64EEC6-7444-4E7E-95C6-90B7D0F84C54}">
      <dgm:prSet/>
      <dgm:spPr/>
      <dgm:t>
        <a:bodyPr/>
        <a:lstStyle/>
        <a:p>
          <a:pPr algn="ctr"/>
          <a:endParaRPr lang="en-US">
            <a:latin typeface="Franklin Gothic Book" panose="020B0503020102020204" pitchFamily="34" charset="0"/>
          </a:endParaRPr>
        </a:p>
      </dgm:t>
    </dgm:pt>
    <dgm:pt modelId="{06A760E2-C9C3-42D6-BFD5-81DCF39327C6}">
      <dgm:prSet phldrT="[Text]"/>
      <dgm:spPr/>
      <dgm:t>
        <a:bodyPr/>
        <a:lstStyle/>
        <a:p>
          <a:pPr algn="ctr"/>
          <a:r>
            <a:rPr lang="en-US" dirty="0" smtClean="0">
              <a:latin typeface="Baskerville Old Face"/>
              <a:cs typeface="Baskerville Old Face"/>
            </a:rPr>
            <a:t>Education and Scholarship</a:t>
          </a:r>
          <a:endParaRPr lang="en-US" dirty="0">
            <a:latin typeface="Baskerville Old Face"/>
            <a:cs typeface="Baskerville Old Face"/>
          </a:endParaRPr>
        </a:p>
      </dgm:t>
    </dgm:pt>
    <dgm:pt modelId="{2F4105E8-6267-408C-87C1-5E8722DC9FD0}" type="parTrans" cxnId="{08272C15-D739-4CED-89FE-40B9153F7DF5}">
      <dgm:prSet/>
      <dgm:spPr/>
      <dgm:t>
        <a:bodyPr/>
        <a:lstStyle/>
        <a:p>
          <a:pPr algn="ctr"/>
          <a:endParaRPr lang="en-US">
            <a:latin typeface="Franklin Gothic Book" panose="020B0503020102020204" pitchFamily="34" charset="0"/>
          </a:endParaRPr>
        </a:p>
      </dgm:t>
    </dgm:pt>
    <dgm:pt modelId="{2396ED40-BB76-4911-91E9-47EBC24AEFE7}" type="sibTrans" cxnId="{08272C15-D739-4CED-89FE-40B9153F7DF5}">
      <dgm:prSet/>
      <dgm:spPr/>
      <dgm:t>
        <a:bodyPr/>
        <a:lstStyle/>
        <a:p>
          <a:pPr algn="ctr"/>
          <a:endParaRPr lang="en-US">
            <a:latin typeface="Franklin Gothic Book" panose="020B0503020102020204" pitchFamily="34" charset="0"/>
          </a:endParaRPr>
        </a:p>
      </dgm:t>
    </dgm:pt>
    <dgm:pt modelId="{1A1FF192-2DC0-4C60-B6AD-EE67EC4156CE}">
      <dgm:prSet phldrT="[Text]" custT="1"/>
      <dgm:spPr/>
      <dgm:t>
        <a:bodyPr/>
        <a:lstStyle/>
        <a:p>
          <a:pPr algn="l"/>
          <a:r>
            <a:rPr lang="en-US" sz="1400" dirty="0" smtClean="0">
              <a:latin typeface="Baskerville Old Face"/>
              <a:cs typeface="Baskerville Old Face"/>
            </a:rPr>
            <a:t>Curriculum</a:t>
          </a:r>
          <a:endParaRPr lang="en-US" sz="1400" dirty="0">
            <a:latin typeface="Baskerville Old Face"/>
            <a:cs typeface="Baskerville Old Face"/>
          </a:endParaRPr>
        </a:p>
      </dgm:t>
    </dgm:pt>
    <dgm:pt modelId="{104D33EA-A47F-437A-A993-9E2EB948C035}" type="parTrans" cxnId="{9965D3FC-3658-435B-8245-BF5B6BFC98A2}">
      <dgm:prSet/>
      <dgm:spPr/>
      <dgm:t>
        <a:bodyPr/>
        <a:lstStyle/>
        <a:p>
          <a:pPr algn="ctr"/>
          <a:endParaRPr lang="en-US">
            <a:latin typeface="Franklin Gothic Book" panose="020B0503020102020204" pitchFamily="34" charset="0"/>
          </a:endParaRPr>
        </a:p>
      </dgm:t>
    </dgm:pt>
    <dgm:pt modelId="{923CBE5B-5FF4-4F21-A35C-D3464498C1FE}" type="sibTrans" cxnId="{9965D3FC-3658-435B-8245-BF5B6BFC98A2}">
      <dgm:prSet/>
      <dgm:spPr/>
      <dgm:t>
        <a:bodyPr/>
        <a:lstStyle/>
        <a:p>
          <a:pPr algn="ctr"/>
          <a:endParaRPr lang="en-US">
            <a:latin typeface="Franklin Gothic Book" panose="020B0503020102020204" pitchFamily="34" charset="0"/>
          </a:endParaRPr>
        </a:p>
      </dgm:t>
    </dgm:pt>
    <dgm:pt modelId="{28646298-3971-4CFE-9EF8-6CAAE690C2F0}">
      <dgm:prSet phldrT="[Text]"/>
      <dgm:spPr/>
      <dgm:t>
        <a:bodyPr/>
        <a:lstStyle/>
        <a:p>
          <a:pPr algn="ctr"/>
          <a:r>
            <a:rPr lang="en-US" dirty="0" smtClean="0">
              <a:latin typeface="Baskerville Old Face"/>
              <a:cs typeface="Baskerville Old Face"/>
            </a:rPr>
            <a:t>Institutional Vitality and Viability</a:t>
          </a:r>
          <a:endParaRPr lang="en-US" dirty="0">
            <a:latin typeface="Baskerville Old Face"/>
            <a:cs typeface="Baskerville Old Face"/>
          </a:endParaRPr>
        </a:p>
      </dgm:t>
    </dgm:pt>
    <dgm:pt modelId="{F988FF05-9653-4450-B6ED-A6A108EB3CFE}" type="parTrans" cxnId="{D2CC578C-41FF-46A7-81EC-5867238ADA69}">
      <dgm:prSet/>
      <dgm:spPr/>
      <dgm:t>
        <a:bodyPr/>
        <a:lstStyle/>
        <a:p>
          <a:pPr algn="ctr"/>
          <a:endParaRPr lang="en-US">
            <a:latin typeface="Franklin Gothic Book" panose="020B0503020102020204" pitchFamily="34" charset="0"/>
          </a:endParaRPr>
        </a:p>
      </dgm:t>
    </dgm:pt>
    <dgm:pt modelId="{9B5106DE-0786-43C3-82CF-D56C376B5F6D}" type="sibTrans" cxnId="{D2CC578C-41FF-46A7-81EC-5867238ADA69}">
      <dgm:prSet/>
      <dgm:spPr/>
      <dgm:t>
        <a:bodyPr/>
        <a:lstStyle/>
        <a:p>
          <a:pPr algn="ctr"/>
          <a:endParaRPr lang="en-US">
            <a:latin typeface="Franklin Gothic Book" panose="020B0503020102020204" pitchFamily="34" charset="0"/>
          </a:endParaRPr>
        </a:p>
      </dgm:t>
    </dgm:pt>
    <dgm:pt modelId="{9FB4D0F5-F3C7-4E3D-BE52-09B92590EABD}">
      <dgm:prSet phldrT="[Text]" custT="1"/>
      <dgm:spPr/>
      <dgm:t>
        <a:bodyPr/>
        <a:lstStyle/>
        <a:p>
          <a:pPr algn="l"/>
          <a:r>
            <a:rPr lang="en-US" sz="1000" dirty="0" smtClean="0">
              <a:latin typeface="Baskerville Old Face"/>
              <a:cs typeface="Baskerville Old Face"/>
            </a:rPr>
            <a:t>Diversity of Faculty and Staff</a:t>
          </a:r>
          <a:endParaRPr lang="en-US" sz="1000" dirty="0">
            <a:latin typeface="Baskerville Old Face"/>
            <a:cs typeface="Baskerville Old Face"/>
          </a:endParaRPr>
        </a:p>
      </dgm:t>
    </dgm:pt>
    <dgm:pt modelId="{E21252B6-879A-4054-BA3D-CAD1491E2A38}" type="parTrans" cxnId="{19FE354B-354A-4604-BD1F-23E290CDD755}">
      <dgm:prSet/>
      <dgm:spPr/>
      <dgm:t>
        <a:bodyPr/>
        <a:lstStyle/>
        <a:p>
          <a:pPr algn="ctr"/>
          <a:endParaRPr lang="en-US">
            <a:latin typeface="Franklin Gothic Book" panose="020B0503020102020204" pitchFamily="34" charset="0"/>
          </a:endParaRPr>
        </a:p>
      </dgm:t>
    </dgm:pt>
    <dgm:pt modelId="{9B953AEE-5D41-4546-BBB3-CA744B8160BA}" type="sibTrans" cxnId="{19FE354B-354A-4604-BD1F-23E290CDD755}">
      <dgm:prSet/>
      <dgm:spPr/>
      <dgm:t>
        <a:bodyPr/>
        <a:lstStyle/>
        <a:p>
          <a:pPr algn="ctr"/>
          <a:endParaRPr lang="en-US">
            <a:latin typeface="Franklin Gothic Book" panose="020B0503020102020204" pitchFamily="34" charset="0"/>
          </a:endParaRPr>
        </a:p>
      </dgm:t>
    </dgm:pt>
    <dgm:pt modelId="{8A553975-F7EA-48F9-BF32-133E166926E6}">
      <dgm:prSet phldrT="[Text]"/>
      <dgm:spPr/>
      <dgm:t>
        <a:bodyPr/>
        <a:lstStyle/>
        <a:p>
          <a:pPr algn="ctr"/>
          <a:r>
            <a:rPr lang="en-US" dirty="0" smtClean="0">
              <a:latin typeface="Baskerville Old Face"/>
              <a:cs typeface="Baskerville Old Face"/>
            </a:rPr>
            <a:t>Climate and Intergroup Relations</a:t>
          </a:r>
          <a:endParaRPr lang="en-US" dirty="0">
            <a:latin typeface="Baskerville Old Face"/>
            <a:cs typeface="Baskerville Old Face"/>
          </a:endParaRPr>
        </a:p>
      </dgm:t>
    </dgm:pt>
    <dgm:pt modelId="{7EDB8F4A-70F7-45B4-A969-4470573D1EE8}" type="parTrans" cxnId="{4D4D62C1-8470-4447-A7EE-0957A716D9E1}">
      <dgm:prSet/>
      <dgm:spPr/>
      <dgm:t>
        <a:bodyPr/>
        <a:lstStyle/>
        <a:p>
          <a:pPr algn="ctr"/>
          <a:endParaRPr lang="en-US">
            <a:latin typeface="Franklin Gothic Book" panose="020B0503020102020204" pitchFamily="34" charset="0"/>
          </a:endParaRPr>
        </a:p>
      </dgm:t>
    </dgm:pt>
    <dgm:pt modelId="{2DFA6F12-E1AA-4FBF-8310-8FA97F7F8B5D}" type="sibTrans" cxnId="{4D4D62C1-8470-4447-A7EE-0957A716D9E1}">
      <dgm:prSet/>
      <dgm:spPr/>
      <dgm:t>
        <a:bodyPr/>
        <a:lstStyle/>
        <a:p>
          <a:pPr algn="ctr"/>
          <a:endParaRPr lang="en-US">
            <a:latin typeface="Franklin Gothic Book" panose="020B0503020102020204" pitchFamily="34" charset="0"/>
          </a:endParaRPr>
        </a:p>
      </dgm:t>
    </dgm:pt>
    <dgm:pt modelId="{00310BC3-8FB7-44FF-9CE7-F2DDE3276333}">
      <dgm:prSet phldrT="[Text]" custT="1"/>
      <dgm:spPr/>
      <dgm:t>
        <a:bodyPr/>
        <a:lstStyle/>
        <a:p>
          <a:pPr algn="l"/>
          <a:r>
            <a:rPr lang="en-US" sz="1200" dirty="0" smtClean="0">
              <a:latin typeface="Baskerville Old Face"/>
              <a:cs typeface="Baskerville Old Face"/>
            </a:rPr>
            <a:t>Type of Quality of Interactions</a:t>
          </a:r>
          <a:endParaRPr lang="en-US" sz="1200" dirty="0">
            <a:latin typeface="Baskerville Old Face"/>
            <a:cs typeface="Baskerville Old Face"/>
          </a:endParaRPr>
        </a:p>
      </dgm:t>
    </dgm:pt>
    <dgm:pt modelId="{12699E8D-451B-4F5F-BEDF-40DD9F6953ED}" type="parTrans" cxnId="{ABA788DF-73D8-4842-9331-16FFB9070C95}">
      <dgm:prSet/>
      <dgm:spPr/>
      <dgm:t>
        <a:bodyPr/>
        <a:lstStyle/>
        <a:p>
          <a:pPr algn="ctr"/>
          <a:endParaRPr lang="en-US">
            <a:latin typeface="Franklin Gothic Book" panose="020B0503020102020204" pitchFamily="34" charset="0"/>
          </a:endParaRPr>
        </a:p>
      </dgm:t>
    </dgm:pt>
    <dgm:pt modelId="{0BA08673-35C8-4012-A387-FBDD7E1E0F80}" type="sibTrans" cxnId="{ABA788DF-73D8-4842-9331-16FFB9070C95}">
      <dgm:prSet/>
      <dgm:spPr/>
      <dgm:t>
        <a:bodyPr/>
        <a:lstStyle/>
        <a:p>
          <a:pPr algn="ctr"/>
          <a:endParaRPr lang="en-US">
            <a:latin typeface="Franklin Gothic Book" panose="020B0503020102020204" pitchFamily="34" charset="0"/>
          </a:endParaRPr>
        </a:p>
      </dgm:t>
    </dgm:pt>
    <dgm:pt modelId="{782D0F59-1D66-47C9-A3A7-73A69EE23529}">
      <dgm:prSet custT="1"/>
      <dgm:spPr/>
      <dgm:t>
        <a:bodyPr/>
        <a:lstStyle/>
        <a:p>
          <a:pPr algn="l"/>
          <a:r>
            <a:rPr lang="en-US" sz="1400" dirty="0" smtClean="0">
              <a:latin typeface="Baskerville Old Face"/>
              <a:cs typeface="Baskerville Old Face"/>
            </a:rPr>
            <a:t>Research</a:t>
          </a:r>
          <a:endParaRPr lang="en-US" sz="1400" dirty="0">
            <a:latin typeface="Baskerville Old Face"/>
            <a:cs typeface="Baskerville Old Face"/>
          </a:endParaRPr>
        </a:p>
      </dgm:t>
    </dgm:pt>
    <dgm:pt modelId="{DA57066A-853F-4113-A5B9-E77BB4B8C707}" type="parTrans" cxnId="{AF42C73C-1E56-4E66-8680-A0A3E678C14C}">
      <dgm:prSet/>
      <dgm:spPr/>
      <dgm:t>
        <a:bodyPr/>
        <a:lstStyle/>
        <a:p>
          <a:endParaRPr lang="en-US"/>
        </a:p>
      </dgm:t>
    </dgm:pt>
    <dgm:pt modelId="{EBF4AE45-06AF-4614-972B-24E4D47DFD34}" type="sibTrans" cxnId="{AF42C73C-1E56-4E66-8680-A0A3E678C14C}">
      <dgm:prSet/>
      <dgm:spPr/>
      <dgm:t>
        <a:bodyPr/>
        <a:lstStyle/>
        <a:p>
          <a:endParaRPr lang="en-US"/>
        </a:p>
      </dgm:t>
    </dgm:pt>
    <dgm:pt modelId="{49D01D30-301D-4147-9007-2AB96ED8DCF8}">
      <dgm:prSet custT="1"/>
      <dgm:spPr/>
      <dgm:t>
        <a:bodyPr/>
        <a:lstStyle/>
        <a:p>
          <a:pPr algn="l"/>
          <a:r>
            <a:rPr lang="en-US" sz="1400" dirty="0" smtClean="0">
              <a:latin typeface="Baskerville Old Face"/>
              <a:cs typeface="Baskerville Old Face"/>
            </a:rPr>
            <a:t>Faculty Capacity</a:t>
          </a:r>
          <a:endParaRPr lang="en-US" sz="1400" dirty="0">
            <a:latin typeface="Baskerville Old Face"/>
            <a:cs typeface="Baskerville Old Face"/>
          </a:endParaRPr>
        </a:p>
      </dgm:t>
    </dgm:pt>
    <dgm:pt modelId="{CF38B71E-DB3F-4524-9193-9765FB1331D8}" type="parTrans" cxnId="{8A1EA0D8-FEC2-4485-BF74-7F1D067076D5}">
      <dgm:prSet/>
      <dgm:spPr/>
      <dgm:t>
        <a:bodyPr/>
        <a:lstStyle/>
        <a:p>
          <a:endParaRPr lang="en-US"/>
        </a:p>
      </dgm:t>
    </dgm:pt>
    <dgm:pt modelId="{ADBC1814-BB57-47C3-8C49-9588A6617F7E}" type="sibTrans" cxnId="{8A1EA0D8-FEC2-4485-BF74-7F1D067076D5}">
      <dgm:prSet/>
      <dgm:spPr/>
      <dgm:t>
        <a:bodyPr/>
        <a:lstStyle/>
        <a:p>
          <a:endParaRPr lang="en-US"/>
        </a:p>
      </dgm:t>
    </dgm:pt>
    <dgm:pt modelId="{F9020527-08B5-4B3D-BA8D-7FCBF2445AC3}">
      <dgm:prSet custT="1"/>
      <dgm:spPr/>
      <dgm:t>
        <a:bodyPr/>
        <a:lstStyle/>
        <a:p>
          <a:pPr algn="l"/>
          <a:r>
            <a:rPr lang="en-US" sz="1400" dirty="0" smtClean="0">
              <a:latin typeface="Baskerville Old Face"/>
              <a:cs typeface="Baskerville Old Face"/>
            </a:rPr>
            <a:t>Learning Outcomes</a:t>
          </a:r>
          <a:endParaRPr lang="en-US" sz="1400" dirty="0">
            <a:latin typeface="Baskerville Old Face"/>
            <a:cs typeface="Baskerville Old Face"/>
          </a:endParaRPr>
        </a:p>
      </dgm:t>
    </dgm:pt>
    <dgm:pt modelId="{5F069457-DDED-42E5-8BAA-09C8E2ECFD76}" type="parTrans" cxnId="{C3BA72F3-66BF-40B7-BDD7-920A807BF575}">
      <dgm:prSet/>
      <dgm:spPr/>
      <dgm:t>
        <a:bodyPr/>
        <a:lstStyle/>
        <a:p>
          <a:endParaRPr lang="en-US"/>
        </a:p>
      </dgm:t>
    </dgm:pt>
    <dgm:pt modelId="{3F953612-0007-4D8C-ACA2-CAE8B5C561FA}" type="sibTrans" cxnId="{C3BA72F3-66BF-40B7-BDD7-920A807BF575}">
      <dgm:prSet/>
      <dgm:spPr/>
      <dgm:t>
        <a:bodyPr/>
        <a:lstStyle/>
        <a:p>
          <a:endParaRPr lang="en-US"/>
        </a:p>
      </dgm:t>
    </dgm:pt>
    <dgm:pt modelId="{48756DF8-23C3-4FFE-8F07-C6832D0085E0}">
      <dgm:prSet custT="1"/>
      <dgm:spPr/>
      <dgm:t>
        <a:bodyPr/>
        <a:lstStyle/>
        <a:p>
          <a:pPr algn="l"/>
          <a:endParaRPr lang="en-US" sz="1400" dirty="0">
            <a:latin typeface="Baskerville Old Face"/>
            <a:cs typeface="Baskerville Old Face"/>
          </a:endParaRPr>
        </a:p>
      </dgm:t>
    </dgm:pt>
    <dgm:pt modelId="{46FA430E-CB07-4CAA-9E1E-ED14FF85741C}" type="parTrans" cxnId="{9BB5ACE4-34CE-441A-ADC9-AF4113A23621}">
      <dgm:prSet/>
      <dgm:spPr/>
      <dgm:t>
        <a:bodyPr/>
        <a:lstStyle/>
        <a:p>
          <a:endParaRPr lang="en-US"/>
        </a:p>
      </dgm:t>
    </dgm:pt>
    <dgm:pt modelId="{DF06C94F-C517-46FA-86E4-132AD69EDD8E}" type="sibTrans" cxnId="{9BB5ACE4-34CE-441A-ADC9-AF4113A23621}">
      <dgm:prSet/>
      <dgm:spPr/>
      <dgm:t>
        <a:bodyPr/>
        <a:lstStyle/>
        <a:p>
          <a:endParaRPr lang="en-US"/>
        </a:p>
      </dgm:t>
    </dgm:pt>
    <dgm:pt modelId="{73F238EE-8FB5-496C-9F22-1E0E45B71915}">
      <dgm:prSet phldrT="[Text]" custT="1"/>
      <dgm:spPr/>
      <dgm:t>
        <a:bodyPr/>
        <a:lstStyle/>
        <a:p>
          <a:pPr algn="l"/>
          <a:r>
            <a:rPr lang="en-US" sz="1100" dirty="0" smtClean="0">
              <a:latin typeface="Baskerville Old Face"/>
              <a:cs typeface="Baskerville Old Face"/>
            </a:rPr>
            <a:t>Pursuit of Advance Degrees</a:t>
          </a:r>
          <a:endParaRPr lang="en-US" sz="1100" dirty="0">
            <a:latin typeface="Baskerville Old Face"/>
            <a:cs typeface="Baskerville Old Face"/>
          </a:endParaRPr>
        </a:p>
      </dgm:t>
    </dgm:pt>
    <dgm:pt modelId="{A47EDDF3-B77C-4757-B9E7-FACA458A25A0}" type="parTrans" cxnId="{E94E0E15-8246-4ED1-8E8F-2728A5D03F2F}">
      <dgm:prSet/>
      <dgm:spPr/>
      <dgm:t>
        <a:bodyPr/>
        <a:lstStyle/>
        <a:p>
          <a:endParaRPr lang="en-US"/>
        </a:p>
      </dgm:t>
    </dgm:pt>
    <dgm:pt modelId="{CFDF4246-BA3E-4C67-8698-10E27E6E9248}" type="sibTrans" cxnId="{E94E0E15-8246-4ED1-8E8F-2728A5D03F2F}">
      <dgm:prSet/>
      <dgm:spPr/>
      <dgm:t>
        <a:bodyPr/>
        <a:lstStyle/>
        <a:p>
          <a:endParaRPr lang="en-US"/>
        </a:p>
      </dgm:t>
    </dgm:pt>
    <dgm:pt modelId="{E4A16042-5717-4338-AC1A-6F624D94DD63}">
      <dgm:prSet phldrT="[Text]" custT="1"/>
      <dgm:spPr/>
      <dgm:t>
        <a:bodyPr/>
        <a:lstStyle/>
        <a:p>
          <a:pPr algn="l"/>
          <a:r>
            <a:rPr lang="en-US" sz="1100" dirty="0" smtClean="0">
              <a:latin typeface="Baskerville Old Face"/>
              <a:cs typeface="Baskerville Old Face"/>
            </a:rPr>
            <a:t>Graduation, Persistence, and Participation in Honors, STEM</a:t>
          </a:r>
          <a:endParaRPr lang="en-US" sz="1100" dirty="0">
            <a:latin typeface="Baskerville Old Face"/>
            <a:cs typeface="Baskerville Old Face"/>
          </a:endParaRPr>
        </a:p>
      </dgm:t>
    </dgm:pt>
    <dgm:pt modelId="{5EA90490-CF81-4D17-985A-62524D729B94}" type="parTrans" cxnId="{90FF1005-7703-4885-A305-2F5897B9D327}">
      <dgm:prSet/>
      <dgm:spPr/>
      <dgm:t>
        <a:bodyPr/>
        <a:lstStyle/>
        <a:p>
          <a:endParaRPr lang="en-US"/>
        </a:p>
      </dgm:t>
    </dgm:pt>
    <dgm:pt modelId="{A8666D61-8E52-4E70-BE85-AFB8E55C72E2}" type="sibTrans" cxnId="{90FF1005-7703-4885-A305-2F5897B9D327}">
      <dgm:prSet/>
      <dgm:spPr/>
      <dgm:t>
        <a:bodyPr/>
        <a:lstStyle/>
        <a:p>
          <a:endParaRPr lang="en-US"/>
        </a:p>
      </dgm:t>
    </dgm:pt>
    <dgm:pt modelId="{40B4461D-70D3-4C2D-A320-A613E0FDAD8D}">
      <dgm:prSet phldrT="[Text]" custT="1"/>
      <dgm:spPr/>
      <dgm:t>
        <a:bodyPr/>
        <a:lstStyle/>
        <a:p>
          <a:pPr algn="l"/>
          <a:r>
            <a:rPr lang="en-US" sz="1100" dirty="0" smtClean="0">
              <a:latin typeface="Baskerville Old Face"/>
              <a:cs typeface="Baskerville Old Face"/>
            </a:rPr>
            <a:t>Successful Transfer</a:t>
          </a:r>
          <a:endParaRPr lang="en-US" sz="1100" dirty="0">
            <a:latin typeface="Baskerville Old Face"/>
            <a:cs typeface="Baskerville Old Face"/>
          </a:endParaRPr>
        </a:p>
      </dgm:t>
    </dgm:pt>
    <dgm:pt modelId="{6DCD9E8D-9112-4468-9B04-94F36191FCD7}" type="parTrans" cxnId="{15DF539F-25D7-439B-A34D-7CDAD3179E47}">
      <dgm:prSet/>
      <dgm:spPr/>
      <dgm:t>
        <a:bodyPr/>
        <a:lstStyle/>
        <a:p>
          <a:endParaRPr lang="en-US"/>
        </a:p>
      </dgm:t>
    </dgm:pt>
    <dgm:pt modelId="{6F276656-CF66-4453-822E-7983081BF3AE}" type="sibTrans" cxnId="{15DF539F-25D7-439B-A34D-7CDAD3179E47}">
      <dgm:prSet/>
      <dgm:spPr/>
      <dgm:t>
        <a:bodyPr/>
        <a:lstStyle/>
        <a:p>
          <a:endParaRPr lang="en-US"/>
        </a:p>
      </dgm:t>
    </dgm:pt>
    <dgm:pt modelId="{FD968688-764E-4AF5-9DD3-AE2AAB3D0155}">
      <dgm:prSet phldrT="[Text]" custT="1"/>
      <dgm:spPr/>
      <dgm:t>
        <a:bodyPr/>
        <a:lstStyle/>
        <a:p>
          <a:pPr algn="l"/>
          <a:r>
            <a:rPr lang="en-US" sz="1200" dirty="0" smtClean="0">
              <a:latin typeface="Baskerville Old Face"/>
              <a:cs typeface="Baskerville Old Face"/>
            </a:rPr>
            <a:t>Quality of Campus Engagement</a:t>
          </a:r>
          <a:endParaRPr lang="en-US" sz="1200" dirty="0">
            <a:latin typeface="Baskerville Old Face"/>
            <a:cs typeface="Baskerville Old Face"/>
          </a:endParaRPr>
        </a:p>
      </dgm:t>
    </dgm:pt>
    <dgm:pt modelId="{99E25B5F-A45E-47F9-A3B7-4F4D18ACDB66}" type="parTrans" cxnId="{C59226EA-1BC5-4F59-90EA-D76BEE69D32F}">
      <dgm:prSet/>
      <dgm:spPr/>
      <dgm:t>
        <a:bodyPr/>
        <a:lstStyle/>
        <a:p>
          <a:endParaRPr lang="en-US"/>
        </a:p>
      </dgm:t>
    </dgm:pt>
    <dgm:pt modelId="{AB7514FA-8AA2-458D-AD93-BDD006527485}" type="sibTrans" cxnId="{C59226EA-1BC5-4F59-90EA-D76BEE69D32F}">
      <dgm:prSet/>
      <dgm:spPr/>
      <dgm:t>
        <a:bodyPr/>
        <a:lstStyle/>
        <a:p>
          <a:endParaRPr lang="en-US"/>
        </a:p>
      </dgm:t>
    </dgm:pt>
    <dgm:pt modelId="{8D8E50C2-3CE0-44B6-A689-E2C59518D35B}">
      <dgm:prSet phldrT="[Text]" custT="1"/>
      <dgm:spPr/>
      <dgm:t>
        <a:bodyPr/>
        <a:lstStyle/>
        <a:p>
          <a:pPr algn="l"/>
          <a:r>
            <a:rPr lang="en-US" sz="1200" dirty="0" smtClean="0">
              <a:latin typeface="Baskerville Old Face"/>
              <a:cs typeface="Baskerville Old Face"/>
            </a:rPr>
            <a:t>Perceptions of Institution</a:t>
          </a:r>
          <a:endParaRPr lang="en-US" sz="1200" dirty="0">
            <a:latin typeface="Baskerville Old Face"/>
            <a:cs typeface="Baskerville Old Face"/>
          </a:endParaRPr>
        </a:p>
      </dgm:t>
    </dgm:pt>
    <dgm:pt modelId="{E213AB5D-74D6-4A7C-9DF1-9F4BDB1022CC}" type="parTrans" cxnId="{971DBD15-55E2-43E7-A63F-6AF3841CCD6C}">
      <dgm:prSet/>
      <dgm:spPr/>
      <dgm:t>
        <a:bodyPr/>
        <a:lstStyle/>
        <a:p>
          <a:endParaRPr lang="en-US"/>
        </a:p>
      </dgm:t>
    </dgm:pt>
    <dgm:pt modelId="{F0FA1109-F10E-417A-A1D0-5C903AB2474D}" type="sibTrans" cxnId="{971DBD15-55E2-43E7-A63F-6AF3841CCD6C}">
      <dgm:prSet/>
      <dgm:spPr/>
      <dgm:t>
        <a:bodyPr/>
        <a:lstStyle/>
        <a:p>
          <a:endParaRPr lang="en-US"/>
        </a:p>
      </dgm:t>
    </dgm:pt>
    <dgm:pt modelId="{50F99D8A-933B-4E45-A0FC-F1FD1567B1E6}">
      <dgm:prSet phldrT="[Text]" custT="1"/>
      <dgm:spPr/>
      <dgm:t>
        <a:bodyPr/>
        <a:lstStyle/>
        <a:p>
          <a:pPr algn="r"/>
          <a:endParaRPr lang="en-US" sz="1000" dirty="0">
            <a:latin typeface="Baskerville Old Face"/>
            <a:cs typeface="Baskerville Old Face"/>
          </a:endParaRPr>
        </a:p>
      </dgm:t>
    </dgm:pt>
    <dgm:pt modelId="{B6DF31C7-12DF-4932-B282-BEBAFB63AA3E}" type="parTrans" cxnId="{25889FD0-C559-4BAB-ADE2-72D7EABA5ED2}">
      <dgm:prSet/>
      <dgm:spPr/>
      <dgm:t>
        <a:bodyPr/>
        <a:lstStyle/>
        <a:p>
          <a:endParaRPr lang="en-US"/>
        </a:p>
      </dgm:t>
    </dgm:pt>
    <dgm:pt modelId="{ADABB535-7C85-4CF9-A7D7-DE18AD868081}" type="sibTrans" cxnId="{25889FD0-C559-4BAB-ADE2-72D7EABA5ED2}">
      <dgm:prSet/>
      <dgm:spPr/>
      <dgm:t>
        <a:bodyPr/>
        <a:lstStyle/>
        <a:p>
          <a:endParaRPr lang="en-US"/>
        </a:p>
      </dgm:t>
    </dgm:pt>
    <dgm:pt modelId="{E63F083F-86BB-436E-BE8A-581045347EEA}">
      <dgm:prSet phldrT="[Text]" custT="1"/>
      <dgm:spPr/>
      <dgm:t>
        <a:bodyPr/>
        <a:lstStyle/>
        <a:p>
          <a:pPr algn="l"/>
          <a:r>
            <a:rPr lang="en-US" sz="1000" dirty="0" smtClean="0">
              <a:latin typeface="Baskerville Old Face"/>
              <a:cs typeface="Baskerville Old Face"/>
            </a:rPr>
            <a:t>Board and Leadership Engagement</a:t>
          </a:r>
          <a:endParaRPr lang="en-US" sz="1000" dirty="0">
            <a:latin typeface="Baskerville Old Face"/>
            <a:cs typeface="Baskerville Old Face"/>
          </a:endParaRPr>
        </a:p>
      </dgm:t>
    </dgm:pt>
    <dgm:pt modelId="{9911DB85-54B8-4986-8372-FD0E821CA0A5}" type="parTrans" cxnId="{1216AA2A-E145-41E4-A99F-E02E636E8D86}">
      <dgm:prSet/>
      <dgm:spPr/>
      <dgm:t>
        <a:bodyPr/>
        <a:lstStyle/>
        <a:p>
          <a:endParaRPr lang="en-US"/>
        </a:p>
      </dgm:t>
    </dgm:pt>
    <dgm:pt modelId="{CBB3119E-B523-4A13-91ED-DB2E550EAD82}" type="sibTrans" cxnId="{1216AA2A-E145-41E4-A99F-E02E636E8D86}">
      <dgm:prSet/>
      <dgm:spPr/>
      <dgm:t>
        <a:bodyPr/>
        <a:lstStyle/>
        <a:p>
          <a:endParaRPr lang="en-US"/>
        </a:p>
      </dgm:t>
    </dgm:pt>
    <dgm:pt modelId="{9D3D63BC-CCB3-4A56-A7D4-DB6E0E6EDA7E}">
      <dgm:prSet phldrT="[Text]" custT="1"/>
      <dgm:spPr/>
      <dgm:t>
        <a:bodyPr/>
        <a:lstStyle/>
        <a:p>
          <a:pPr algn="l"/>
          <a:r>
            <a:rPr lang="en-US" sz="1000" dirty="0" smtClean="0">
              <a:latin typeface="Baskerville Old Face"/>
              <a:cs typeface="Baskerville Old Face"/>
            </a:rPr>
            <a:t>Public Perception</a:t>
          </a:r>
          <a:endParaRPr lang="en-US" sz="1000" dirty="0">
            <a:latin typeface="Baskerville Old Face"/>
            <a:cs typeface="Baskerville Old Face"/>
          </a:endParaRPr>
        </a:p>
      </dgm:t>
    </dgm:pt>
    <dgm:pt modelId="{73DCE0FB-4633-4851-B52C-4BE057B8A426}" type="parTrans" cxnId="{E1D8E8B8-D731-4B70-9303-68D36D53B20F}">
      <dgm:prSet/>
      <dgm:spPr/>
      <dgm:t>
        <a:bodyPr/>
        <a:lstStyle/>
        <a:p>
          <a:endParaRPr lang="en-US"/>
        </a:p>
      </dgm:t>
    </dgm:pt>
    <dgm:pt modelId="{89A88550-0D0F-4476-A816-63C1E56C1EDC}" type="sibTrans" cxnId="{E1D8E8B8-D731-4B70-9303-68D36D53B20F}">
      <dgm:prSet/>
      <dgm:spPr/>
      <dgm:t>
        <a:bodyPr/>
        <a:lstStyle/>
        <a:p>
          <a:endParaRPr lang="en-US"/>
        </a:p>
      </dgm:t>
    </dgm:pt>
    <dgm:pt modelId="{F6ADB16C-C9D2-4B1D-9B83-D03ABC6EE570}">
      <dgm:prSet phldrT="[Text]" custT="1"/>
      <dgm:spPr/>
      <dgm:t>
        <a:bodyPr/>
        <a:lstStyle/>
        <a:p>
          <a:pPr algn="l"/>
          <a:r>
            <a:rPr lang="en-US" sz="1000" dirty="0" smtClean="0">
              <a:latin typeface="Baskerville Old Face"/>
              <a:cs typeface="Baskerville Old Face"/>
            </a:rPr>
            <a:t>Indicators and Framework for Monitoring Diversity</a:t>
          </a:r>
          <a:endParaRPr lang="en-US" sz="1000" dirty="0">
            <a:latin typeface="Baskerville Old Face"/>
            <a:cs typeface="Baskerville Old Face"/>
          </a:endParaRPr>
        </a:p>
      </dgm:t>
    </dgm:pt>
    <dgm:pt modelId="{4074DECC-1CF3-4F0E-9849-9EFF8358E957}" type="parTrans" cxnId="{45AEAB22-EC0D-4662-9445-F7FDBCD3D240}">
      <dgm:prSet/>
      <dgm:spPr/>
      <dgm:t>
        <a:bodyPr/>
        <a:lstStyle/>
        <a:p>
          <a:endParaRPr lang="en-US"/>
        </a:p>
      </dgm:t>
    </dgm:pt>
    <dgm:pt modelId="{CA08CE0F-4153-4DA2-9AC9-FAF7B71D89CE}" type="sibTrans" cxnId="{45AEAB22-EC0D-4662-9445-F7FDBCD3D240}">
      <dgm:prSet/>
      <dgm:spPr/>
      <dgm:t>
        <a:bodyPr/>
        <a:lstStyle/>
        <a:p>
          <a:endParaRPr lang="en-US"/>
        </a:p>
      </dgm:t>
    </dgm:pt>
    <dgm:pt modelId="{4CD48D21-5B40-4E9F-AAC8-1D7ED527700B}" type="pres">
      <dgm:prSet presAssocID="{EBD7851B-1289-44FE-8177-50B5143B352E}" presName="cycleMatrixDiagram" presStyleCnt="0">
        <dgm:presLayoutVars>
          <dgm:chMax val="1"/>
          <dgm:dir/>
          <dgm:animLvl val="lvl"/>
          <dgm:resizeHandles val="exact"/>
        </dgm:presLayoutVars>
      </dgm:prSet>
      <dgm:spPr/>
      <dgm:t>
        <a:bodyPr/>
        <a:lstStyle/>
        <a:p>
          <a:endParaRPr lang="en-US"/>
        </a:p>
      </dgm:t>
    </dgm:pt>
    <dgm:pt modelId="{4F3EE147-E7AF-43EA-AA27-6CF80A7C491F}" type="pres">
      <dgm:prSet presAssocID="{EBD7851B-1289-44FE-8177-50B5143B352E}" presName="children" presStyleCnt="0"/>
      <dgm:spPr/>
    </dgm:pt>
    <dgm:pt modelId="{3E6D55C9-F2B1-47F7-BB21-85038EC31236}" type="pres">
      <dgm:prSet presAssocID="{EBD7851B-1289-44FE-8177-50B5143B352E}" presName="child1group" presStyleCnt="0"/>
      <dgm:spPr/>
    </dgm:pt>
    <dgm:pt modelId="{5F8529C7-3ECA-4C14-8F68-7DCFAC820F49}" type="pres">
      <dgm:prSet presAssocID="{EBD7851B-1289-44FE-8177-50B5143B352E}" presName="child1" presStyleLbl="bgAcc1" presStyleIdx="0" presStyleCnt="4" custLinFactNeighborX="-19440" custLinFactNeighborY="9127"/>
      <dgm:spPr/>
      <dgm:t>
        <a:bodyPr/>
        <a:lstStyle/>
        <a:p>
          <a:endParaRPr lang="en-US"/>
        </a:p>
      </dgm:t>
    </dgm:pt>
    <dgm:pt modelId="{1B98C441-AC12-4FD1-B111-F5DC397D9E75}" type="pres">
      <dgm:prSet presAssocID="{EBD7851B-1289-44FE-8177-50B5143B352E}" presName="child1Text" presStyleLbl="bgAcc1" presStyleIdx="0" presStyleCnt="4">
        <dgm:presLayoutVars>
          <dgm:bulletEnabled val="1"/>
        </dgm:presLayoutVars>
      </dgm:prSet>
      <dgm:spPr/>
      <dgm:t>
        <a:bodyPr/>
        <a:lstStyle/>
        <a:p>
          <a:endParaRPr lang="en-US"/>
        </a:p>
      </dgm:t>
    </dgm:pt>
    <dgm:pt modelId="{CCBB8ACF-EE25-4E42-BBE9-A07014B8C02D}" type="pres">
      <dgm:prSet presAssocID="{EBD7851B-1289-44FE-8177-50B5143B352E}" presName="child2group" presStyleCnt="0"/>
      <dgm:spPr/>
    </dgm:pt>
    <dgm:pt modelId="{D83F861B-6C78-4863-9ED4-9642D32DE94F}" type="pres">
      <dgm:prSet presAssocID="{EBD7851B-1289-44FE-8177-50B5143B352E}" presName="child2" presStyleLbl="bgAcc1" presStyleIdx="1" presStyleCnt="4" custLinFactNeighborX="16618" custLinFactNeighborY="9921"/>
      <dgm:spPr/>
      <dgm:t>
        <a:bodyPr/>
        <a:lstStyle/>
        <a:p>
          <a:endParaRPr lang="en-US"/>
        </a:p>
      </dgm:t>
    </dgm:pt>
    <dgm:pt modelId="{E2507B27-E29F-4ADA-913C-CFE0B8553D11}" type="pres">
      <dgm:prSet presAssocID="{EBD7851B-1289-44FE-8177-50B5143B352E}" presName="child2Text" presStyleLbl="bgAcc1" presStyleIdx="1" presStyleCnt="4">
        <dgm:presLayoutVars>
          <dgm:bulletEnabled val="1"/>
        </dgm:presLayoutVars>
      </dgm:prSet>
      <dgm:spPr/>
      <dgm:t>
        <a:bodyPr/>
        <a:lstStyle/>
        <a:p>
          <a:endParaRPr lang="en-US"/>
        </a:p>
      </dgm:t>
    </dgm:pt>
    <dgm:pt modelId="{098FF822-427D-411A-947E-4A6B3998AF17}" type="pres">
      <dgm:prSet presAssocID="{EBD7851B-1289-44FE-8177-50B5143B352E}" presName="child3group" presStyleCnt="0"/>
      <dgm:spPr/>
    </dgm:pt>
    <dgm:pt modelId="{B52AC33B-09F6-487D-ABDE-BD0516DBD34C}" type="pres">
      <dgm:prSet presAssocID="{EBD7851B-1289-44FE-8177-50B5143B352E}" presName="child3" presStyleLbl="bgAcc1" presStyleIdx="2" presStyleCnt="4" custLinFactNeighborX="16618" custLinFactNeighborY="4961"/>
      <dgm:spPr/>
      <dgm:t>
        <a:bodyPr/>
        <a:lstStyle/>
        <a:p>
          <a:endParaRPr lang="en-US"/>
        </a:p>
      </dgm:t>
    </dgm:pt>
    <dgm:pt modelId="{DEFA771D-9962-460E-B04F-73E4198BA392}" type="pres">
      <dgm:prSet presAssocID="{EBD7851B-1289-44FE-8177-50B5143B352E}" presName="child3Text" presStyleLbl="bgAcc1" presStyleIdx="2" presStyleCnt="4">
        <dgm:presLayoutVars>
          <dgm:bulletEnabled val="1"/>
        </dgm:presLayoutVars>
      </dgm:prSet>
      <dgm:spPr/>
      <dgm:t>
        <a:bodyPr/>
        <a:lstStyle/>
        <a:p>
          <a:endParaRPr lang="en-US"/>
        </a:p>
      </dgm:t>
    </dgm:pt>
    <dgm:pt modelId="{47E06D53-376E-46F8-93B8-F0C682863B0F}" type="pres">
      <dgm:prSet presAssocID="{EBD7851B-1289-44FE-8177-50B5143B352E}" presName="child4group" presStyleCnt="0"/>
      <dgm:spPr/>
    </dgm:pt>
    <dgm:pt modelId="{BA941CEA-0260-414E-9C9C-FA65C77D208C}" type="pres">
      <dgm:prSet presAssocID="{EBD7851B-1289-44FE-8177-50B5143B352E}" presName="child4" presStyleLbl="bgAcc1" presStyleIdx="3" presStyleCnt="4" custLinFactNeighborX="-19440" custLinFactNeighborY="794"/>
      <dgm:spPr/>
      <dgm:t>
        <a:bodyPr/>
        <a:lstStyle/>
        <a:p>
          <a:endParaRPr lang="en-US"/>
        </a:p>
      </dgm:t>
    </dgm:pt>
    <dgm:pt modelId="{994D9B98-6439-4BAE-8CB9-27F16C87E9BF}" type="pres">
      <dgm:prSet presAssocID="{EBD7851B-1289-44FE-8177-50B5143B352E}" presName="child4Text" presStyleLbl="bgAcc1" presStyleIdx="3" presStyleCnt="4">
        <dgm:presLayoutVars>
          <dgm:bulletEnabled val="1"/>
        </dgm:presLayoutVars>
      </dgm:prSet>
      <dgm:spPr/>
      <dgm:t>
        <a:bodyPr/>
        <a:lstStyle/>
        <a:p>
          <a:endParaRPr lang="en-US"/>
        </a:p>
      </dgm:t>
    </dgm:pt>
    <dgm:pt modelId="{BE6E8731-2168-4100-A2CC-A58874983C82}" type="pres">
      <dgm:prSet presAssocID="{EBD7851B-1289-44FE-8177-50B5143B352E}" presName="childPlaceholder" presStyleCnt="0"/>
      <dgm:spPr/>
    </dgm:pt>
    <dgm:pt modelId="{30BF40CD-BFFF-4831-8615-3C43A75A3A7D}" type="pres">
      <dgm:prSet presAssocID="{EBD7851B-1289-44FE-8177-50B5143B352E}" presName="circle" presStyleCnt="0"/>
      <dgm:spPr/>
    </dgm:pt>
    <dgm:pt modelId="{FA7F392D-4C74-401B-95B2-67AD2B960027}" type="pres">
      <dgm:prSet presAssocID="{EBD7851B-1289-44FE-8177-50B5143B352E}" presName="quadrant1" presStyleLbl="node1" presStyleIdx="0" presStyleCnt="4">
        <dgm:presLayoutVars>
          <dgm:chMax val="1"/>
          <dgm:bulletEnabled val="1"/>
        </dgm:presLayoutVars>
      </dgm:prSet>
      <dgm:spPr/>
      <dgm:t>
        <a:bodyPr/>
        <a:lstStyle/>
        <a:p>
          <a:endParaRPr lang="en-US"/>
        </a:p>
      </dgm:t>
    </dgm:pt>
    <dgm:pt modelId="{C2F02B1E-0EA2-4BF8-ACF1-3A5DC899A0E7}" type="pres">
      <dgm:prSet presAssocID="{EBD7851B-1289-44FE-8177-50B5143B352E}" presName="quadrant2" presStyleLbl="node1" presStyleIdx="1" presStyleCnt="4">
        <dgm:presLayoutVars>
          <dgm:chMax val="1"/>
          <dgm:bulletEnabled val="1"/>
        </dgm:presLayoutVars>
      </dgm:prSet>
      <dgm:spPr/>
      <dgm:t>
        <a:bodyPr/>
        <a:lstStyle/>
        <a:p>
          <a:endParaRPr lang="en-US"/>
        </a:p>
      </dgm:t>
    </dgm:pt>
    <dgm:pt modelId="{0721F8BF-2345-40C2-B630-ACA90E677236}" type="pres">
      <dgm:prSet presAssocID="{EBD7851B-1289-44FE-8177-50B5143B352E}" presName="quadrant3" presStyleLbl="node1" presStyleIdx="2" presStyleCnt="4">
        <dgm:presLayoutVars>
          <dgm:chMax val="1"/>
          <dgm:bulletEnabled val="1"/>
        </dgm:presLayoutVars>
      </dgm:prSet>
      <dgm:spPr/>
      <dgm:t>
        <a:bodyPr/>
        <a:lstStyle/>
        <a:p>
          <a:endParaRPr lang="en-US"/>
        </a:p>
      </dgm:t>
    </dgm:pt>
    <dgm:pt modelId="{C1791EB6-6EF3-4CFB-95C8-79A0375D503F}" type="pres">
      <dgm:prSet presAssocID="{EBD7851B-1289-44FE-8177-50B5143B352E}" presName="quadrant4" presStyleLbl="node1" presStyleIdx="3" presStyleCnt="4">
        <dgm:presLayoutVars>
          <dgm:chMax val="1"/>
          <dgm:bulletEnabled val="1"/>
        </dgm:presLayoutVars>
      </dgm:prSet>
      <dgm:spPr/>
      <dgm:t>
        <a:bodyPr/>
        <a:lstStyle/>
        <a:p>
          <a:endParaRPr lang="en-US"/>
        </a:p>
      </dgm:t>
    </dgm:pt>
    <dgm:pt modelId="{B0A22339-C7FC-431C-BA5F-E62DEA2EBBE7}" type="pres">
      <dgm:prSet presAssocID="{EBD7851B-1289-44FE-8177-50B5143B352E}" presName="quadrantPlaceholder" presStyleCnt="0"/>
      <dgm:spPr/>
    </dgm:pt>
    <dgm:pt modelId="{FEE4A7EA-FE79-43D7-9218-BD91FF26C1D8}" type="pres">
      <dgm:prSet presAssocID="{EBD7851B-1289-44FE-8177-50B5143B352E}" presName="center1" presStyleLbl="fgShp" presStyleIdx="0" presStyleCnt="2"/>
      <dgm:spPr>
        <a:solidFill>
          <a:srgbClr val="56A0D3"/>
        </a:solidFill>
      </dgm:spPr>
    </dgm:pt>
    <dgm:pt modelId="{7D0F56D4-2441-40F5-92D2-7E0F661D7E8C}" type="pres">
      <dgm:prSet presAssocID="{EBD7851B-1289-44FE-8177-50B5143B352E}" presName="center2" presStyleLbl="fgShp" presStyleIdx="1" presStyleCnt="2"/>
      <dgm:spPr>
        <a:solidFill>
          <a:srgbClr val="56A0D3"/>
        </a:solidFill>
      </dgm:spPr>
    </dgm:pt>
  </dgm:ptLst>
  <dgm:cxnLst>
    <dgm:cxn modelId="{935C7441-FB2E-49A6-8643-A5EC03CB355F}" type="presOf" srcId="{73F238EE-8FB5-496C-9F22-1E0E45B71915}" destId="{1B98C441-AC12-4FD1-B111-F5DC397D9E75}" srcOrd="1" destOrd="1" presId="urn:microsoft.com/office/officeart/2005/8/layout/cycle4"/>
    <dgm:cxn modelId="{CAA82B07-9213-4DAB-ADD9-161CE5FA65E5}" type="presOf" srcId="{F9020527-08B5-4B3D-BA8D-7FCBF2445AC3}" destId="{D83F861B-6C78-4863-9ED4-9642D32DE94F}" srcOrd="0" destOrd="3" presId="urn:microsoft.com/office/officeart/2005/8/layout/cycle4"/>
    <dgm:cxn modelId="{0D783EB7-D1B8-4AFC-9A8E-DFA6D4EB563C}" type="presOf" srcId="{8D8E50C2-3CE0-44B6-A689-E2C59518D35B}" destId="{BA941CEA-0260-414E-9C9C-FA65C77D208C}" srcOrd="0" destOrd="2" presId="urn:microsoft.com/office/officeart/2005/8/layout/cycle4"/>
    <dgm:cxn modelId="{D24A0AE6-6E61-4A11-915B-4D2935F02AB9}" type="presOf" srcId="{F9020527-08B5-4B3D-BA8D-7FCBF2445AC3}" destId="{E2507B27-E29F-4ADA-913C-CFE0B8553D11}" srcOrd="1" destOrd="3" presId="urn:microsoft.com/office/officeart/2005/8/layout/cycle4"/>
    <dgm:cxn modelId="{DBC9AA45-84E5-4D7D-A88A-D328590FC8A6}" type="presOf" srcId="{1A1FF192-2DC0-4C60-B6AD-EE67EC4156CE}" destId="{E2507B27-E29F-4ADA-913C-CFE0B8553D11}" srcOrd="1" destOrd="0" presId="urn:microsoft.com/office/officeart/2005/8/layout/cycle4"/>
    <dgm:cxn modelId="{F7AE73E3-E93E-4B6B-B452-5583193EF169}" type="presOf" srcId="{9FB4D0F5-F3C7-4E3D-BE52-09B92590EABD}" destId="{DEFA771D-9962-460E-B04F-73E4198BA392}" srcOrd="1" destOrd="0" presId="urn:microsoft.com/office/officeart/2005/8/layout/cycle4"/>
    <dgm:cxn modelId="{F562FB7E-9FF9-4E4C-81C6-60762C43DD5A}" type="presOf" srcId="{E63F083F-86BB-436E-BE8A-581045347EEA}" destId="{B52AC33B-09F6-487D-ABDE-BD0516DBD34C}" srcOrd="0" destOrd="1" presId="urn:microsoft.com/office/officeart/2005/8/layout/cycle4"/>
    <dgm:cxn modelId="{D2CC578C-41FF-46A7-81EC-5867238ADA69}" srcId="{EBD7851B-1289-44FE-8177-50B5143B352E}" destId="{28646298-3971-4CFE-9EF8-6CAAE690C2F0}" srcOrd="2" destOrd="0" parTransId="{F988FF05-9653-4450-B6ED-A6A108EB3CFE}" sibTransId="{9B5106DE-0786-43C3-82CF-D56C376B5F6D}"/>
    <dgm:cxn modelId="{62BDFB8B-5485-431B-952A-D2AB41CC8204}" type="presOf" srcId="{40B4461D-70D3-4C2D-A320-A613E0FDAD8D}" destId="{5F8529C7-3ECA-4C14-8F68-7DCFAC820F49}" srcOrd="0" destOrd="3" presId="urn:microsoft.com/office/officeart/2005/8/layout/cycle4"/>
    <dgm:cxn modelId="{439FE113-E25F-4E5B-91F7-CCF77DDF8B17}" type="presOf" srcId="{782D0F59-1D66-47C9-A3A7-73A69EE23529}" destId="{E2507B27-E29F-4ADA-913C-CFE0B8553D11}" srcOrd="1" destOrd="1" presId="urn:microsoft.com/office/officeart/2005/8/layout/cycle4"/>
    <dgm:cxn modelId="{44EC79B3-9C10-4166-B145-BBEEECDE8B22}" type="presOf" srcId="{FD968688-764E-4AF5-9DD3-AE2AAB3D0155}" destId="{BA941CEA-0260-414E-9C9C-FA65C77D208C}" srcOrd="0" destOrd="1" presId="urn:microsoft.com/office/officeart/2005/8/layout/cycle4"/>
    <dgm:cxn modelId="{69003E87-F924-4D2E-B834-63FD6403FB46}" type="presOf" srcId="{FD968688-764E-4AF5-9DD3-AE2AAB3D0155}" destId="{994D9B98-6439-4BAE-8CB9-27F16C87E9BF}" srcOrd="1" destOrd="1" presId="urn:microsoft.com/office/officeart/2005/8/layout/cycle4"/>
    <dgm:cxn modelId="{3BE66C22-90B8-4F7E-99AF-15911B3D4BFA}" type="presOf" srcId="{782D0F59-1D66-47C9-A3A7-73A69EE23529}" destId="{D83F861B-6C78-4863-9ED4-9642D32DE94F}" srcOrd="0" destOrd="1" presId="urn:microsoft.com/office/officeart/2005/8/layout/cycle4"/>
    <dgm:cxn modelId="{AF42C73C-1E56-4E66-8680-A0A3E678C14C}" srcId="{06A760E2-C9C3-42D6-BFD5-81DCF39327C6}" destId="{782D0F59-1D66-47C9-A3A7-73A69EE23529}" srcOrd="1" destOrd="0" parTransId="{DA57066A-853F-4113-A5B9-E77BB4B8C707}" sibTransId="{EBF4AE45-06AF-4614-972B-24E4D47DFD34}"/>
    <dgm:cxn modelId="{9965D3FC-3658-435B-8245-BF5B6BFC98A2}" srcId="{06A760E2-C9C3-42D6-BFD5-81DCF39327C6}" destId="{1A1FF192-2DC0-4C60-B6AD-EE67EC4156CE}" srcOrd="0" destOrd="0" parTransId="{104D33EA-A47F-437A-A993-9E2EB948C035}" sibTransId="{923CBE5B-5FF4-4F21-A35C-D3464498C1FE}"/>
    <dgm:cxn modelId="{19FE354B-354A-4604-BD1F-23E290CDD755}" srcId="{28646298-3971-4CFE-9EF8-6CAAE690C2F0}" destId="{9FB4D0F5-F3C7-4E3D-BE52-09B92590EABD}" srcOrd="0" destOrd="0" parTransId="{E21252B6-879A-4054-BA3D-CAD1491E2A38}" sibTransId="{9B953AEE-5D41-4546-BBB3-CA744B8160BA}"/>
    <dgm:cxn modelId="{4D4D62C1-8470-4447-A7EE-0957A716D9E1}" srcId="{EBD7851B-1289-44FE-8177-50B5143B352E}" destId="{8A553975-F7EA-48F9-BF32-133E166926E6}" srcOrd="3" destOrd="0" parTransId="{7EDB8F4A-70F7-45B4-A969-4470573D1EE8}" sibTransId="{2DFA6F12-E1AA-4FBF-8310-8FA97F7F8B5D}"/>
    <dgm:cxn modelId="{15DF539F-25D7-439B-A34D-7CDAD3179E47}" srcId="{B036F9DA-82F6-4A74-8DAB-900037FDC18E}" destId="{40B4461D-70D3-4C2D-A320-A613E0FDAD8D}" srcOrd="3" destOrd="0" parTransId="{6DCD9E8D-9112-4468-9B04-94F36191FCD7}" sibTransId="{6F276656-CF66-4453-822E-7983081BF3AE}"/>
    <dgm:cxn modelId="{EC97267F-8AFC-4A33-8CE8-4E5540C999FE}" type="presOf" srcId="{00310BC3-8FB7-44FF-9CE7-F2DDE3276333}" destId="{994D9B98-6439-4BAE-8CB9-27F16C87E9BF}" srcOrd="1" destOrd="0" presId="urn:microsoft.com/office/officeart/2005/8/layout/cycle4"/>
    <dgm:cxn modelId="{CE87723B-2770-4BF8-9992-A277EEFA4B13}" type="presOf" srcId="{E4A16042-5717-4338-AC1A-6F624D94DD63}" destId="{1B98C441-AC12-4FD1-B111-F5DC397D9E75}" srcOrd="1" destOrd="2" presId="urn:microsoft.com/office/officeart/2005/8/layout/cycle4"/>
    <dgm:cxn modelId="{45AEAB22-EC0D-4662-9445-F7FDBCD3D240}" srcId="{28646298-3971-4CFE-9EF8-6CAAE690C2F0}" destId="{F6ADB16C-C9D2-4B1D-9B83-D03ABC6EE570}" srcOrd="3" destOrd="0" parTransId="{4074DECC-1CF3-4F0E-9849-9EFF8358E957}" sibTransId="{CA08CE0F-4153-4DA2-9AC9-FAF7B71D89CE}"/>
    <dgm:cxn modelId="{8A4F16C9-6315-4943-8300-B23F3539294D}" type="presOf" srcId="{8D8E50C2-3CE0-44B6-A689-E2C59518D35B}" destId="{994D9B98-6439-4BAE-8CB9-27F16C87E9BF}" srcOrd="1" destOrd="2" presId="urn:microsoft.com/office/officeart/2005/8/layout/cycle4"/>
    <dgm:cxn modelId="{D1972F0D-CC04-4EF6-8501-ACC48D3E3B33}" type="presOf" srcId="{9D3D63BC-CCB3-4A56-A7D4-DB6E0E6EDA7E}" destId="{B52AC33B-09F6-487D-ABDE-BD0516DBD34C}" srcOrd="0" destOrd="2" presId="urn:microsoft.com/office/officeart/2005/8/layout/cycle4"/>
    <dgm:cxn modelId="{90FF1005-7703-4885-A305-2F5897B9D327}" srcId="{B036F9DA-82F6-4A74-8DAB-900037FDC18E}" destId="{E4A16042-5717-4338-AC1A-6F624D94DD63}" srcOrd="2" destOrd="0" parTransId="{5EA90490-CF81-4D17-985A-62524D729B94}" sibTransId="{A8666D61-8E52-4E70-BE85-AFB8E55C72E2}"/>
    <dgm:cxn modelId="{7866F04D-8D63-405F-AEEB-50F4B3DBAE29}" type="presOf" srcId="{49D01D30-301D-4147-9007-2AB96ED8DCF8}" destId="{E2507B27-E29F-4ADA-913C-CFE0B8553D11}" srcOrd="1" destOrd="2" presId="urn:microsoft.com/office/officeart/2005/8/layout/cycle4"/>
    <dgm:cxn modelId="{B7ECB88C-F046-482A-998B-3DFBD4E35FA5}" type="presOf" srcId="{50F99D8A-933B-4E45-A0FC-F1FD1567B1E6}" destId="{B52AC33B-09F6-487D-ABDE-BD0516DBD34C}" srcOrd="0" destOrd="4" presId="urn:microsoft.com/office/officeart/2005/8/layout/cycle4"/>
    <dgm:cxn modelId="{CFBEC5BA-285A-41B2-84E6-2D0EF509357B}" type="presOf" srcId="{28646298-3971-4CFE-9EF8-6CAAE690C2F0}" destId="{0721F8BF-2345-40C2-B630-ACA90E677236}" srcOrd="0" destOrd="0" presId="urn:microsoft.com/office/officeart/2005/8/layout/cycle4"/>
    <dgm:cxn modelId="{522C921F-7A56-4259-A25E-001BCA01C418}" type="presOf" srcId="{00310BC3-8FB7-44FF-9CE7-F2DDE3276333}" destId="{BA941CEA-0260-414E-9C9C-FA65C77D208C}" srcOrd="0" destOrd="0" presId="urn:microsoft.com/office/officeart/2005/8/layout/cycle4"/>
    <dgm:cxn modelId="{0C4C06FE-ED7F-478C-8525-CCF20EE66114}" type="presOf" srcId="{9D3D63BC-CCB3-4A56-A7D4-DB6E0E6EDA7E}" destId="{DEFA771D-9962-460E-B04F-73E4198BA392}" srcOrd="1" destOrd="2" presId="urn:microsoft.com/office/officeart/2005/8/layout/cycle4"/>
    <dgm:cxn modelId="{74978001-6899-46AA-A79C-6BD8A4895A3B}" type="presOf" srcId="{E63F083F-86BB-436E-BE8A-581045347EEA}" destId="{DEFA771D-9962-460E-B04F-73E4198BA392}" srcOrd="1" destOrd="1" presId="urn:microsoft.com/office/officeart/2005/8/layout/cycle4"/>
    <dgm:cxn modelId="{A6DCE4E5-4619-477D-BF34-F3B513A915BC}" type="presOf" srcId="{B036F9DA-82F6-4A74-8DAB-900037FDC18E}" destId="{FA7F392D-4C74-401B-95B2-67AD2B960027}" srcOrd="0" destOrd="0" presId="urn:microsoft.com/office/officeart/2005/8/layout/cycle4"/>
    <dgm:cxn modelId="{FC4F79C9-ED4E-46C5-BFAB-94158885B46B}" type="presOf" srcId="{F6ADB16C-C9D2-4B1D-9B83-D03ABC6EE570}" destId="{DEFA771D-9962-460E-B04F-73E4198BA392}" srcOrd="1" destOrd="3" presId="urn:microsoft.com/office/officeart/2005/8/layout/cycle4"/>
    <dgm:cxn modelId="{14D4C48A-CB1B-4B3D-9A4C-E299C597FFE9}" type="presOf" srcId="{F6ADB16C-C9D2-4B1D-9B83-D03ABC6EE570}" destId="{B52AC33B-09F6-487D-ABDE-BD0516DBD34C}" srcOrd="0" destOrd="3" presId="urn:microsoft.com/office/officeart/2005/8/layout/cycle4"/>
    <dgm:cxn modelId="{B1A78F34-A76A-4111-A436-73F8585ADF2F}" type="presOf" srcId="{06A760E2-C9C3-42D6-BFD5-81DCF39327C6}" destId="{C2F02B1E-0EA2-4BF8-ACF1-3A5DC899A0E7}" srcOrd="0" destOrd="0" presId="urn:microsoft.com/office/officeart/2005/8/layout/cycle4"/>
    <dgm:cxn modelId="{6BBE657D-5414-4C07-831F-236D48CF397D}" type="presOf" srcId="{73F238EE-8FB5-496C-9F22-1E0E45B71915}" destId="{5F8529C7-3ECA-4C14-8F68-7DCFAC820F49}" srcOrd="0" destOrd="1" presId="urn:microsoft.com/office/officeart/2005/8/layout/cycle4"/>
    <dgm:cxn modelId="{937517C1-4AA2-4A77-AFF3-16F3AB546F92}" type="presOf" srcId="{49D01D30-301D-4147-9007-2AB96ED8DCF8}" destId="{D83F861B-6C78-4863-9ED4-9642D32DE94F}" srcOrd="0" destOrd="2" presId="urn:microsoft.com/office/officeart/2005/8/layout/cycle4"/>
    <dgm:cxn modelId="{ABA788DF-73D8-4842-9331-16FFB9070C95}" srcId="{8A553975-F7EA-48F9-BF32-133E166926E6}" destId="{00310BC3-8FB7-44FF-9CE7-F2DDE3276333}" srcOrd="0" destOrd="0" parTransId="{12699E8D-451B-4F5F-BEDF-40DD9F6953ED}" sibTransId="{0BA08673-35C8-4012-A387-FBDD7E1E0F80}"/>
    <dgm:cxn modelId="{1216AA2A-E145-41E4-A99F-E02E636E8D86}" srcId="{28646298-3971-4CFE-9EF8-6CAAE690C2F0}" destId="{E63F083F-86BB-436E-BE8A-581045347EEA}" srcOrd="1" destOrd="0" parTransId="{9911DB85-54B8-4986-8372-FD0E821CA0A5}" sibTransId="{CBB3119E-B523-4A13-91ED-DB2E550EAD82}"/>
    <dgm:cxn modelId="{5F7B22D1-6A8A-48E5-8F38-2189ABB639E4}" type="presOf" srcId="{50F99D8A-933B-4E45-A0FC-F1FD1567B1E6}" destId="{DEFA771D-9962-460E-B04F-73E4198BA392}" srcOrd="1" destOrd="4" presId="urn:microsoft.com/office/officeart/2005/8/layout/cycle4"/>
    <dgm:cxn modelId="{E1D8E8B8-D731-4B70-9303-68D36D53B20F}" srcId="{28646298-3971-4CFE-9EF8-6CAAE690C2F0}" destId="{9D3D63BC-CCB3-4A56-A7D4-DB6E0E6EDA7E}" srcOrd="2" destOrd="0" parTransId="{73DCE0FB-4633-4851-B52C-4BE057B8A426}" sibTransId="{89A88550-0D0F-4476-A816-63C1E56C1EDC}"/>
    <dgm:cxn modelId="{6B3D5AAF-D6A9-4F27-B2FA-A2014FD0042A}" type="presOf" srcId="{3C550215-B2A9-4B3D-8E49-FD2FA16ADFBA}" destId="{5F8529C7-3ECA-4C14-8F68-7DCFAC820F49}" srcOrd="0" destOrd="0" presId="urn:microsoft.com/office/officeart/2005/8/layout/cycle4"/>
    <dgm:cxn modelId="{9BB5ACE4-34CE-441A-ADC9-AF4113A23621}" srcId="{06A760E2-C9C3-42D6-BFD5-81DCF39327C6}" destId="{48756DF8-23C3-4FFE-8F07-C6832D0085E0}" srcOrd="4" destOrd="0" parTransId="{46FA430E-CB07-4CAA-9E1E-ED14FF85741C}" sibTransId="{DF06C94F-C517-46FA-86E4-132AD69EDD8E}"/>
    <dgm:cxn modelId="{DBBDCB79-E4B4-4C68-9601-026A5793B794}" type="presOf" srcId="{EBD7851B-1289-44FE-8177-50B5143B352E}" destId="{4CD48D21-5B40-4E9F-AAC8-1D7ED527700B}" srcOrd="0" destOrd="0" presId="urn:microsoft.com/office/officeart/2005/8/layout/cycle4"/>
    <dgm:cxn modelId="{E94E0E15-8246-4ED1-8E8F-2728A5D03F2F}" srcId="{B036F9DA-82F6-4A74-8DAB-900037FDC18E}" destId="{73F238EE-8FB5-496C-9F22-1E0E45B71915}" srcOrd="1" destOrd="0" parTransId="{A47EDDF3-B77C-4757-B9E7-FACA458A25A0}" sibTransId="{CFDF4246-BA3E-4C67-8698-10E27E6E9248}"/>
    <dgm:cxn modelId="{0B64EEC6-7444-4E7E-95C6-90B7D0F84C54}" srcId="{B036F9DA-82F6-4A74-8DAB-900037FDC18E}" destId="{3C550215-B2A9-4B3D-8E49-FD2FA16ADFBA}" srcOrd="0" destOrd="0" parTransId="{9B8E4AB9-56FB-42EC-A5A4-0BFD4675666B}" sibTransId="{163B13B9-A3F2-4F44-95D9-55E9BBA58FBB}"/>
    <dgm:cxn modelId="{C3BA72F3-66BF-40B7-BDD7-920A807BF575}" srcId="{06A760E2-C9C3-42D6-BFD5-81DCF39327C6}" destId="{F9020527-08B5-4B3D-BA8D-7FCBF2445AC3}" srcOrd="3" destOrd="0" parTransId="{5F069457-DDED-42E5-8BAA-09C8E2ECFD76}" sibTransId="{3F953612-0007-4D8C-ACA2-CAE8B5C561FA}"/>
    <dgm:cxn modelId="{6A9263FA-44D4-4BA7-B3B7-E58E9285E3ED}" type="presOf" srcId="{40B4461D-70D3-4C2D-A320-A613E0FDAD8D}" destId="{1B98C441-AC12-4FD1-B111-F5DC397D9E75}" srcOrd="1" destOrd="3" presId="urn:microsoft.com/office/officeart/2005/8/layout/cycle4"/>
    <dgm:cxn modelId="{8A1EA0D8-FEC2-4485-BF74-7F1D067076D5}" srcId="{06A760E2-C9C3-42D6-BFD5-81DCF39327C6}" destId="{49D01D30-301D-4147-9007-2AB96ED8DCF8}" srcOrd="2" destOrd="0" parTransId="{CF38B71E-DB3F-4524-9193-9765FB1331D8}" sibTransId="{ADBC1814-BB57-47C3-8C49-9588A6617F7E}"/>
    <dgm:cxn modelId="{C59226EA-1BC5-4F59-90EA-D76BEE69D32F}" srcId="{8A553975-F7EA-48F9-BF32-133E166926E6}" destId="{FD968688-764E-4AF5-9DD3-AE2AAB3D0155}" srcOrd="1" destOrd="0" parTransId="{99E25B5F-A45E-47F9-A3B7-4F4D18ACDB66}" sibTransId="{AB7514FA-8AA2-458D-AD93-BDD006527485}"/>
    <dgm:cxn modelId="{960D12C7-06A1-4369-BB07-DEFE1C61611E}" type="presOf" srcId="{1A1FF192-2DC0-4C60-B6AD-EE67EC4156CE}" destId="{D83F861B-6C78-4863-9ED4-9642D32DE94F}" srcOrd="0" destOrd="0" presId="urn:microsoft.com/office/officeart/2005/8/layout/cycle4"/>
    <dgm:cxn modelId="{A6854B64-D29E-46E8-AEBE-CC6DA2D9DEAF}" type="presOf" srcId="{E4A16042-5717-4338-AC1A-6F624D94DD63}" destId="{5F8529C7-3ECA-4C14-8F68-7DCFAC820F49}" srcOrd="0" destOrd="2" presId="urn:microsoft.com/office/officeart/2005/8/layout/cycle4"/>
    <dgm:cxn modelId="{69D15B40-CA3B-4C19-8C9A-891E3B32A40D}" type="presOf" srcId="{8A553975-F7EA-48F9-BF32-133E166926E6}" destId="{C1791EB6-6EF3-4CFB-95C8-79A0375D503F}" srcOrd="0" destOrd="0" presId="urn:microsoft.com/office/officeart/2005/8/layout/cycle4"/>
    <dgm:cxn modelId="{37FB1FD8-4C60-48A5-A111-0E97343019DE}" srcId="{EBD7851B-1289-44FE-8177-50B5143B352E}" destId="{B036F9DA-82F6-4A74-8DAB-900037FDC18E}" srcOrd="0" destOrd="0" parTransId="{FB1CC88D-FF31-42F9-801A-268F03A881CD}" sibTransId="{F3F24751-347B-4621-8441-77B2A2DE2848}"/>
    <dgm:cxn modelId="{E0BB4422-5153-46B3-AAE1-11D649A2A383}" type="presOf" srcId="{48756DF8-23C3-4FFE-8F07-C6832D0085E0}" destId="{E2507B27-E29F-4ADA-913C-CFE0B8553D11}" srcOrd="1" destOrd="4" presId="urn:microsoft.com/office/officeart/2005/8/layout/cycle4"/>
    <dgm:cxn modelId="{03741C57-CDBE-4F96-8FA2-E57F8971D960}" type="presOf" srcId="{3C550215-B2A9-4B3D-8E49-FD2FA16ADFBA}" destId="{1B98C441-AC12-4FD1-B111-F5DC397D9E75}" srcOrd="1" destOrd="0" presId="urn:microsoft.com/office/officeart/2005/8/layout/cycle4"/>
    <dgm:cxn modelId="{25889FD0-C559-4BAB-ADE2-72D7EABA5ED2}" srcId="{28646298-3971-4CFE-9EF8-6CAAE690C2F0}" destId="{50F99D8A-933B-4E45-A0FC-F1FD1567B1E6}" srcOrd="4" destOrd="0" parTransId="{B6DF31C7-12DF-4932-B282-BEBAFB63AA3E}" sibTransId="{ADABB535-7C85-4CF9-A7D7-DE18AD868081}"/>
    <dgm:cxn modelId="{46E8638B-E2F1-42E3-86A0-4746ED4E8045}" type="presOf" srcId="{9FB4D0F5-F3C7-4E3D-BE52-09B92590EABD}" destId="{B52AC33B-09F6-487D-ABDE-BD0516DBD34C}" srcOrd="0" destOrd="0" presId="urn:microsoft.com/office/officeart/2005/8/layout/cycle4"/>
    <dgm:cxn modelId="{DFF90F45-1147-4C51-BA46-BEE8896FD9AF}" type="presOf" srcId="{48756DF8-23C3-4FFE-8F07-C6832D0085E0}" destId="{D83F861B-6C78-4863-9ED4-9642D32DE94F}" srcOrd="0" destOrd="4" presId="urn:microsoft.com/office/officeart/2005/8/layout/cycle4"/>
    <dgm:cxn modelId="{971DBD15-55E2-43E7-A63F-6AF3841CCD6C}" srcId="{8A553975-F7EA-48F9-BF32-133E166926E6}" destId="{8D8E50C2-3CE0-44B6-A689-E2C59518D35B}" srcOrd="2" destOrd="0" parTransId="{E213AB5D-74D6-4A7C-9DF1-9F4BDB1022CC}" sibTransId="{F0FA1109-F10E-417A-A1D0-5C903AB2474D}"/>
    <dgm:cxn modelId="{08272C15-D739-4CED-89FE-40B9153F7DF5}" srcId="{EBD7851B-1289-44FE-8177-50B5143B352E}" destId="{06A760E2-C9C3-42D6-BFD5-81DCF39327C6}" srcOrd="1" destOrd="0" parTransId="{2F4105E8-6267-408C-87C1-5E8722DC9FD0}" sibTransId="{2396ED40-BB76-4911-91E9-47EBC24AEFE7}"/>
    <dgm:cxn modelId="{44C8866C-F91F-461A-A885-870BF7AE097E}" type="presParOf" srcId="{4CD48D21-5B40-4E9F-AAC8-1D7ED527700B}" destId="{4F3EE147-E7AF-43EA-AA27-6CF80A7C491F}" srcOrd="0" destOrd="0" presId="urn:microsoft.com/office/officeart/2005/8/layout/cycle4"/>
    <dgm:cxn modelId="{BF2471DB-43E5-48EA-9197-6B630EA091D2}" type="presParOf" srcId="{4F3EE147-E7AF-43EA-AA27-6CF80A7C491F}" destId="{3E6D55C9-F2B1-47F7-BB21-85038EC31236}" srcOrd="0" destOrd="0" presId="urn:microsoft.com/office/officeart/2005/8/layout/cycle4"/>
    <dgm:cxn modelId="{F69536AA-7469-44A9-A131-66725E23F32F}" type="presParOf" srcId="{3E6D55C9-F2B1-47F7-BB21-85038EC31236}" destId="{5F8529C7-3ECA-4C14-8F68-7DCFAC820F49}" srcOrd="0" destOrd="0" presId="urn:microsoft.com/office/officeart/2005/8/layout/cycle4"/>
    <dgm:cxn modelId="{324BEA2D-200C-47B6-8C4E-541D77D1326D}" type="presParOf" srcId="{3E6D55C9-F2B1-47F7-BB21-85038EC31236}" destId="{1B98C441-AC12-4FD1-B111-F5DC397D9E75}" srcOrd="1" destOrd="0" presId="urn:microsoft.com/office/officeart/2005/8/layout/cycle4"/>
    <dgm:cxn modelId="{6D443E60-29AA-4D11-B5E2-53FEE3BC96F3}" type="presParOf" srcId="{4F3EE147-E7AF-43EA-AA27-6CF80A7C491F}" destId="{CCBB8ACF-EE25-4E42-BBE9-A07014B8C02D}" srcOrd="1" destOrd="0" presId="urn:microsoft.com/office/officeart/2005/8/layout/cycle4"/>
    <dgm:cxn modelId="{7026DD29-CAC8-4172-AECE-41B9F78BF5BD}" type="presParOf" srcId="{CCBB8ACF-EE25-4E42-BBE9-A07014B8C02D}" destId="{D83F861B-6C78-4863-9ED4-9642D32DE94F}" srcOrd="0" destOrd="0" presId="urn:microsoft.com/office/officeart/2005/8/layout/cycle4"/>
    <dgm:cxn modelId="{25A37203-26B5-41E8-B84F-C40E942897A0}" type="presParOf" srcId="{CCBB8ACF-EE25-4E42-BBE9-A07014B8C02D}" destId="{E2507B27-E29F-4ADA-913C-CFE0B8553D11}" srcOrd="1" destOrd="0" presId="urn:microsoft.com/office/officeart/2005/8/layout/cycle4"/>
    <dgm:cxn modelId="{D3D8B06A-13FD-419E-984A-26F365444568}" type="presParOf" srcId="{4F3EE147-E7AF-43EA-AA27-6CF80A7C491F}" destId="{098FF822-427D-411A-947E-4A6B3998AF17}" srcOrd="2" destOrd="0" presId="urn:microsoft.com/office/officeart/2005/8/layout/cycle4"/>
    <dgm:cxn modelId="{80D06279-8987-49F6-B609-C7BE32182408}" type="presParOf" srcId="{098FF822-427D-411A-947E-4A6B3998AF17}" destId="{B52AC33B-09F6-487D-ABDE-BD0516DBD34C}" srcOrd="0" destOrd="0" presId="urn:microsoft.com/office/officeart/2005/8/layout/cycle4"/>
    <dgm:cxn modelId="{4C88CA3B-4A77-49FD-B197-1D4F0510EAE1}" type="presParOf" srcId="{098FF822-427D-411A-947E-4A6B3998AF17}" destId="{DEFA771D-9962-460E-B04F-73E4198BA392}" srcOrd="1" destOrd="0" presId="urn:microsoft.com/office/officeart/2005/8/layout/cycle4"/>
    <dgm:cxn modelId="{5C7F557B-9666-43EE-A385-A29999767234}" type="presParOf" srcId="{4F3EE147-E7AF-43EA-AA27-6CF80A7C491F}" destId="{47E06D53-376E-46F8-93B8-F0C682863B0F}" srcOrd="3" destOrd="0" presId="urn:microsoft.com/office/officeart/2005/8/layout/cycle4"/>
    <dgm:cxn modelId="{9046E30A-3644-4D9C-8877-65A09F82A6D5}" type="presParOf" srcId="{47E06D53-376E-46F8-93B8-F0C682863B0F}" destId="{BA941CEA-0260-414E-9C9C-FA65C77D208C}" srcOrd="0" destOrd="0" presId="urn:microsoft.com/office/officeart/2005/8/layout/cycle4"/>
    <dgm:cxn modelId="{95086DFE-B6F8-40C3-B802-B00FD5B9A39D}" type="presParOf" srcId="{47E06D53-376E-46F8-93B8-F0C682863B0F}" destId="{994D9B98-6439-4BAE-8CB9-27F16C87E9BF}" srcOrd="1" destOrd="0" presId="urn:microsoft.com/office/officeart/2005/8/layout/cycle4"/>
    <dgm:cxn modelId="{0BB55453-FF0C-41DF-A2D5-6F4452305400}" type="presParOf" srcId="{4F3EE147-E7AF-43EA-AA27-6CF80A7C491F}" destId="{BE6E8731-2168-4100-A2CC-A58874983C82}" srcOrd="4" destOrd="0" presId="urn:microsoft.com/office/officeart/2005/8/layout/cycle4"/>
    <dgm:cxn modelId="{ECCF8154-A2C9-4EB9-A777-BF40F9A7371B}" type="presParOf" srcId="{4CD48D21-5B40-4E9F-AAC8-1D7ED527700B}" destId="{30BF40CD-BFFF-4831-8615-3C43A75A3A7D}" srcOrd="1" destOrd="0" presId="urn:microsoft.com/office/officeart/2005/8/layout/cycle4"/>
    <dgm:cxn modelId="{6717A455-BCBF-487F-83B5-65B8CA9941CA}" type="presParOf" srcId="{30BF40CD-BFFF-4831-8615-3C43A75A3A7D}" destId="{FA7F392D-4C74-401B-95B2-67AD2B960027}" srcOrd="0" destOrd="0" presId="urn:microsoft.com/office/officeart/2005/8/layout/cycle4"/>
    <dgm:cxn modelId="{92586BCE-AAEC-4FA2-8CDC-90062DC7645B}" type="presParOf" srcId="{30BF40CD-BFFF-4831-8615-3C43A75A3A7D}" destId="{C2F02B1E-0EA2-4BF8-ACF1-3A5DC899A0E7}" srcOrd="1" destOrd="0" presId="urn:microsoft.com/office/officeart/2005/8/layout/cycle4"/>
    <dgm:cxn modelId="{CA3BEBDF-B60B-4F0D-A620-C4200C3D8415}" type="presParOf" srcId="{30BF40CD-BFFF-4831-8615-3C43A75A3A7D}" destId="{0721F8BF-2345-40C2-B630-ACA90E677236}" srcOrd="2" destOrd="0" presId="urn:microsoft.com/office/officeart/2005/8/layout/cycle4"/>
    <dgm:cxn modelId="{DED40A96-B63B-4F30-9C0B-439E522F6799}" type="presParOf" srcId="{30BF40CD-BFFF-4831-8615-3C43A75A3A7D}" destId="{C1791EB6-6EF3-4CFB-95C8-79A0375D503F}" srcOrd="3" destOrd="0" presId="urn:microsoft.com/office/officeart/2005/8/layout/cycle4"/>
    <dgm:cxn modelId="{5B1E6BEC-7A01-463B-B790-2BCA355A7AC6}" type="presParOf" srcId="{30BF40CD-BFFF-4831-8615-3C43A75A3A7D}" destId="{B0A22339-C7FC-431C-BA5F-E62DEA2EBBE7}" srcOrd="4" destOrd="0" presId="urn:microsoft.com/office/officeart/2005/8/layout/cycle4"/>
    <dgm:cxn modelId="{1A837DEE-F111-4465-895F-9DF76F5F26E7}" type="presParOf" srcId="{4CD48D21-5B40-4E9F-AAC8-1D7ED527700B}" destId="{FEE4A7EA-FE79-43D7-9218-BD91FF26C1D8}" srcOrd="2" destOrd="0" presId="urn:microsoft.com/office/officeart/2005/8/layout/cycle4"/>
    <dgm:cxn modelId="{251E3EB8-1861-4DDB-B8E6-00F3C2B5338D}" type="presParOf" srcId="{4CD48D21-5B40-4E9F-AAC8-1D7ED527700B}" destId="{7D0F56D4-2441-40F5-92D2-7E0F661D7E8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5FDE-6BEE-401F-8658-40D222B0E512}">
      <dsp:nvSpPr>
        <dsp:cNvPr id="0" name=""/>
        <dsp:cNvSpPr/>
      </dsp:nvSpPr>
      <dsp:spPr>
        <a:xfrm rot="16200000">
          <a:off x="-1263349" y="1264232"/>
          <a:ext cx="4825999" cy="2297534"/>
        </a:xfrm>
        <a:prstGeom prst="flowChartManualOperati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kern="1200" dirty="0" smtClean="0">
              <a:latin typeface="Ebrima" panose="02000000000000000000" pitchFamily="2" charset="0"/>
              <a:ea typeface="Ebrima" panose="02000000000000000000" pitchFamily="2" charset="0"/>
              <a:cs typeface="Ebrima" panose="02000000000000000000" pitchFamily="2" charset="0"/>
            </a:rPr>
            <a:t>Diversity</a:t>
          </a:r>
          <a:endParaRPr lang="en-US" sz="2800" kern="1200" dirty="0">
            <a:latin typeface="Ebrima" panose="02000000000000000000" pitchFamily="2" charset="0"/>
            <a:ea typeface="Ebrima" panose="02000000000000000000" pitchFamily="2" charset="0"/>
            <a:cs typeface="Ebrima" panose="02000000000000000000" pitchFamily="2" charset="0"/>
          </a:endParaRPr>
        </a:p>
        <a:p>
          <a:pPr marL="228600" lvl="1" indent="-228600" algn="l" defTabSz="889000">
            <a:lnSpc>
              <a:spcPct val="90000"/>
            </a:lnSpc>
            <a:spcBef>
              <a:spcPct val="0"/>
            </a:spcBef>
            <a:spcAft>
              <a:spcPct val="15000"/>
            </a:spcAft>
            <a:buChar char="••"/>
          </a:pPr>
          <a:r>
            <a:rPr lang="en-US" sz="2000" kern="1200" dirty="0" smtClean="0">
              <a:latin typeface="Ebrima" panose="02000000000000000000" pitchFamily="2" charset="0"/>
              <a:ea typeface="Ebrima" panose="02000000000000000000" pitchFamily="2" charset="0"/>
              <a:cs typeface="Ebrima" panose="02000000000000000000" pitchFamily="2" charset="0"/>
            </a:rPr>
            <a:t>Broad and encompassing</a:t>
          </a:r>
        </a:p>
      </dsp:txBody>
      <dsp:txXfrm rot="5400000">
        <a:off x="883" y="965200"/>
        <a:ext cx="2297534" cy="2895599"/>
      </dsp:txXfrm>
    </dsp:sp>
    <dsp:sp modelId="{7B4B3E27-BC51-4765-B15B-1D31C4F827CE}">
      <dsp:nvSpPr>
        <dsp:cNvPr id="0" name=""/>
        <dsp:cNvSpPr/>
      </dsp:nvSpPr>
      <dsp:spPr>
        <a:xfrm rot="16200000">
          <a:off x="1206500" y="1264232"/>
          <a:ext cx="4825999" cy="2297534"/>
        </a:xfrm>
        <a:prstGeom prst="flowChartManualOperati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kern="1200" dirty="0" smtClean="0">
              <a:latin typeface="Ebrima" panose="02000000000000000000" pitchFamily="2" charset="0"/>
              <a:ea typeface="Ebrima" panose="02000000000000000000" pitchFamily="2" charset="0"/>
              <a:cs typeface="Ebrima" panose="02000000000000000000" pitchFamily="2" charset="0"/>
            </a:rPr>
            <a:t>Inclusion</a:t>
          </a:r>
          <a:endParaRPr lang="en-US" sz="2800" kern="1200" dirty="0">
            <a:latin typeface="Ebrima" panose="02000000000000000000" pitchFamily="2" charset="0"/>
            <a:ea typeface="Ebrima" panose="02000000000000000000" pitchFamily="2" charset="0"/>
            <a:cs typeface="Ebrima" panose="02000000000000000000" pitchFamily="2" charset="0"/>
          </a:endParaRPr>
        </a:p>
        <a:p>
          <a:pPr marL="171450" lvl="1" indent="-171450" algn="l" defTabSz="755650">
            <a:lnSpc>
              <a:spcPct val="90000"/>
            </a:lnSpc>
            <a:spcBef>
              <a:spcPct val="0"/>
            </a:spcBef>
            <a:spcAft>
              <a:spcPct val="15000"/>
            </a:spcAft>
            <a:buChar char="••"/>
          </a:pPr>
          <a:r>
            <a:rPr lang="en-US" sz="1700" kern="1200" dirty="0" smtClean="0">
              <a:latin typeface="Ebrima" panose="02000000000000000000" pitchFamily="2" charset="0"/>
              <a:ea typeface="Ebrima" panose="02000000000000000000" pitchFamily="2" charset="0"/>
              <a:cs typeface="Ebrima" panose="02000000000000000000" pitchFamily="2" charset="0"/>
            </a:rPr>
            <a:t>Active, intentional, ongoing efforts to engage diversity to reap its educational benefits; inclusive of all segments of campus community</a:t>
          </a:r>
          <a:endParaRPr lang="en-US" sz="1700" kern="1200" dirty="0">
            <a:latin typeface="Ebrima" panose="02000000000000000000" pitchFamily="2" charset="0"/>
            <a:ea typeface="Ebrima" panose="02000000000000000000" pitchFamily="2" charset="0"/>
            <a:cs typeface="Ebrima" panose="02000000000000000000" pitchFamily="2" charset="0"/>
          </a:endParaRPr>
        </a:p>
      </dsp:txBody>
      <dsp:txXfrm rot="5400000">
        <a:off x="2470732" y="965200"/>
        <a:ext cx="2297534" cy="2895599"/>
      </dsp:txXfrm>
    </dsp:sp>
    <dsp:sp modelId="{80745BAE-55E2-4C78-A54B-56976E98213A}">
      <dsp:nvSpPr>
        <dsp:cNvPr id="0" name=""/>
        <dsp:cNvSpPr/>
      </dsp:nvSpPr>
      <dsp:spPr>
        <a:xfrm rot="16200000">
          <a:off x="3676349" y="1264232"/>
          <a:ext cx="4825999" cy="2297534"/>
        </a:xfrm>
        <a:prstGeom prst="flowChartManualOperati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163" bIns="0" numCol="1" spcCol="1270" anchor="t" anchorCtr="0">
          <a:noAutofit/>
        </a:bodyPr>
        <a:lstStyle/>
        <a:p>
          <a:pPr lvl="0" algn="l" defTabSz="844550">
            <a:lnSpc>
              <a:spcPct val="90000"/>
            </a:lnSpc>
            <a:spcBef>
              <a:spcPct val="0"/>
            </a:spcBef>
            <a:spcAft>
              <a:spcPct val="35000"/>
            </a:spcAft>
          </a:pPr>
          <a:r>
            <a:rPr lang="en-US" sz="1900" kern="1200" dirty="0" smtClean="0">
              <a:latin typeface="Ebrima" panose="02000000000000000000" pitchFamily="2" charset="0"/>
              <a:ea typeface="Ebrima" panose="02000000000000000000" pitchFamily="2" charset="0"/>
              <a:cs typeface="Ebrima" panose="02000000000000000000" pitchFamily="2" charset="0"/>
            </a:rPr>
            <a:t>Inclusive AND differentiated</a:t>
          </a:r>
          <a:endParaRPr lang="en-US" sz="19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US" sz="1500" kern="1200" dirty="0" smtClean="0">
              <a:latin typeface="Ebrima" panose="02000000000000000000" pitchFamily="2" charset="0"/>
              <a:ea typeface="Ebrima" panose="02000000000000000000" pitchFamily="2" charset="0"/>
              <a:cs typeface="Ebrima" panose="02000000000000000000" pitchFamily="2" charset="0"/>
            </a:rPr>
            <a:t>leverage compositional diversity</a:t>
          </a:r>
          <a:endParaRPr lang="en-US"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US" sz="1500" kern="1200" dirty="0" smtClean="0">
              <a:latin typeface="Ebrima" panose="02000000000000000000" pitchFamily="2" charset="0"/>
              <a:ea typeface="Ebrima" panose="02000000000000000000" pitchFamily="2" charset="0"/>
              <a:cs typeface="Ebrima" panose="02000000000000000000" pitchFamily="2" charset="0"/>
            </a:rPr>
            <a:t>reap educational benefits</a:t>
          </a:r>
          <a:endParaRPr lang="en-US"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US" sz="1500" kern="1200" dirty="0" smtClean="0">
              <a:latin typeface="Ebrima" panose="02000000000000000000" pitchFamily="2" charset="0"/>
              <a:ea typeface="Ebrima" panose="02000000000000000000" pitchFamily="2" charset="0"/>
              <a:cs typeface="Ebrima" panose="02000000000000000000" pitchFamily="2" charset="0"/>
            </a:rPr>
            <a:t>meet needs of differentiated segments authentically</a:t>
          </a:r>
          <a:endParaRPr lang="en-US" sz="1500" kern="1200" dirty="0">
            <a:latin typeface="Ebrima" panose="02000000000000000000" pitchFamily="2" charset="0"/>
            <a:ea typeface="Ebrima" panose="02000000000000000000" pitchFamily="2" charset="0"/>
            <a:cs typeface="Ebrima" panose="02000000000000000000" pitchFamily="2" charset="0"/>
          </a:endParaRPr>
        </a:p>
      </dsp:txBody>
      <dsp:txXfrm rot="5400000">
        <a:off x="4940581" y="965200"/>
        <a:ext cx="2297534" cy="2895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91406-8BE0-402F-A7C0-77A64D40C957}">
      <dsp:nvSpPr>
        <dsp:cNvPr id="0" name=""/>
        <dsp:cNvSpPr/>
      </dsp:nvSpPr>
      <dsp:spPr>
        <a:xfrm>
          <a:off x="3680638" y="1323788"/>
          <a:ext cx="1305354" cy="181219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ts val="0"/>
            </a:spcAft>
          </a:pPr>
          <a:r>
            <a:rPr lang="en-US" sz="2000" b="1" kern="1200" dirty="0" smtClean="0"/>
            <a:t>DMA</a:t>
          </a:r>
        </a:p>
        <a:p>
          <a:pPr lvl="0" algn="ctr" defTabSz="889000">
            <a:lnSpc>
              <a:spcPct val="100000"/>
            </a:lnSpc>
            <a:spcBef>
              <a:spcPct val="0"/>
            </a:spcBef>
            <a:spcAft>
              <a:spcPts val="0"/>
            </a:spcAft>
          </a:pPr>
          <a:r>
            <a:rPr lang="en-US" sz="1300" b="1" kern="1200" dirty="0" smtClean="0"/>
            <a:t>____________</a:t>
          </a:r>
        </a:p>
        <a:p>
          <a:pPr lvl="0" algn="ctr" defTabSz="889000">
            <a:lnSpc>
              <a:spcPct val="100000"/>
            </a:lnSpc>
            <a:spcBef>
              <a:spcPct val="0"/>
            </a:spcBef>
            <a:spcAft>
              <a:spcPts val="0"/>
            </a:spcAft>
          </a:pPr>
          <a:r>
            <a:rPr lang="en-US" sz="1300" b="1" kern="1200" dirty="0" smtClean="0"/>
            <a:t>Chief Diversity Officer</a:t>
          </a:r>
          <a:endParaRPr lang="en-US" sz="1300" b="1" kern="1200" dirty="0"/>
        </a:p>
      </dsp:txBody>
      <dsp:txXfrm>
        <a:off x="3744360" y="1387510"/>
        <a:ext cx="1177910" cy="1684752"/>
      </dsp:txXfrm>
    </dsp:sp>
    <dsp:sp modelId="{5C26E22F-336A-4600-B2B3-BF1D518FE05F}">
      <dsp:nvSpPr>
        <dsp:cNvPr id="0" name=""/>
        <dsp:cNvSpPr/>
      </dsp:nvSpPr>
      <dsp:spPr>
        <a:xfrm rot="16178760">
          <a:off x="4082138" y="1079721"/>
          <a:ext cx="488141" cy="0"/>
        </a:xfrm>
        <a:custGeom>
          <a:avLst/>
          <a:gdLst/>
          <a:ahLst/>
          <a:cxnLst/>
          <a:rect l="0" t="0" r="0" b="0"/>
          <a:pathLst>
            <a:path>
              <a:moveTo>
                <a:pt x="0" y="0"/>
              </a:moveTo>
              <a:lnTo>
                <a:pt x="4881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3CB10-5596-4557-8232-7939CAB408FB}">
      <dsp:nvSpPr>
        <dsp:cNvPr id="0" name=""/>
        <dsp:cNvSpPr/>
      </dsp:nvSpPr>
      <dsp:spPr>
        <a:xfrm>
          <a:off x="2926656" y="116639"/>
          <a:ext cx="2791647" cy="71901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Provost Committee on Inclusive Excellence and Diversity</a:t>
          </a:r>
          <a:endParaRPr lang="en-US" sz="1600" kern="1200" dirty="0"/>
        </a:p>
      </dsp:txBody>
      <dsp:txXfrm>
        <a:off x="2961755" y="151738"/>
        <a:ext cx="2721449" cy="648817"/>
      </dsp:txXfrm>
    </dsp:sp>
    <dsp:sp modelId="{7540A810-9586-404E-8ED7-764CD3ACD5A2}">
      <dsp:nvSpPr>
        <dsp:cNvPr id="0" name=""/>
        <dsp:cNvSpPr/>
      </dsp:nvSpPr>
      <dsp:spPr>
        <a:xfrm rot="21172248">
          <a:off x="4983266" y="2104485"/>
          <a:ext cx="705323" cy="0"/>
        </a:xfrm>
        <a:custGeom>
          <a:avLst/>
          <a:gdLst/>
          <a:ahLst/>
          <a:cxnLst/>
          <a:rect l="0" t="0" r="0" b="0"/>
          <a:pathLst>
            <a:path>
              <a:moveTo>
                <a:pt x="0" y="0"/>
              </a:moveTo>
              <a:lnTo>
                <a:pt x="7053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C7156-A1FF-4916-83DA-4D74C42F5D67}">
      <dsp:nvSpPr>
        <dsp:cNvPr id="0" name=""/>
        <dsp:cNvSpPr/>
      </dsp:nvSpPr>
      <dsp:spPr>
        <a:xfrm>
          <a:off x="5685863" y="1551071"/>
          <a:ext cx="2376034" cy="72211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Institutional Diversity and Inclusion Collaborative</a:t>
          </a:r>
          <a:endParaRPr lang="en-US" sz="1600" kern="1200" dirty="0"/>
        </a:p>
      </dsp:txBody>
      <dsp:txXfrm>
        <a:off x="5721114" y="1586322"/>
        <a:ext cx="2305532" cy="651609"/>
      </dsp:txXfrm>
    </dsp:sp>
    <dsp:sp modelId="{5ED6C4C0-9FBE-40B5-AD7F-9B734B3AC7EC}">
      <dsp:nvSpPr>
        <dsp:cNvPr id="0" name=""/>
        <dsp:cNvSpPr/>
      </dsp:nvSpPr>
      <dsp:spPr>
        <a:xfrm rot="1339218">
          <a:off x="4946816" y="2696420"/>
          <a:ext cx="1045757" cy="0"/>
        </a:xfrm>
        <a:custGeom>
          <a:avLst/>
          <a:gdLst/>
          <a:ahLst/>
          <a:cxnLst/>
          <a:rect l="0" t="0" r="0" b="0"/>
          <a:pathLst>
            <a:path>
              <a:moveTo>
                <a:pt x="0" y="0"/>
              </a:moveTo>
              <a:lnTo>
                <a:pt x="104575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7FE81-42FB-4B85-8ABF-3E24C8A05452}">
      <dsp:nvSpPr>
        <dsp:cNvPr id="0" name=""/>
        <dsp:cNvSpPr/>
      </dsp:nvSpPr>
      <dsp:spPr>
        <a:xfrm>
          <a:off x="5537998" y="2895001"/>
          <a:ext cx="2324084" cy="6130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CDO Advisory Group</a:t>
          </a:r>
          <a:endParaRPr lang="en-US" sz="1600" kern="1200" dirty="0"/>
        </a:p>
      </dsp:txBody>
      <dsp:txXfrm>
        <a:off x="5567925" y="2924928"/>
        <a:ext cx="2264230" cy="553205"/>
      </dsp:txXfrm>
    </dsp:sp>
    <dsp:sp modelId="{79118A54-E58F-4C50-920A-B3C5F8648560}">
      <dsp:nvSpPr>
        <dsp:cNvPr id="0" name=""/>
        <dsp:cNvSpPr/>
      </dsp:nvSpPr>
      <dsp:spPr>
        <a:xfrm rot="5339466">
          <a:off x="4038453" y="3452326"/>
          <a:ext cx="632780" cy="0"/>
        </a:xfrm>
        <a:custGeom>
          <a:avLst/>
          <a:gdLst/>
          <a:ahLst/>
          <a:cxnLst/>
          <a:rect l="0" t="0" r="0" b="0"/>
          <a:pathLst>
            <a:path>
              <a:moveTo>
                <a:pt x="0" y="0"/>
              </a:moveTo>
              <a:lnTo>
                <a:pt x="6327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15A86-A2E4-41D9-BDAD-26DF4500A742}">
      <dsp:nvSpPr>
        <dsp:cNvPr id="0" name=""/>
        <dsp:cNvSpPr/>
      </dsp:nvSpPr>
      <dsp:spPr>
        <a:xfrm>
          <a:off x="3457650" y="3768667"/>
          <a:ext cx="1814366" cy="501829"/>
        </a:xfrm>
        <a:prstGeom prst="roundRect">
          <a:avLst/>
        </a:prstGeom>
        <a:solidFill>
          <a:schemeClr val="lt1">
            <a:hueOff val="0"/>
            <a:satOff val="0"/>
            <a:lumOff val="0"/>
            <a:alphaOff val="0"/>
          </a:schemeClr>
        </a:solidFill>
        <a:ln w="25400" cap="flat" cmpd="sng" algn="ctr">
          <a:solidFill>
            <a:schemeClr val="accent1">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Diversity Liaisons</a:t>
          </a:r>
          <a:endParaRPr lang="en-US" sz="1600" kern="1200" dirty="0"/>
        </a:p>
      </dsp:txBody>
      <dsp:txXfrm>
        <a:off x="3482147" y="3793164"/>
        <a:ext cx="1765372" cy="452835"/>
      </dsp:txXfrm>
    </dsp:sp>
    <dsp:sp modelId="{2BDF807B-7E03-4E49-B56D-EB3FE6C2EC4B}">
      <dsp:nvSpPr>
        <dsp:cNvPr id="0" name=""/>
        <dsp:cNvSpPr/>
      </dsp:nvSpPr>
      <dsp:spPr>
        <a:xfrm rot="9585360">
          <a:off x="2466482" y="2687349"/>
          <a:ext cx="1252852" cy="0"/>
        </a:xfrm>
        <a:custGeom>
          <a:avLst/>
          <a:gdLst/>
          <a:ahLst/>
          <a:cxnLst/>
          <a:rect l="0" t="0" r="0" b="0"/>
          <a:pathLst>
            <a:path>
              <a:moveTo>
                <a:pt x="0" y="0"/>
              </a:moveTo>
              <a:lnTo>
                <a:pt x="12528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6F021-54D4-4F99-A777-6144D0784B8B}">
      <dsp:nvSpPr>
        <dsp:cNvPr id="0" name=""/>
        <dsp:cNvSpPr/>
      </dsp:nvSpPr>
      <dsp:spPr>
        <a:xfrm>
          <a:off x="313227" y="2904104"/>
          <a:ext cx="2661622" cy="63517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Minority Male Working Group</a:t>
          </a:r>
          <a:endParaRPr lang="en-US" sz="1600" kern="1200" dirty="0"/>
        </a:p>
      </dsp:txBody>
      <dsp:txXfrm>
        <a:off x="344234" y="2935111"/>
        <a:ext cx="2599608" cy="573163"/>
      </dsp:txXfrm>
    </dsp:sp>
    <dsp:sp modelId="{1E41C16E-A3FA-4CEF-9E7F-8B74B76F21D2}">
      <dsp:nvSpPr>
        <dsp:cNvPr id="0" name=""/>
        <dsp:cNvSpPr/>
      </dsp:nvSpPr>
      <dsp:spPr>
        <a:xfrm rot="11257992">
          <a:off x="2599604" y="2070299"/>
          <a:ext cx="1085845" cy="0"/>
        </a:xfrm>
        <a:custGeom>
          <a:avLst/>
          <a:gdLst/>
          <a:ahLst/>
          <a:cxnLst/>
          <a:rect l="0" t="0" r="0" b="0"/>
          <a:pathLst>
            <a:path>
              <a:moveTo>
                <a:pt x="0" y="0"/>
              </a:moveTo>
              <a:lnTo>
                <a:pt x="1085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B4DA5-821B-4F85-823E-2028DC7150E3}">
      <dsp:nvSpPr>
        <dsp:cNvPr id="0" name=""/>
        <dsp:cNvSpPr/>
      </dsp:nvSpPr>
      <dsp:spPr>
        <a:xfrm>
          <a:off x="508047" y="1519656"/>
          <a:ext cx="2096367" cy="6760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Campus Climate Survey Workgroup</a:t>
          </a:r>
          <a:endParaRPr lang="en-US" sz="1600" kern="1200" dirty="0"/>
        </a:p>
      </dsp:txBody>
      <dsp:txXfrm>
        <a:off x="541051" y="1552660"/>
        <a:ext cx="2030359" cy="610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F358-438A-4E23-A619-E7820C0501C7}">
      <dsp:nvSpPr>
        <dsp:cNvPr id="0" name=""/>
        <dsp:cNvSpPr/>
      </dsp:nvSpPr>
      <dsp:spPr>
        <a:xfrm>
          <a:off x="2140" y="0"/>
          <a:ext cx="2100122" cy="5695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latin typeface="Garamond" panose="02020404030301010803" pitchFamily="18" charset="0"/>
            </a:rPr>
            <a:t>Provost’s Committee on Inclusive Excellence and Diversity</a:t>
          </a:r>
          <a:endParaRPr lang="en-US" sz="2300" b="1" kern="1200" dirty="0">
            <a:latin typeface="Garamond" panose="02020404030301010803" pitchFamily="18" charset="0"/>
          </a:endParaRPr>
        </a:p>
      </dsp:txBody>
      <dsp:txXfrm>
        <a:off x="2140" y="0"/>
        <a:ext cx="2100122" cy="1708785"/>
      </dsp:txXfrm>
    </dsp:sp>
    <dsp:sp modelId="{D893A558-FD07-4704-BE56-D56F9B00D43D}">
      <dsp:nvSpPr>
        <dsp:cNvPr id="0" name=""/>
        <dsp:cNvSpPr/>
      </dsp:nvSpPr>
      <dsp:spPr>
        <a:xfrm>
          <a:off x="212152" y="1709271"/>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Campus-Identified Faculty, Staff, and Students</a:t>
          </a:r>
        </a:p>
        <a:p>
          <a:pPr lvl="0" algn="ctr" defTabSz="533400">
            <a:lnSpc>
              <a:spcPct val="90000"/>
            </a:lnSpc>
            <a:spcBef>
              <a:spcPct val="0"/>
            </a:spcBef>
            <a:spcAft>
              <a:spcPct val="35000"/>
            </a:spcAft>
          </a:pPr>
          <a:r>
            <a:rPr lang="en-US" sz="1200" kern="1200" dirty="0" smtClean="0"/>
            <a:t>Contact: Chief Diversity Officer, DMA</a:t>
          </a:r>
          <a:endParaRPr lang="en-US" sz="1200" kern="1200" dirty="0"/>
        </a:p>
      </dsp:txBody>
      <dsp:txXfrm>
        <a:off x="244927" y="1742046"/>
        <a:ext cx="1614548" cy="1053476"/>
      </dsp:txXfrm>
    </dsp:sp>
    <dsp:sp modelId="{B83370BD-F0A1-4AB6-BD31-5A8460EB4FE7}">
      <dsp:nvSpPr>
        <dsp:cNvPr id="0" name=""/>
        <dsp:cNvSpPr/>
      </dsp:nvSpPr>
      <dsp:spPr>
        <a:xfrm>
          <a:off x="212152" y="3000455"/>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Reviewing Campus Landscape and Making Recommendations on </a:t>
          </a:r>
          <a:r>
            <a:rPr lang="en-US" sz="1400" b="1" kern="1200" dirty="0" smtClean="0">
              <a:solidFill>
                <a:schemeClr val="bg2">
                  <a:lumMod val="90000"/>
                </a:schemeClr>
              </a:solidFill>
            </a:rPr>
            <a:t>Institutional Strategies</a:t>
          </a:r>
          <a:endParaRPr lang="en-US" sz="1400" b="1" kern="1200" dirty="0">
            <a:solidFill>
              <a:schemeClr val="bg2">
                <a:lumMod val="90000"/>
              </a:schemeClr>
            </a:solidFill>
          </a:endParaRPr>
        </a:p>
      </dsp:txBody>
      <dsp:txXfrm>
        <a:off x="244927" y="3033230"/>
        <a:ext cx="1614548" cy="1053476"/>
      </dsp:txXfrm>
    </dsp:sp>
    <dsp:sp modelId="{7AC31709-F088-446E-A9B3-1AD8CFF32BA2}">
      <dsp:nvSpPr>
        <dsp:cNvPr id="0" name=""/>
        <dsp:cNvSpPr/>
      </dsp:nvSpPr>
      <dsp:spPr>
        <a:xfrm>
          <a:off x="212152" y="4291639"/>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30 – 40 Member Group</a:t>
          </a:r>
          <a:endParaRPr lang="en-US" sz="1200" kern="1200" dirty="0"/>
        </a:p>
      </dsp:txBody>
      <dsp:txXfrm>
        <a:off x="244927" y="4324414"/>
        <a:ext cx="1614548" cy="1053476"/>
      </dsp:txXfrm>
    </dsp:sp>
    <dsp:sp modelId="{E52CED51-9067-4CDB-BE96-6BEDD7B45E44}">
      <dsp:nvSpPr>
        <dsp:cNvPr id="0" name=""/>
        <dsp:cNvSpPr/>
      </dsp:nvSpPr>
      <dsp:spPr>
        <a:xfrm>
          <a:off x="2259772" y="0"/>
          <a:ext cx="2100122" cy="5695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latin typeface="Garamond" panose="02020404030301010803" pitchFamily="18" charset="0"/>
            </a:rPr>
            <a:t>Institutional Diversity and Inclusion Collaborative</a:t>
          </a:r>
          <a:endParaRPr lang="en-US" sz="2300" b="1" kern="1200" dirty="0">
            <a:latin typeface="Garamond" panose="02020404030301010803" pitchFamily="18" charset="0"/>
          </a:endParaRPr>
        </a:p>
      </dsp:txBody>
      <dsp:txXfrm>
        <a:off x="2259772" y="0"/>
        <a:ext cx="2100122" cy="1708785"/>
      </dsp:txXfrm>
    </dsp:sp>
    <dsp:sp modelId="{04C03AB7-6CE1-4863-8303-BA6DD06E919D}">
      <dsp:nvSpPr>
        <dsp:cNvPr id="0" name=""/>
        <dsp:cNvSpPr/>
      </dsp:nvSpPr>
      <dsp:spPr>
        <a:xfrm>
          <a:off x="2469784" y="1709271"/>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Campus-Wide Faculty, Staff, and Students</a:t>
          </a:r>
        </a:p>
        <a:p>
          <a:pPr lvl="0" algn="ctr" defTabSz="533400">
            <a:lnSpc>
              <a:spcPct val="90000"/>
            </a:lnSpc>
            <a:spcBef>
              <a:spcPct val="0"/>
            </a:spcBef>
            <a:spcAft>
              <a:spcPct val="35000"/>
            </a:spcAft>
          </a:pPr>
          <a:r>
            <a:rPr lang="en-US" sz="1200" kern="1200" dirty="0" smtClean="0"/>
            <a:t>Contact: Assistant Director for Education &amp; Special Initiatives, DMA</a:t>
          </a:r>
          <a:endParaRPr lang="en-US" sz="1200" kern="1200" dirty="0"/>
        </a:p>
      </dsp:txBody>
      <dsp:txXfrm>
        <a:off x="2502559" y="1742046"/>
        <a:ext cx="1614548" cy="1053476"/>
      </dsp:txXfrm>
    </dsp:sp>
    <dsp:sp modelId="{7B06BB81-5067-4BFB-AB2C-C26BFC764375}">
      <dsp:nvSpPr>
        <dsp:cNvPr id="0" name=""/>
        <dsp:cNvSpPr/>
      </dsp:nvSpPr>
      <dsp:spPr>
        <a:xfrm>
          <a:off x="2469784" y="3000455"/>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Providing </a:t>
          </a:r>
          <a:r>
            <a:rPr lang="en-US" sz="1400" b="1" kern="1200" dirty="0" smtClean="0">
              <a:solidFill>
                <a:schemeClr val="bg2">
                  <a:lumMod val="90000"/>
                </a:schemeClr>
              </a:solidFill>
            </a:rPr>
            <a:t>Updates on Diversity, Inclusion</a:t>
          </a:r>
          <a:r>
            <a:rPr lang="en-US" sz="1200" kern="1200" dirty="0" smtClean="0"/>
            <a:t>, and Campus Happenings and Sharing Projects and Programs</a:t>
          </a:r>
          <a:endParaRPr lang="en-US" sz="1200" kern="1200" dirty="0"/>
        </a:p>
      </dsp:txBody>
      <dsp:txXfrm>
        <a:off x="2502559" y="3033230"/>
        <a:ext cx="1614548" cy="1053476"/>
      </dsp:txXfrm>
    </dsp:sp>
    <dsp:sp modelId="{1DA00E54-9DAE-4681-94D7-32DC96A38822}">
      <dsp:nvSpPr>
        <dsp:cNvPr id="0" name=""/>
        <dsp:cNvSpPr/>
      </dsp:nvSpPr>
      <dsp:spPr>
        <a:xfrm>
          <a:off x="2469784" y="4291639"/>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80 – 100 Member Group</a:t>
          </a:r>
          <a:endParaRPr lang="en-US" sz="1200" kern="1200" dirty="0"/>
        </a:p>
      </dsp:txBody>
      <dsp:txXfrm>
        <a:off x="2502559" y="4324414"/>
        <a:ext cx="1614548" cy="1053476"/>
      </dsp:txXfrm>
    </dsp:sp>
    <dsp:sp modelId="{925D4B50-79A5-4E6B-8DA6-5E8E3D61FD51}">
      <dsp:nvSpPr>
        <dsp:cNvPr id="0" name=""/>
        <dsp:cNvSpPr/>
      </dsp:nvSpPr>
      <dsp:spPr>
        <a:xfrm>
          <a:off x="4517404" y="0"/>
          <a:ext cx="2100122" cy="5695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latin typeface="Garamond" panose="02020404030301010803" pitchFamily="18" charset="0"/>
            </a:rPr>
            <a:t>CDO Advisory Group</a:t>
          </a:r>
          <a:endParaRPr lang="en-US" sz="2300" b="1" kern="1200" dirty="0">
            <a:latin typeface="Garamond" panose="02020404030301010803" pitchFamily="18" charset="0"/>
          </a:endParaRPr>
        </a:p>
      </dsp:txBody>
      <dsp:txXfrm>
        <a:off x="4517404" y="0"/>
        <a:ext cx="2100122" cy="1708785"/>
      </dsp:txXfrm>
    </dsp:sp>
    <dsp:sp modelId="{2CFFD732-B11D-46F8-91F6-56913EE356EF}">
      <dsp:nvSpPr>
        <dsp:cNvPr id="0" name=""/>
        <dsp:cNvSpPr/>
      </dsp:nvSpPr>
      <dsp:spPr>
        <a:xfrm>
          <a:off x="4727416" y="1709271"/>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Campus Diversity Professionals</a:t>
          </a:r>
        </a:p>
        <a:p>
          <a:pPr lvl="0" algn="ctr" defTabSz="533400">
            <a:lnSpc>
              <a:spcPct val="90000"/>
            </a:lnSpc>
            <a:spcBef>
              <a:spcPct val="0"/>
            </a:spcBef>
            <a:spcAft>
              <a:spcPct val="35000"/>
            </a:spcAft>
          </a:pPr>
          <a:r>
            <a:rPr lang="en-US" sz="1200" kern="1200" dirty="0" smtClean="0"/>
            <a:t>Contact: Chief Diversity Officer, DMA</a:t>
          </a:r>
          <a:endParaRPr lang="en-US" sz="1200" kern="1200" dirty="0"/>
        </a:p>
      </dsp:txBody>
      <dsp:txXfrm>
        <a:off x="4760191" y="1742046"/>
        <a:ext cx="1614548" cy="1053476"/>
      </dsp:txXfrm>
    </dsp:sp>
    <dsp:sp modelId="{AC093D1C-5CB4-49A8-A950-74333C1A55FB}">
      <dsp:nvSpPr>
        <dsp:cNvPr id="0" name=""/>
        <dsp:cNvSpPr/>
      </dsp:nvSpPr>
      <dsp:spPr>
        <a:xfrm>
          <a:off x="4727416" y="3000455"/>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Sharing Promising Practices and Identifying Opportunities for </a:t>
          </a:r>
          <a:r>
            <a:rPr lang="en-US" sz="1400" b="1" kern="1200" dirty="0" smtClean="0">
              <a:solidFill>
                <a:schemeClr val="bg2">
                  <a:lumMod val="90000"/>
                </a:schemeClr>
              </a:solidFill>
            </a:rPr>
            <a:t>Intentional Collaboration</a:t>
          </a:r>
          <a:endParaRPr lang="en-US" sz="1400" b="1" kern="1200" dirty="0">
            <a:solidFill>
              <a:schemeClr val="bg2">
                <a:lumMod val="90000"/>
              </a:schemeClr>
            </a:solidFill>
          </a:endParaRPr>
        </a:p>
      </dsp:txBody>
      <dsp:txXfrm>
        <a:off x="4760191" y="3033230"/>
        <a:ext cx="1614548" cy="1053476"/>
      </dsp:txXfrm>
    </dsp:sp>
    <dsp:sp modelId="{00044B16-140C-47AA-8C15-DA26C12CE8A7}">
      <dsp:nvSpPr>
        <dsp:cNvPr id="0" name=""/>
        <dsp:cNvSpPr/>
      </dsp:nvSpPr>
      <dsp:spPr>
        <a:xfrm>
          <a:off x="4727416" y="4291639"/>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15 – 20 Professionals</a:t>
          </a:r>
          <a:endParaRPr lang="en-US" sz="1200" kern="1200" dirty="0"/>
        </a:p>
      </dsp:txBody>
      <dsp:txXfrm>
        <a:off x="4760191" y="4324414"/>
        <a:ext cx="1614548" cy="1053476"/>
      </dsp:txXfrm>
    </dsp:sp>
    <dsp:sp modelId="{0FAF566E-CEFE-4AF8-B750-B0DA40E67B29}">
      <dsp:nvSpPr>
        <dsp:cNvPr id="0" name=""/>
        <dsp:cNvSpPr/>
      </dsp:nvSpPr>
      <dsp:spPr>
        <a:xfrm>
          <a:off x="6775036" y="0"/>
          <a:ext cx="2100122" cy="5695950"/>
        </a:xfrm>
        <a:prstGeom prst="roundRect">
          <a:avLst>
            <a:gd name="adj" fmla="val 10000"/>
          </a:avLst>
        </a:prstGeom>
        <a:solidFill>
          <a:schemeClr val="bg2">
            <a:lumMod val="90000"/>
          </a:schemeClr>
        </a:solidFill>
        <a:ln w="28575">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latin typeface="Garamond" panose="02020404030301010803" pitchFamily="18" charset="0"/>
            </a:rPr>
            <a:t>Diversity Liaisons </a:t>
          </a:r>
        </a:p>
        <a:p>
          <a:pPr lvl="0" algn="ctr" defTabSz="1022350">
            <a:lnSpc>
              <a:spcPct val="90000"/>
            </a:lnSpc>
            <a:spcBef>
              <a:spcPct val="0"/>
            </a:spcBef>
            <a:spcAft>
              <a:spcPct val="35000"/>
            </a:spcAft>
          </a:pPr>
          <a:r>
            <a:rPr lang="en-US" sz="1600" i="0" kern="1200" dirty="0" smtClean="0">
              <a:latin typeface="+mn-lt"/>
            </a:rPr>
            <a:t>(under PCIED review)</a:t>
          </a:r>
          <a:endParaRPr lang="en-US" sz="1600" i="0" kern="1200" dirty="0">
            <a:latin typeface="+mn-lt"/>
          </a:endParaRPr>
        </a:p>
      </dsp:txBody>
      <dsp:txXfrm>
        <a:off x="6775036" y="0"/>
        <a:ext cx="2100122" cy="1708785"/>
      </dsp:txXfrm>
    </dsp:sp>
    <dsp:sp modelId="{BE159D50-4365-407E-9535-F14992D3A0B5}">
      <dsp:nvSpPr>
        <dsp:cNvPr id="0" name=""/>
        <dsp:cNvSpPr/>
      </dsp:nvSpPr>
      <dsp:spPr>
        <a:xfrm>
          <a:off x="6985049" y="1709271"/>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Campus Diversity Contacts</a:t>
          </a:r>
        </a:p>
        <a:p>
          <a:pPr lvl="0" algn="ctr" defTabSz="533400">
            <a:lnSpc>
              <a:spcPct val="90000"/>
            </a:lnSpc>
            <a:spcBef>
              <a:spcPct val="0"/>
            </a:spcBef>
            <a:spcAft>
              <a:spcPct val="35000"/>
            </a:spcAft>
          </a:pPr>
          <a:r>
            <a:rPr lang="en-US" sz="1200" kern="1200" dirty="0" smtClean="0"/>
            <a:t>Contact: Sr. Director for Education, Operations, and Initiatives, DMA</a:t>
          </a:r>
          <a:endParaRPr lang="en-US" sz="1200" kern="1200" dirty="0"/>
        </a:p>
      </dsp:txBody>
      <dsp:txXfrm>
        <a:off x="7017824" y="1742046"/>
        <a:ext cx="1614548" cy="1053476"/>
      </dsp:txXfrm>
    </dsp:sp>
    <dsp:sp modelId="{93037E0C-3F39-42D3-ADDA-EA9977A6ACBD}">
      <dsp:nvSpPr>
        <dsp:cNvPr id="0" name=""/>
        <dsp:cNvSpPr/>
      </dsp:nvSpPr>
      <dsp:spPr>
        <a:xfrm>
          <a:off x="6985049" y="3000455"/>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Communicating Diversity </a:t>
          </a:r>
          <a:r>
            <a:rPr lang="en-US" sz="1200" b="0" kern="1200" dirty="0" smtClean="0">
              <a:solidFill>
                <a:schemeClr val="bg1"/>
              </a:solidFill>
            </a:rPr>
            <a:t>Updates, Policies, and Professional Development </a:t>
          </a:r>
          <a:r>
            <a:rPr lang="en-US" sz="1200" kern="1200" dirty="0" smtClean="0"/>
            <a:t>Opportunities and</a:t>
          </a:r>
          <a:r>
            <a:rPr lang="en-US" sz="1200" b="1" kern="1200" dirty="0" smtClean="0">
              <a:solidFill>
                <a:schemeClr val="bg2">
                  <a:lumMod val="90000"/>
                </a:schemeClr>
              </a:solidFill>
            </a:rPr>
            <a:t> </a:t>
          </a:r>
          <a:r>
            <a:rPr lang="en-US" sz="1400" b="1" kern="1200" dirty="0" smtClean="0">
              <a:solidFill>
                <a:schemeClr val="bg2">
                  <a:lumMod val="90000"/>
                </a:schemeClr>
              </a:solidFill>
            </a:rPr>
            <a:t>Points of Contact</a:t>
          </a:r>
          <a:endParaRPr lang="en-US" sz="1400" b="1" kern="1200" dirty="0">
            <a:solidFill>
              <a:schemeClr val="bg2">
                <a:lumMod val="90000"/>
              </a:schemeClr>
            </a:solidFill>
          </a:endParaRPr>
        </a:p>
      </dsp:txBody>
      <dsp:txXfrm>
        <a:off x="7017824" y="3033230"/>
        <a:ext cx="1614548" cy="1053476"/>
      </dsp:txXfrm>
    </dsp:sp>
    <dsp:sp modelId="{4C264A94-5264-4809-8D60-487AFBCE304A}">
      <dsp:nvSpPr>
        <dsp:cNvPr id="0" name=""/>
        <dsp:cNvSpPr/>
      </dsp:nvSpPr>
      <dsp:spPr>
        <a:xfrm>
          <a:off x="6985049" y="4291639"/>
          <a:ext cx="1680098" cy="111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Varies at School/Unit and Departmental Levels</a:t>
          </a:r>
          <a:endParaRPr lang="en-US" sz="1200" kern="1200" dirty="0"/>
        </a:p>
      </dsp:txBody>
      <dsp:txXfrm>
        <a:off x="7017824" y="4324414"/>
        <a:ext cx="1614548" cy="1053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C33B-09F6-487D-ABDE-BD0516DBD34C}">
      <dsp:nvSpPr>
        <dsp:cNvPr id="0" name=""/>
        <dsp:cNvSpPr/>
      </dsp:nvSpPr>
      <dsp:spPr>
        <a:xfrm>
          <a:off x="4724388" y="3264407"/>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Baskerville Old Face"/>
              <a:cs typeface="Baskerville Old Face"/>
            </a:rPr>
            <a:t>Diversity of Faculty and Staff</a:t>
          </a:r>
          <a:endParaRPr lang="en-US" sz="1000" kern="1200" dirty="0">
            <a:latin typeface="Baskerville Old Face"/>
            <a:cs typeface="Baskerville Old Face"/>
          </a:endParaRPr>
        </a:p>
        <a:p>
          <a:pPr marL="57150" lvl="1" indent="-57150" algn="l" defTabSz="444500">
            <a:lnSpc>
              <a:spcPct val="90000"/>
            </a:lnSpc>
            <a:spcBef>
              <a:spcPct val="0"/>
            </a:spcBef>
            <a:spcAft>
              <a:spcPct val="15000"/>
            </a:spcAft>
            <a:buChar char="••"/>
          </a:pPr>
          <a:r>
            <a:rPr lang="en-US" sz="1000" kern="1200" dirty="0" smtClean="0">
              <a:latin typeface="Baskerville Old Face"/>
              <a:cs typeface="Baskerville Old Face"/>
            </a:rPr>
            <a:t>Board and Leadership Engagement</a:t>
          </a:r>
          <a:endParaRPr lang="en-US" sz="1000" kern="1200" dirty="0">
            <a:latin typeface="Baskerville Old Face"/>
            <a:cs typeface="Baskerville Old Face"/>
          </a:endParaRPr>
        </a:p>
        <a:p>
          <a:pPr marL="57150" lvl="1" indent="-57150" algn="l" defTabSz="444500">
            <a:lnSpc>
              <a:spcPct val="90000"/>
            </a:lnSpc>
            <a:spcBef>
              <a:spcPct val="0"/>
            </a:spcBef>
            <a:spcAft>
              <a:spcPct val="15000"/>
            </a:spcAft>
            <a:buChar char="••"/>
          </a:pPr>
          <a:r>
            <a:rPr lang="en-US" sz="1000" kern="1200" dirty="0" smtClean="0">
              <a:latin typeface="Baskerville Old Face"/>
              <a:cs typeface="Baskerville Old Face"/>
            </a:rPr>
            <a:t>Public Perception</a:t>
          </a:r>
          <a:endParaRPr lang="en-US" sz="1000" kern="1200" dirty="0">
            <a:latin typeface="Baskerville Old Face"/>
            <a:cs typeface="Baskerville Old Face"/>
          </a:endParaRPr>
        </a:p>
        <a:p>
          <a:pPr marL="57150" lvl="1" indent="-57150" algn="l" defTabSz="444500">
            <a:lnSpc>
              <a:spcPct val="90000"/>
            </a:lnSpc>
            <a:spcBef>
              <a:spcPct val="0"/>
            </a:spcBef>
            <a:spcAft>
              <a:spcPct val="15000"/>
            </a:spcAft>
            <a:buChar char="••"/>
          </a:pPr>
          <a:r>
            <a:rPr lang="en-US" sz="1000" kern="1200" dirty="0" smtClean="0">
              <a:latin typeface="Baskerville Old Face"/>
              <a:cs typeface="Baskerville Old Face"/>
            </a:rPr>
            <a:t>Indicators and Framework for Monitoring Diversity</a:t>
          </a:r>
          <a:endParaRPr lang="en-US" sz="1000" kern="1200" dirty="0">
            <a:latin typeface="Baskerville Old Face"/>
            <a:cs typeface="Baskerville Old Face"/>
          </a:endParaRPr>
        </a:p>
        <a:p>
          <a:pPr marL="57150" lvl="1" indent="-57150" algn="r" defTabSz="444500">
            <a:lnSpc>
              <a:spcPct val="90000"/>
            </a:lnSpc>
            <a:spcBef>
              <a:spcPct val="0"/>
            </a:spcBef>
            <a:spcAft>
              <a:spcPct val="15000"/>
            </a:spcAft>
            <a:buChar char="••"/>
          </a:pPr>
          <a:endParaRPr lang="en-US" sz="1000" kern="1200" dirty="0">
            <a:latin typeface="Baskerville Old Face"/>
            <a:cs typeface="Baskerville Old Face"/>
          </a:endParaRPr>
        </a:p>
      </dsp:txBody>
      <dsp:txXfrm>
        <a:off x="5469582" y="3682200"/>
        <a:ext cx="1592557" cy="1084654"/>
      </dsp:txXfrm>
    </dsp:sp>
    <dsp:sp modelId="{BA941CEA-0260-414E-9C9C-FA65C77D208C}">
      <dsp:nvSpPr>
        <dsp:cNvPr id="0" name=""/>
        <dsp:cNvSpPr/>
      </dsp:nvSpPr>
      <dsp:spPr>
        <a:xfrm>
          <a:off x="0" y="3264407"/>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Baskerville Old Face"/>
              <a:cs typeface="Baskerville Old Face"/>
            </a:rPr>
            <a:t>Type of Quality of Interactions</a:t>
          </a:r>
          <a:endParaRPr lang="en-US" sz="1200" kern="1200" dirty="0">
            <a:latin typeface="Baskerville Old Face"/>
            <a:cs typeface="Baskerville Old Face"/>
          </a:endParaRPr>
        </a:p>
        <a:p>
          <a:pPr marL="114300" lvl="1" indent="-114300" algn="l" defTabSz="533400">
            <a:lnSpc>
              <a:spcPct val="90000"/>
            </a:lnSpc>
            <a:spcBef>
              <a:spcPct val="0"/>
            </a:spcBef>
            <a:spcAft>
              <a:spcPct val="15000"/>
            </a:spcAft>
            <a:buChar char="••"/>
          </a:pPr>
          <a:r>
            <a:rPr lang="en-US" sz="1200" kern="1200" dirty="0" smtClean="0">
              <a:latin typeface="Baskerville Old Face"/>
              <a:cs typeface="Baskerville Old Face"/>
            </a:rPr>
            <a:t>Quality of Campus Engagement</a:t>
          </a:r>
          <a:endParaRPr lang="en-US" sz="1200" kern="1200" dirty="0">
            <a:latin typeface="Baskerville Old Face"/>
            <a:cs typeface="Baskerville Old Face"/>
          </a:endParaRPr>
        </a:p>
        <a:p>
          <a:pPr marL="114300" lvl="1" indent="-114300" algn="l" defTabSz="533400">
            <a:lnSpc>
              <a:spcPct val="90000"/>
            </a:lnSpc>
            <a:spcBef>
              <a:spcPct val="0"/>
            </a:spcBef>
            <a:spcAft>
              <a:spcPct val="15000"/>
            </a:spcAft>
            <a:buChar char="••"/>
          </a:pPr>
          <a:r>
            <a:rPr lang="en-US" sz="1200" kern="1200" dirty="0" smtClean="0">
              <a:latin typeface="Baskerville Old Face"/>
              <a:cs typeface="Baskerville Old Face"/>
            </a:rPr>
            <a:t>Perceptions of Institution</a:t>
          </a:r>
          <a:endParaRPr lang="en-US" sz="1200" kern="1200" dirty="0">
            <a:latin typeface="Baskerville Old Face"/>
            <a:cs typeface="Baskerville Old Face"/>
          </a:endParaRPr>
        </a:p>
      </dsp:txBody>
      <dsp:txXfrm>
        <a:off x="33745" y="3682200"/>
        <a:ext cx="1592557" cy="1084654"/>
      </dsp:txXfrm>
    </dsp:sp>
    <dsp:sp modelId="{D83F861B-6C78-4863-9ED4-9642D32DE94F}">
      <dsp:nvSpPr>
        <dsp:cNvPr id="0" name=""/>
        <dsp:cNvSpPr/>
      </dsp:nvSpPr>
      <dsp:spPr>
        <a:xfrm>
          <a:off x="4724388" y="152405"/>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Baskerville Old Face"/>
              <a:cs typeface="Baskerville Old Face"/>
            </a:rPr>
            <a:t>Curriculum</a:t>
          </a:r>
          <a:endParaRPr lang="en-US" sz="1400" kern="1200" dirty="0">
            <a:latin typeface="Baskerville Old Face"/>
            <a:cs typeface="Baskerville Old Face"/>
          </a:endParaRPr>
        </a:p>
        <a:p>
          <a:pPr marL="114300" lvl="1" indent="-114300" algn="l" defTabSz="622300">
            <a:lnSpc>
              <a:spcPct val="90000"/>
            </a:lnSpc>
            <a:spcBef>
              <a:spcPct val="0"/>
            </a:spcBef>
            <a:spcAft>
              <a:spcPct val="15000"/>
            </a:spcAft>
            <a:buChar char="••"/>
          </a:pPr>
          <a:r>
            <a:rPr lang="en-US" sz="1400" kern="1200" dirty="0" smtClean="0">
              <a:latin typeface="Baskerville Old Face"/>
              <a:cs typeface="Baskerville Old Face"/>
            </a:rPr>
            <a:t>Research</a:t>
          </a:r>
          <a:endParaRPr lang="en-US" sz="1400" kern="1200" dirty="0">
            <a:latin typeface="Baskerville Old Face"/>
            <a:cs typeface="Baskerville Old Face"/>
          </a:endParaRPr>
        </a:p>
        <a:p>
          <a:pPr marL="114300" lvl="1" indent="-114300" algn="l" defTabSz="622300">
            <a:lnSpc>
              <a:spcPct val="90000"/>
            </a:lnSpc>
            <a:spcBef>
              <a:spcPct val="0"/>
            </a:spcBef>
            <a:spcAft>
              <a:spcPct val="15000"/>
            </a:spcAft>
            <a:buChar char="••"/>
          </a:pPr>
          <a:r>
            <a:rPr lang="en-US" sz="1400" kern="1200" dirty="0" smtClean="0">
              <a:latin typeface="Baskerville Old Face"/>
              <a:cs typeface="Baskerville Old Face"/>
            </a:rPr>
            <a:t>Faculty Capacity</a:t>
          </a:r>
          <a:endParaRPr lang="en-US" sz="1400" kern="1200" dirty="0">
            <a:latin typeface="Baskerville Old Face"/>
            <a:cs typeface="Baskerville Old Face"/>
          </a:endParaRPr>
        </a:p>
        <a:p>
          <a:pPr marL="114300" lvl="1" indent="-114300" algn="l" defTabSz="622300">
            <a:lnSpc>
              <a:spcPct val="90000"/>
            </a:lnSpc>
            <a:spcBef>
              <a:spcPct val="0"/>
            </a:spcBef>
            <a:spcAft>
              <a:spcPct val="15000"/>
            </a:spcAft>
            <a:buChar char="••"/>
          </a:pPr>
          <a:r>
            <a:rPr lang="en-US" sz="1400" kern="1200" dirty="0" smtClean="0">
              <a:latin typeface="Baskerville Old Face"/>
              <a:cs typeface="Baskerville Old Face"/>
            </a:rPr>
            <a:t>Learning Outcomes</a:t>
          </a:r>
          <a:endParaRPr lang="en-US" sz="1400" kern="1200" dirty="0">
            <a:latin typeface="Baskerville Old Face"/>
            <a:cs typeface="Baskerville Old Face"/>
          </a:endParaRPr>
        </a:p>
        <a:p>
          <a:pPr marL="114300" lvl="1" indent="-114300" algn="l" defTabSz="622300">
            <a:lnSpc>
              <a:spcPct val="90000"/>
            </a:lnSpc>
            <a:spcBef>
              <a:spcPct val="0"/>
            </a:spcBef>
            <a:spcAft>
              <a:spcPct val="15000"/>
            </a:spcAft>
            <a:buChar char="••"/>
          </a:pPr>
          <a:endParaRPr lang="en-US" sz="1400" kern="1200" dirty="0">
            <a:latin typeface="Baskerville Old Face"/>
            <a:cs typeface="Baskerville Old Face"/>
          </a:endParaRPr>
        </a:p>
      </dsp:txBody>
      <dsp:txXfrm>
        <a:off x="5469582" y="186150"/>
        <a:ext cx="1592557" cy="1084654"/>
      </dsp:txXfrm>
    </dsp:sp>
    <dsp:sp modelId="{5F8529C7-3ECA-4C14-8F68-7DCFAC820F49}">
      <dsp:nvSpPr>
        <dsp:cNvPr id="0" name=""/>
        <dsp:cNvSpPr/>
      </dsp:nvSpPr>
      <dsp:spPr>
        <a:xfrm>
          <a:off x="0" y="140208"/>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latin typeface="Baskerville Old Face"/>
              <a:cs typeface="Baskerville Old Face"/>
            </a:rPr>
            <a:t>Undergraduate and Graduate Composition</a:t>
          </a:r>
          <a:endParaRPr lang="en-US" sz="1100" kern="1200" dirty="0">
            <a:latin typeface="Baskerville Old Face"/>
            <a:cs typeface="Baskerville Old Face"/>
          </a:endParaRPr>
        </a:p>
        <a:p>
          <a:pPr marL="57150" lvl="1" indent="-57150" algn="l" defTabSz="488950">
            <a:lnSpc>
              <a:spcPct val="90000"/>
            </a:lnSpc>
            <a:spcBef>
              <a:spcPct val="0"/>
            </a:spcBef>
            <a:spcAft>
              <a:spcPct val="15000"/>
            </a:spcAft>
            <a:buChar char="••"/>
          </a:pPr>
          <a:r>
            <a:rPr lang="en-US" sz="1100" kern="1200" dirty="0" smtClean="0">
              <a:latin typeface="Baskerville Old Face"/>
              <a:cs typeface="Baskerville Old Face"/>
            </a:rPr>
            <a:t>Pursuit of Advance Degrees</a:t>
          </a:r>
          <a:endParaRPr lang="en-US" sz="1100" kern="1200" dirty="0">
            <a:latin typeface="Baskerville Old Face"/>
            <a:cs typeface="Baskerville Old Face"/>
          </a:endParaRPr>
        </a:p>
        <a:p>
          <a:pPr marL="57150" lvl="1" indent="-57150" algn="l" defTabSz="488950">
            <a:lnSpc>
              <a:spcPct val="90000"/>
            </a:lnSpc>
            <a:spcBef>
              <a:spcPct val="0"/>
            </a:spcBef>
            <a:spcAft>
              <a:spcPct val="15000"/>
            </a:spcAft>
            <a:buChar char="••"/>
          </a:pPr>
          <a:r>
            <a:rPr lang="en-US" sz="1100" kern="1200" dirty="0" smtClean="0">
              <a:latin typeface="Baskerville Old Face"/>
              <a:cs typeface="Baskerville Old Face"/>
            </a:rPr>
            <a:t>Graduation, Persistence, and Participation in Honors, STEM</a:t>
          </a:r>
          <a:endParaRPr lang="en-US" sz="1100" kern="1200" dirty="0">
            <a:latin typeface="Baskerville Old Face"/>
            <a:cs typeface="Baskerville Old Face"/>
          </a:endParaRPr>
        </a:p>
        <a:p>
          <a:pPr marL="57150" lvl="1" indent="-57150" algn="l" defTabSz="488950">
            <a:lnSpc>
              <a:spcPct val="90000"/>
            </a:lnSpc>
            <a:spcBef>
              <a:spcPct val="0"/>
            </a:spcBef>
            <a:spcAft>
              <a:spcPct val="15000"/>
            </a:spcAft>
            <a:buChar char="••"/>
          </a:pPr>
          <a:r>
            <a:rPr lang="en-US" sz="1100" kern="1200" dirty="0" smtClean="0">
              <a:latin typeface="Baskerville Old Face"/>
              <a:cs typeface="Baskerville Old Face"/>
            </a:rPr>
            <a:t>Successful Transfer</a:t>
          </a:r>
          <a:endParaRPr lang="en-US" sz="1100" kern="1200" dirty="0">
            <a:latin typeface="Baskerville Old Face"/>
            <a:cs typeface="Baskerville Old Face"/>
          </a:endParaRPr>
        </a:p>
      </dsp:txBody>
      <dsp:txXfrm>
        <a:off x="33745" y="173953"/>
        <a:ext cx="1592557" cy="1084654"/>
      </dsp:txXfrm>
    </dsp:sp>
    <dsp:sp modelId="{FA7F392D-4C74-401B-95B2-67AD2B960027}">
      <dsp:nvSpPr>
        <dsp:cNvPr id="0" name=""/>
        <dsp:cNvSpPr/>
      </dsp:nvSpPr>
      <dsp:spPr>
        <a:xfrm>
          <a:off x="1454734" y="273634"/>
          <a:ext cx="2078659" cy="2078659"/>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Baskerville Old Face"/>
              <a:cs typeface="Baskerville Old Face"/>
            </a:rPr>
            <a:t>Access and Success</a:t>
          </a:r>
          <a:endParaRPr lang="en-US" sz="1900" kern="1200" dirty="0">
            <a:latin typeface="Baskerville Old Face"/>
            <a:cs typeface="Baskerville Old Face"/>
          </a:endParaRPr>
        </a:p>
      </dsp:txBody>
      <dsp:txXfrm>
        <a:off x="2063559" y="882459"/>
        <a:ext cx="1469834" cy="1469834"/>
      </dsp:txXfrm>
    </dsp:sp>
    <dsp:sp modelId="{C2F02B1E-0EA2-4BF8-ACF1-3A5DC899A0E7}">
      <dsp:nvSpPr>
        <dsp:cNvPr id="0" name=""/>
        <dsp:cNvSpPr/>
      </dsp:nvSpPr>
      <dsp:spPr>
        <a:xfrm rot="5400000">
          <a:off x="3629406" y="273634"/>
          <a:ext cx="2078659" cy="2078659"/>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Baskerville Old Face"/>
              <a:cs typeface="Baskerville Old Face"/>
            </a:rPr>
            <a:t>Education and Scholarship</a:t>
          </a:r>
          <a:endParaRPr lang="en-US" sz="1900" kern="1200" dirty="0">
            <a:latin typeface="Baskerville Old Face"/>
            <a:cs typeface="Baskerville Old Face"/>
          </a:endParaRPr>
        </a:p>
      </dsp:txBody>
      <dsp:txXfrm rot="-5400000">
        <a:off x="3629406" y="882459"/>
        <a:ext cx="1469834" cy="1469834"/>
      </dsp:txXfrm>
    </dsp:sp>
    <dsp:sp modelId="{0721F8BF-2345-40C2-B630-ACA90E677236}">
      <dsp:nvSpPr>
        <dsp:cNvPr id="0" name=""/>
        <dsp:cNvSpPr/>
      </dsp:nvSpPr>
      <dsp:spPr>
        <a:xfrm rot="10800000">
          <a:off x="3629406" y="2448306"/>
          <a:ext cx="2078659" cy="2078659"/>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Baskerville Old Face"/>
              <a:cs typeface="Baskerville Old Face"/>
            </a:rPr>
            <a:t>Institutional Vitality and Viability</a:t>
          </a:r>
          <a:endParaRPr lang="en-US" sz="1900" kern="1200" dirty="0">
            <a:latin typeface="Baskerville Old Face"/>
            <a:cs typeface="Baskerville Old Face"/>
          </a:endParaRPr>
        </a:p>
      </dsp:txBody>
      <dsp:txXfrm rot="10800000">
        <a:off x="3629406" y="2448306"/>
        <a:ext cx="1469834" cy="1469834"/>
      </dsp:txXfrm>
    </dsp:sp>
    <dsp:sp modelId="{C1791EB6-6EF3-4CFB-95C8-79A0375D503F}">
      <dsp:nvSpPr>
        <dsp:cNvPr id="0" name=""/>
        <dsp:cNvSpPr/>
      </dsp:nvSpPr>
      <dsp:spPr>
        <a:xfrm rot="16200000">
          <a:off x="1454734" y="2448306"/>
          <a:ext cx="2078659" cy="2078659"/>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Baskerville Old Face"/>
              <a:cs typeface="Baskerville Old Face"/>
            </a:rPr>
            <a:t>Climate and Intergroup Relations</a:t>
          </a:r>
          <a:endParaRPr lang="en-US" sz="1900" kern="1200" dirty="0">
            <a:latin typeface="Baskerville Old Face"/>
            <a:cs typeface="Baskerville Old Face"/>
          </a:endParaRPr>
        </a:p>
      </dsp:txBody>
      <dsp:txXfrm rot="5400000">
        <a:off x="2063559" y="2448306"/>
        <a:ext cx="1469834" cy="1469834"/>
      </dsp:txXfrm>
    </dsp:sp>
    <dsp:sp modelId="{FEE4A7EA-FE79-43D7-9218-BD91FF26C1D8}">
      <dsp:nvSpPr>
        <dsp:cNvPr id="0" name=""/>
        <dsp:cNvSpPr/>
      </dsp:nvSpPr>
      <dsp:spPr>
        <a:xfrm>
          <a:off x="3222555" y="1968246"/>
          <a:ext cx="717689" cy="624078"/>
        </a:xfrm>
        <a:prstGeom prst="circularArrow">
          <a:avLst/>
        </a:prstGeom>
        <a:solidFill>
          <a:srgbClr val="56A0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F56D4-2441-40F5-92D2-7E0F661D7E8C}">
      <dsp:nvSpPr>
        <dsp:cNvPr id="0" name=""/>
        <dsp:cNvSpPr/>
      </dsp:nvSpPr>
      <dsp:spPr>
        <a:xfrm rot="10800000">
          <a:off x="3222555" y="2208276"/>
          <a:ext cx="717689" cy="624078"/>
        </a:xfrm>
        <a:prstGeom prst="circularArrow">
          <a:avLst/>
        </a:prstGeom>
        <a:solidFill>
          <a:srgbClr val="56A0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63610-64F2-4C86-96E2-6FC5C828C267}" type="datetimeFigureOut">
              <a:rPr lang="en-US" smtClean="0"/>
              <a:t>9/24/2015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7E5FD-6BA0-4BDD-90EA-C58D318F7955}" type="slidenum">
              <a:rPr lang="en-US" smtClean="0"/>
              <a:t>‹#›</a:t>
            </a:fld>
            <a:endParaRPr lang="en-US"/>
          </a:p>
        </p:txBody>
      </p:sp>
    </p:spTree>
    <p:extLst>
      <p:ext uri="{BB962C8B-B14F-4D97-AF65-F5344CB8AC3E}">
        <p14:creationId xmlns:p14="http://schemas.microsoft.com/office/powerpoint/2010/main" val="327480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17853F-97F9-476B-AB79-4E0B1C0010B8}" type="slidenum">
              <a:rPr lang="en-US" smtClean="0"/>
              <a:t>2</a:t>
            </a:fld>
            <a:endParaRPr lang="en-US"/>
          </a:p>
        </p:txBody>
      </p:sp>
    </p:spTree>
    <p:extLst>
      <p:ext uri="{BB962C8B-B14F-4D97-AF65-F5344CB8AC3E}">
        <p14:creationId xmlns:p14="http://schemas.microsoft.com/office/powerpoint/2010/main" val="225409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Diversity of Teams at Carolina comes as a result of the Diversity of Presence we have on our campus.  Some Dimensions of Diversity of Presence at Carolina can be found here on the Diversity Wheel.  This graphic lends itself more to a higher education context as you see students, faculty, administrator and support staff language mentioned.  </a:t>
            </a:r>
          </a:p>
          <a:p>
            <a:endParaRPr lang="en-US" baseline="0" dirty="0" smtClean="0"/>
          </a:p>
          <a:p>
            <a:r>
              <a:rPr lang="en-US" baseline="0" dirty="0" smtClean="0"/>
              <a:t>Allow me to offer a few diversity of presence-related data points from our most recent Diversity Plan Report.  Consider these in your upcoming conversations and </a:t>
            </a:r>
            <a:r>
              <a:rPr lang="en-US" baseline="0" dirty="0" err="1" smtClean="0"/>
              <a:t>groupwork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52058E-D96F-4209-85DF-9F9E894B8541}" type="slidenum">
              <a:rPr lang="en-US" smtClean="0"/>
              <a:t>3</a:t>
            </a:fld>
            <a:endParaRPr lang="en-US"/>
          </a:p>
        </p:txBody>
      </p:sp>
    </p:spTree>
    <p:extLst>
      <p:ext uri="{BB962C8B-B14F-4D97-AF65-F5344CB8AC3E}">
        <p14:creationId xmlns:p14="http://schemas.microsoft.com/office/powerpoint/2010/main" val="328651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a:t>
            </a:r>
            <a:r>
              <a:rPr lang="en-US" baseline="0" dirty="0" smtClean="0"/>
              <a:t> example of a graphic display of dimensions of diversity—visible and invisible.  We sometimes become </a:t>
            </a:r>
            <a:r>
              <a:rPr lang="en-US" b="1" baseline="0" dirty="0" err="1" smtClean="0"/>
              <a:t>uber</a:t>
            </a:r>
            <a:r>
              <a:rPr lang="en-US" b="1" baseline="0" dirty="0" smtClean="0"/>
              <a:t>-focused</a:t>
            </a:r>
            <a:r>
              <a:rPr lang="en-US" baseline="0" dirty="0" smtClean="0"/>
              <a:t> on those things we can see and are less aware of the aspects of diversity that </a:t>
            </a:r>
            <a:r>
              <a:rPr lang="en-US" b="1" i="1" baseline="0" dirty="0" smtClean="0"/>
              <a:t>are not as visible </a:t>
            </a:r>
            <a:r>
              <a:rPr lang="en-US" baseline="0" dirty="0" smtClean="0"/>
              <a:t>or </a:t>
            </a:r>
            <a:r>
              <a:rPr lang="en-US" b="1" i="1" baseline="0" dirty="0" smtClean="0"/>
              <a:t>not visible at all.</a:t>
            </a:r>
            <a:endParaRPr lang="en-US" b="1" i="1" dirty="0"/>
          </a:p>
        </p:txBody>
      </p:sp>
      <p:sp>
        <p:nvSpPr>
          <p:cNvPr id="4" name="Slide Number Placeholder 3"/>
          <p:cNvSpPr>
            <a:spLocks noGrp="1"/>
          </p:cNvSpPr>
          <p:nvPr>
            <p:ph type="sldNum" sz="quarter" idx="10"/>
          </p:nvPr>
        </p:nvSpPr>
        <p:spPr/>
        <p:txBody>
          <a:bodyPr/>
          <a:lstStyle/>
          <a:p>
            <a:fld id="{9A52058E-D96F-4209-85DF-9F9E894B8541}" type="slidenum">
              <a:rPr lang="en-US" smtClean="0"/>
              <a:t>4</a:t>
            </a:fld>
            <a:endParaRPr lang="en-US"/>
          </a:p>
        </p:txBody>
      </p:sp>
    </p:spTree>
    <p:extLst>
      <p:ext uri="{BB962C8B-B14F-4D97-AF65-F5344CB8AC3E}">
        <p14:creationId xmlns:p14="http://schemas.microsoft.com/office/powerpoint/2010/main" val="251221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A87B8-72C7-E044-918A-F5358C53000D}" type="slidenum">
              <a:rPr lang="en-US" smtClean="0"/>
              <a:t>12</a:t>
            </a:fld>
            <a:endParaRPr lang="en-US"/>
          </a:p>
        </p:txBody>
      </p:sp>
    </p:spTree>
    <p:extLst>
      <p:ext uri="{BB962C8B-B14F-4D97-AF65-F5344CB8AC3E}">
        <p14:creationId xmlns:p14="http://schemas.microsoft.com/office/powerpoint/2010/main" val="46768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Black" panose="020B0A04020102020204" pitchFamily="34"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Inclusive excellence and diversity defined, per the AAC&amp;U</a:t>
            </a:r>
          </a:p>
          <a:p>
            <a:pPr marL="342900" indent="-342900">
              <a:buAutoNum type="arabicPeriod"/>
            </a:pP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Arial Black" panose="020B0A04020102020204" pitchFamily="34" charset="0"/>
              </a:rPr>
              <a:t>2</a:t>
            </a:r>
            <a:r>
              <a:rPr lang="en-US" sz="1200" dirty="0" smtClean="0"/>
              <a:t>. </a:t>
            </a:r>
            <a:r>
              <a:rPr lang="en-US" sz="1200" dirty="0" smtClean="0">
                <a:latin typeface="Times New Roman" panose="02020603050405020304" pitchFamily="18" charset="0"/>
                <a:cs typeface="Times New Roman" panose="02020603050405020304" pitchFamily="18" charset="0"/>
              </a:rPr>
              <a:t>Big Five Ideas’ recommendations, implementation, progress, and contacts</a:t>
            </a:r>
          </a:p>
          <a:p>
            <a:endParaRPr lang="en-US" dirty="0" smtClean="0"/>
          </a:p>
          <a:p>
            <a:r>
              <a:rPr lang="en-US" sz="1200" dirty="0" smtClean="0">
                <a:latin typeface="Arial Black" panose="020B0A04020102020204" pitchFamily="34" charset="0"/>
              </a:rPr>
              <a:t>3</a:t>
            </a:r>
            <a:r>
              <a:rPr lang="en-US" sz="1200" dirty="0" smtClean="0"/>
              <a:t>. </a:t>
            </a:r>
            <a:r>
              <a:rPr lang="en-US" sz="1200" dirty="0" smtClean="0">
                <a:latin typeface="Times New Roman" panose="02020603050405020304" pitchFamily="18" charset="0"/>
                <a:cs typeface="Times New Roman" panose="02020603050405020304" pitchFamily="18" charset="0"/>
              </a:rPr>
              <a:t>Resources and Opportunities for the campus to see examples of programs and initiatives, obtain resources and information, and to learn about committees that explore intersecting or broad identities/topics</a:t>
            </a: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Arial Black" panose="020B0A04020102020204" pitchFamily="34" charset="0"/>
                <a:cs typeface="Times New Roman" panose="02020603050405020304" pitchFamily="18" charset="0"/>
              </a:rPr>
              <a:t>4</a:t>
            </a:r>
            <a:r>
              <a:rPr lang="en-US" sz="1200" dirty="0" smtClean="0">
                <a:latin typeface="Times New Roman" panose="02020603050405020304" pitchFamily="18" charset="0"/>
                <a:cs typeface="Times New Roman" panose="02020603050405020304" pitchFamily="18" charset="0"/>
              </a:rPr>
              <a:t>. News and stories that reflect inclusive excellence</a:t>
            </a:r>
          </a:p>
          <a:p>
            <a:endParaRPr lang="en-US" dirty="0" smtClean="0"/>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Arial Black" panose="020B0A04020102020204" pitchFamily="34" charset="0"/>
                <a:cs typeface="Times New Roman" panose="02020603050405020304" pitchFamily="18" charset="0"/>
              </a:rPr>
              <a:t>5</a:t>
            </a:r>
            <a:r>
              <a:rPr lang="en-US" sz="1200" dirty="0" smtClean="0">
                <a:latin typeface="Times New Roman" panose="02020603050405020304" pitchFamily="18" charset="0"/>
                <a:cs typeface="Times New Roman" panose="02020603050405020304" pitchFamily="18" charset="0"/>
              </a:rPr>
              <a:t>. Contact page</a:t>
            </a:r>
          </a:p>
          <a:p>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anose="020B0A04020102020204" pitchFamily="34"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Events sponsored by or related to PCIED or Inclusive Excellence (broadly addressed) – events PCIED feels is important</a:t>
            </a: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Arial Black" panose="020B0A04020102020204" pitchFamily="34" charset="0"/>
                <a:cs typeface="Times New Roman" panose="02020603050405020304" pitchFamily="18" charset="0"/>
              </a:rPr>
              <a:t>7</a:t>
            </a:r>
            <a:r>
              <a:rPr lang="en-US" sz="1200" dirty="0" smtClean="0">
                <a:latin typeface="Times New Roman" panose="02020603050405020304" pitchFamily="18" charset="0"/>
                <a:cs typeface="Times New Roman" panose="02020603050405020304" pitchFamily="18" charset="0"/>
              </a:rPr>
              <a:t>. Link to events from the UNC calendar coded “diversity”</a:t>
            </a: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Arial Black" panose="020B0A04020102020204" pitchFamily="34" charset="0"/>
                <a:cs typeface="Times New Roman" panose="02020603050405020304" pitchFamily="18" charset="0"/>
              </a:rPr>
              <a:t>8</a:t>
            </a:r>
            <a:r>
              <a:rPr lang="en-US" sz="1200" dirty="0" smtClean="0">
                <a:latin typeface="Times New Roman" panose="02020603050405020304" pitchFamily="18" charset="0"/>
                <a:cs typeface="Times New Roman" panose="02020603050405020304" pitchFamily="18" charset="0"/>
              </a:rPr>
              <a:t>. Highlight of Inclusive Excellence stories submitted to website</a:t>
            </a:r>
          </a:p>
        </p:txBody>
      </p:sp>
      <p:sp>
        <p:nvSpPr>
          <p:cNvPr id="4" name="Slide Number Placeholder 3"/>
          <p:cNvSpPr>
            <a:spLocks noGrp="1"/>
          </p:cNvSpPr>
          <p:nvPr>
            <p:ph type="sldNum" sz="quarter" idx="10"/>
          </p:nvPr>
        </p:nvSpPr>
        <p:spPr/>
        <p:txBody>
          <a:bodyPr/>
          <a:lstStyle/>
          <a:p>
            <a:fld id="{505ABE72-CBB4-4D3A-ABE0-831F3B708E27}" type="slidenum">
              <a:rPr lang="en-US" smtClean="0"/>
              <a:t>20</a:t>
            </a:fld>
            <a:endParaRPr lang="en-US"/>
          </a:p>
        </p:txBody>
      </p:sp>
    </p:spTree>
    <p:extLst>
      <p:ext uri="{BB962C8B-B14F-4D97-AF65-F5344CB8AC3E}">
        <p14:creationId xmlns:p14="http://schemas.microsoft.com/office/powerpoint/2010/main" val="99181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7E5FD-6BA0-4BDD-90EA-C58D318F7955}" type="slidenum">
              <a:rPr lang="en-US" smtClean="0"/>
              <a:t>21</a:t>
            </a:fld>
            <a:endParaRPr lang="en-US"/>
          </a:p>
        </p:txBody>
      </p:sp>
    </p:spTree>
    <p:extLst>
      <p:ext uri="{BB962C8B-B14F-4D97-AF65-F5344CB8AC3E}">
        <p14:creationId xmlns:p14="http://schemas.microsoft.com/office/powerpoint/2010/main" val="2678690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446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rgbClr val="6CADDA"/>
                </a:solidFill>
                <a:latin typeface="Bembo"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4940422" y="6081762"/>
            <a:ext cx="3746377" cy="923330"/>
          </a:xfrm>
          <a:prstGeom prst="rect">
            <a:avLst/>
          </a:prstGeom>
        </p:spPr>
        <p:txBody>
          <a:bodyPr wrap="square">
            <a:spAutoFit/>
          </a:bodyPr>
          <a:lstStyle/>
          <a:p>
            <a:r>
              <a:rPr lang="en-US" altLang="en-US" sz="1800" cap="all" dirty="0" smtClean="0">
                <a:solidFill>
                  <a:schemeClr val="bg1"/>
                </a:solidFill>
                <a:latin typeface="Franklin Gothic Demi Cond" panose="020B0706030402020204" pitchFamily="34" charset="0"/>
              </a:rPr>
              <a:t>Enriching the Journey</a:t>
            </a:r>
          </a:p>
          <a:p>
            <a:r>
              <a:rPr lang="en-US" sz="1200" cap="all" dirty="0" err="1" smtClean="0">
                <a:solidFill>
                  <a:schemeClr val="bg1"/>
                </a:solidFill>
                <a:latin typeface="Franklin Gothic Book" panose="020B0503020102020204" pitchFamily="34" charset="0"/>
              </a:rPr>
              <a:t>unc|Diversity</a:t>
            </a:r>
            <a:r>
              <a:rPr lang="en-US" sz="1200" cap="all" dirty="0" smtClean="0">
                <a:solidFill>
                  <a:schemeClr val="bg1"/>
                </a:solidFill>
                <a:latin typeface="Franklin Gothic Book" panose="020B0503020102020204" pitchFamily="34" charset="0"/>
              </a:rPr>
              <a:t> and Multicultural Affairs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cap="all" dirty="0" smtClean="0">
                <a:solidFill>
                  <a:schemeClr val="bg2">
                    <a:lumMod val="75000"/>
                  </a:schemeClr>
                </a:solidFill>
                <a:latin typeface="Franklin Gothic Book" panose="020B0503020102020204" pitchFamily="34" charset="0"/>
              </a:rPr>
              <a:t>Workforce strategy, equity &amp; engagement</a:t>
            </a:r>
          </a:p>
          <a:p>
            <a:endParaRPr lang="en-US" sz="1200" cap="all" dirty="0">
              <a:latin typeface="Franklin Gothic Book" panose="020B0503020102020204" pitchFamily="34" charset="0"/>
            </a:endParaRPr>
          </a:p>
        </p:txBody>
      </p:sp>
    </p:spTree>
    <p:extLst>
      <p:ext uri="{BB962C8B-B14F-4D97-AF65-F5344CB8AC3E}">
        <p14:creationId xmlns:p14="http://schemas.microsoft.com/office/powerpoint/2010/main" val="847536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892800"/>
            <a:ext cx="9144000" cy="965200"/>
          </a:xfrm>
          <a:prstGeom prst="rect">
            <a:avLst/>
          </a:prstGeom>
          <a:gradFill rotWithShape="1">
            <a:gsLst>
              <a:gs pos="0">
                <a:srgbClr val="6BABD8"/>
              </a:gs>
              <a:gs pos="100000">
                <a:srgbClr val="639EC8"/>
              </a:gs>
            </a:gsLst>
            <a:lin ang="5400000"/>
          </a:gradFill>
          <a:ln>
            <a:noFill/>
          </a:ln>
          <a:effectLst>
            <a:outerShdw blurRad="136525" dist="88900" dir="11820011" sx="61000" sy="61000" algn="tl" rotWithShape="0">
              <a:srgbClr val="BFBFBF">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1027" name="Picture 3" descr="small_white_tra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inclusive.un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624138" y="5043488"/>
            <a:ext cx="48799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eaLnBrk="1" hangingPunct="1"/>
            <a:r>
              <a:rPr lang="en-US" altLang="en-US" sz="3600"/>
              <a:t>Title</a:t>
            </a:r>
          </a:p>
        </p:txBody>
      </p:sp>
      <p:sp>
        <p:nvSpPr>
          <p:cNvPr id="3075" name="Title 1"/>
          <p:cNvSpPr txBox="1">
            <a:spLocks/>
          </p:cNvSpPr>
          <p:nvPr/>
        </p:nvSpPr>
        <p:spPr bwMode="auto">
          <a:xfrm>
            <a:off x="4900613" y="1355725"/>
            <a:ext cx="4107585" cy="155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eaLnBrk="1" hangingPunct="1"/>
            <a:r>
              <a:rPr lang="en-US" altLang="en-US" sz="3200" dirty="0" smtClean="0">
                <a:solidFill>
                  <a:schemeClr val="bg1"/>
                </a:solidFill>
                <a:latin typeface="Franklin Gothic Demi Cond" panose="020B0706030402020204" pitchFamily="34" charset="0"/>
              </a:rPr>
              <a:t>Diversity and Multicultural Affairs</a:t>
            </a:r>
            <a:endParaRPr lang="en-US" altLang="en-US" sz="3200" dirty="0">
              <a:solidFill>
                <a:schemeClr val="bg2">
                  <a:lumMod val="90000"/>
                </a:schemeClr>
              </a:solidFill>
              <a:latin typeface="Franklin Gothic Demi Cond" panose="020B0706030402020204" pitchFamily="34" charset="0"/>
            </a:endParaRPr>
          </a:p>
        </p:txBody>
      </p:sp>
      <p:pic>
        <p:nvPicPr>
          <p:cNvPr id="3076" name="Picture 1" descr="small_white_tr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844550"/>
            <a:ext cx="18573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5312192" y="3390997"/>
            <a:ext cx="3881319" cy="923330"/>
          </a:xfrm>
          <a:prstGeom prst="rect">
            <a:avLst/>
          </a:prstGeom>
          <a:solidFill>
            <a:schemeClr val="bg2">
              <a:lumMod val="90000"/>
            </a:schemeClr>
          </a:solidFill>
          <a:ln>
            <a:noFill/>
          </a:ln>
          <a:extLst/>
        </p:spPr>
        <p:txBody>
          <a:bodyPr wrap="none">
            <a:spAutoFit/>
          </a:bodyP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eaLnBrk="1" hangingPunct="1"/>
            <a:r>
              <a:rPr lang="en-US" altLang="en-US" sz="1800" dirty="0" smtClean="0">
                <a:latin typeface="Bembo" pitchFamily="18" charset="0"/>
              </a:rPr>
              <a:t>TAFFYE BENSON CLAYTON, ED.D.</a:t>
            </a:r>
          </a:p>
          <a:p>
            <a:pPr eaLnBrk="1" hangingPunct="1"/>
            <a:r>
              <a:rPr lang="en-US" altLang="en-US" sz="1800" dirty="0" smtClean="0">
                <a:latin typeface="Bembo" pitchFamily="18" charset="0"/>
              </a:rPr>
              <a:t>Associate Vice Chancellor &amp;</a:t>
            </a:r>
          </a:p>
          <a:p>
            <a:pPr eaLnBrk="1" hangingPunct="1"/>
            <a:r>
              <a:rPr lang="en-US" altLang="en-US" sz="1800" dirty="0" smtClean="0">
                <a:latin typeface="Bembo" pitchFamily="18" charset="0"/>
              </a:rPr>
              <a:t>Chief Diversity Officer</a:t>
            </a:r>
            <a:endParaRPr lang="en-US" altLang="en-US" sz="1800" dirty="0">
              <a:latin typeface="Bembo" pitchFamily="18" charset="0"/>
            </a:endParaRPr>
          </a:p>
        </p:txBody>
      </p:sp>
      <p:sp>
        <p:nvSpPr>
          <p:cNvPr id="3073" name="Rectangle 3"/>
          <p:cNvSpPr>
            <a:spLocks noChangeArrowheads="1"/>
          </p:cNvSpPr>
          <p:nvPr/>
        </p:nvSpPr>
        <p:spPr bwMode="auto">
          <a:xfrm>
            <a:off x="6162809" y="2900788"/>
            <a:ext cx="2845389" cy="369332"/>
          </a:xfrm>
          <a:prstGeom prst="rect">
            <a:avLst/>
          </a:prstGeom>
          <a:solidFill>
            <a:schemeClr val="bg2">
              <a:lumMod val="90000"/>
            </a:schemeClr>
          </a:solidFill>
          <a:ln>
            <a:noFill/>
          </a:ln>
          <a:extLst/>
        </p:spPr>
        <p:txBody>
          <a:bodyPr wrap="square">
            <a:spAutoFit/>
          </a:bodyP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eaLnBrk="1" hangingPunct="1"/>
            <a:r>
              <a:rPr lang="en-US" altLang="en-US" sz="1800" dirty="0" smtClean="0">
                <a:latin typeface="Bembo" pitchFamily="18" charset="0"/>
              </a:rPr>
              <a:t>Friday, September 25, 2015</a:t>
            </a:r>
            <a:endParaRPr lang="en-US" altLang="en-US" sz="1800" dirty="0">
              <a:latin typeface="Bembo" pitchFamily="18" charset="0"/>
            </a:endParaRPr>
          </a:p>
        </p:txBody>
      </p:sp>
      <p:sp>
        <p:nvSpPr>
          <p:cNvPr id="2" name="Rectangle 1"/>
          <p:cNvSpPr/>
          <p:nvPr/>
        </p:nvSpPr>
        <p:spPr>
          <a:xfrm>
            <a:off x="4900613" y="4984026"/>
            <a:ext cx="4243387" cy="938719"/>
          </a:xfrm>
          <a:prstGeom prst="rect">
            <a:avLst/>
          </a:prstGeom>
        </p:spPr>
        <p:txBody>
          <a:bodyPr wrap="square">
            <a:spAutoFit/>
          </a:bodyPr>
          <a:lstStyle/>
          <a:p>
            <a:r>
              <a:rPr lang="en-US" altLang="en-US" cap="all" dirty="0" smtClean="0">
                <a:solidFill>
                  <a:schemeClr val="bg1"/>
                </a:solidFill>
                <a:latin typeface="Franklin Gothic Demi Cond" panose="020B0706030402020204" pitchFamily="34" charset="0"/>
              </a:rPr>
              <a:t>Enriching the Journey</a:t>
            </a:r>
          </a:p>
          <a:p>
            <a:r>
              <a:rPr lang="en-US" sz="1600" cap="all" dirty="0" err="1" smtClean="0">
                <a:solidFill>
                  <a:schemeClr val="bg1"/>
                </a:solidFill>
                <a:latin typeface="Franklin Gothic Book" panose="020B0503020102020204" pitchFamily="34" charset="0"/>
              </a:rPr>
              <a:t>unc|Diversity</a:t>
            </a:r>
            <a:r>
              <a:rPr lang="en-US" sz="1600" cap="all" dirty="0" smtClean="0">
                <a:solidFill>
                  <a:schemeClr val="bg1"/>
                </a:solidFill>
                <a:latin typeface="Franklin Gothic Book" panose="020B0503020102020204" pitchFamily="34" charset="0"/>
              </a:rPr>
              <a:t> and Multicultural Affairs</a:t>
            </a:r>
          </a:p>
          <a:p>
            <a:r>
              <a:rPr lang="en-US" sz="1500" cap="all" dirty="0" smtClean="0">
                <a:solidFill>
                  <a:schemeClr val="bg2">
                    <a:lumMod val="75000"/>
                  </a:schemeClr>
                </a:solidFill>
                <a:latin typeface="Franklin Gothic Book" panose="020B0503020102020204" pitchFamily="34" charset="0"/>
              </a:rPr>
              <a:t>Workforce strategy, equity &amp; engagement</a:t>
            </a:r>
            <a:endParaRPr lang="en-US" sz="1500" cap="all" dirty="0">
              <a:solidFill>
                <a:schemeClr val="bg2">
                  <a:lumMod val="75000"/>
                </a:schemeClr>
              </a:solidFill>
              <a:latin typeface="Franklin Gothic Book" panose="020B05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Institutionalizing Diversity in a…</a:t>
            </a:r>
            <a:br>
              <a:rPr lang="en-US" dirty="0" smtClean="0"/>
            </a:br>
            <a:r>
              <a:rPr lang="en-US" dirty="0" smtClean="0"/>
              <a:t>Decentralized Context</a:t>
            </a:r>
            <a:endParaRPr lang="en-US" dirty="0"/>
          </a:p>
        </p:txBody>
      </p:sp>
      <p:graphicFrame>
        <p:nvGraphicFramePr>
          <p:cNvPr id="4" name="Diagram 3"/>
          <p:cNvGraphicFramePr/>
          <p:nvPr>
            <p:extLst>
              <p:ext uri="{D42A27DB-BD31-4B8C-83A1-F6EECF244321}">
                <p14:modId xmlns:p14="http://schemas.microsoft.com/office/powerpoint/2010/main" val="2833698047"/>
              </p:ext>
            </p:extLst>
          </p:nvPr>
        </p:nvGraphicFramePr>
        <p:xfrm>
          <a:off x="457200" y="1417638"/>
          <a:ext cx="8523838" cy="435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02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5800725"/>
            <a:ext cx="9144001" cy="10572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234368609"/>
              </p:ext>
            </p:extLst>
          </p:nvPr>
        </p:nvGraphicFramePr>
        <p:xfrm>
          <a:off x="133350" y="1000125"/>
          <a:ext cx="88773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33350" y="188913"/>
            <a:ext cx="8229600" cy="1143000"/>
          </a:xfrm>
        </p:spPr>
        <p:txBody>
          <a:bodyPr/>
          <a:lstStyle/>
          <a:p>
            <a:r>
              <a:rPr lang="en-US" dirty="0" smtClean="0"/>
              <a:t>University Structures</a:t>
            </a:r>
            <a:endParaRPr lang="en-US" dirty="0"/>
          </a:p>
        </p:txBody>
      </p:sp>
      <p:sp>
        <p:nvSpPr>
          <p:cNvPr id="3" name="Rounded Rectangle 2"/>
          <p:cNvSpPr/>
          <p:nvPr/>
        </p:nvSpPr>
        <p:spPr>
          <a:xfrm>
            <a:off x="115420" y="973230"/>
            <a:ext cx="2125756" cy="5777193"/>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57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0.25 -2.96296E-6 L 0.49549 -2.96296E-6 " pathEditMode="relative" rAng="0" ptsTypes="AA">
                                      <p:cBhvr>
                                        <p:cTn id="14" dur="2000" fill="hold"/>
                                        <p:tgtEl>
                                          <p:spTgt spid="3"/>
                                        </p:tgtEl>
                                        <p:attrNameLst>
                                          <p:attrName>ppt_x</p:attrName>
                                          <p:attrName>ppt_y</p:attrName>
                                        </p:attrNameLst>
                                      </p:cBhvr>
                                      <p:rCtr x="12274"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2" nodeType="clickEffect">
                                  <p:stCondLst>
                                    <p:cond delay="0"/>
                                  </p:stCondLst>
                                  <p:childTnLst>
                                    <p:animMotion origin="layout" path="M 0.49549 -2.96296E-6 L 0.74201 -2.96296E-6 " pathEditMode="relative" rAng="0" ptsTypes="AA">
                                      <p:cBhvr>
                                        <p:cTn id="18" dur="2000" fill="hold"/>
                                        <p:tgtEl>
                                          <p:spTgt spid="3"/>
                                        </p:tgtEl>
                                        <p:attrNameLst>
                                          <p:attrName>ppt_x</p:attrName>
                                          <p:attrName>ppt_y</p:attrName>
                                        </p:attrNameLst>
                                      </p:cBhvr>
                                      <p:rCtr x="12326" y="0"/>
                                    </p:animMotion>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4"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1+ppt_w/2"/>
                                          </p:val>
                                        </p:tav>
                                      </p:tavLst>
                                    </p:anim>
                                    <p:anim calcmode="lin" valueType="num">
                                      <p:cBhvr additive="base">
                                        <p:cTn id="23" dur="500"/>
                                        <p:tgtEl>
                                          <p:spTgt spid="3"/>
                                        </p:tgtEl>
                                        <p:attrNameLst>
                                          <p:attrName>ppt_y</p:attrName>
                                        </p:attrNameLst>
                                      </p:cBhvr>
                                      <p:tavLst>
                                        <p:tav tm="0">
                                          <p:val>
                                            <p:strVal val="ppt_y"/>
                                          </p:val>
                                        </p:tav>
                                        <p:tav tm="100000">
                                          <p:val>
                                            <p:strVal val="ppt_y"/>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latin typeface="Baskerville Old Face" panose="02020602080505020303" pitchFamily="18" charset="0"/>
              </a:rPr>
              <a:t>Inclusive Excellence Model</a:t>
            </a:r>
            <a:r>
              <a:rPr lang="en-US" dirty="0" smtClean="0">
                <a:latin typeface="Franklin Gothic Demi Cond" panose="020B0706030402020204" pitchFamily="34" charset="0"/>
              </a:rPr>
              <a:t/>
            </a:r>
            <a:br>
              <a:rPr lang="en-US" dirty="0" smtClean="0">
                <a:latin typeface="Franklin Gothic Demi Cond" panose="020B0706030402020204" pitchFamily="34" charset="0"/>
              </a:rPr>
            </a:br>
            <a:r>
              <a:rPr lang="en-US" sz="1800" i="1" dirty="0" smtClean="0">
                <a:latin typeface="Garamond" panose="02020404030301010803" pitchFamily="18" charset="0"/>
              </a:rPr>
              <a:t>American Association of Colleges &amp; Universities; Smith (2009)</a:t>
            </a:r>
            <a:endParaRPr lang="en-US" sz="1800" i="1" dirty="0">
              <a:latin typeface="Garamond" panose="02020404030301010803" pitchFamily="18" charset="0"/>
            </a:endParaRPr>
          </a:p>
        </p:txBody>
      </p:sp>
      <p:graphicFrame>
        <p:nvGraphicFramePr>
          <p:cNvPr id="4" name="Diagram 3"/>
          <p:cNvGraphicFramePr/>
          <p:nvPr>
            <p:extLst/>
          </p:nvPr>
        </p:nvGraphicFramePr>
        <p:xfrm>
          <a:off x="990600" y="1222076"/>
          <a:ext cx="716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6781800" y="3161359"/>
            <a:ext cx="1905000" cy="991188"/>
          </a:xfrm>
          <a:prstGeom prst="leftRightArrow">
            <a:avLst/>
          </a:prstGeom>
          <a:noFill/>
          <a:ln>
            <a:solidFill>
              <a:srgbClr val="56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ranklin Gothic Demi Cond" panose="020B0706030402020204" pitchFamily="34" charset="0"/>
              </a:rPr>
              <a:t>Local Context</a:t>
            </a:r>
            <a:endParaRPr lang="en-US" dirty="0">
              <a:solidFill>
                <a:schemeClr val="tx1"/>
              </a:solidFill>
              <a:latin typeface="Franklin Gothic Demi Cond" panose="020B0706030402020204" pitchFamily="34" charset="0"/>
            </a:endParaRPr>
          </a:p>
        </p:txBody>
      </p:sp>
      <p:sp>
        <p:nvSpPr>
          <p:cNvPr id="6" name="Left-Right Arrow 5"/>
          <p:cNvSpPr/>
          <p:nvPr/>
        </p:nvSpPr>
        <p:spPr>
          <a:xfrm>
            <a:off x="292951" y="3103484"/>
            <a:ext cx="2104033" cy="991188"/>
          </a:xfrm>
          <a:prstGeom prst="leftRightArrow">
            <a:avLst/>
          </a:prstGeom>
          <a:noFill/>
          <a:ln>
            <a:solidFill>
              <a:srgbClr val="56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ranklin Gothic Demi Cond" panose="020B0706030402020204" pitchFamily="34" charset="0"/>
              </a:rPr>
              <a:t>Global Context</a:t>
            </a:r>
            <a:endParaRPr lang="en-US" dirty="0">
              <a:solidFill>
                <a:schemeClr val="tx1"/>
              </a:solidFill>
              <a:latin typeface="Franklin Gothic Demi Cond" panose="020B0706030402020204" pitchFamily="34" charset="0"/>
            </a:endParaRPr>
          </a:p>
        </p:txBody>
      </p:sp>
      <p:sp>
        <p:nvSpPr>
          <p:cNvPr id="7" name="Rectangle 6"/>
          <p:cNvSpPr/>
          <p:nvPr/>
        </p:nvSpPr>
        <p:spPr>
          <a:xfrm>
            <a:off x="4038600" y="3368245"/>
            <a:ext cx="1101584"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Franklin Gothic Demi Cond" panose="020B0706030402020204" pitchFamily="34" charset="0"/>
              </a:rPr>
              <a:t>Mission</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55198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Provost’s Committee on Inclusive Excellence and Diversity</a:t>
            </a:r>
            <a:endParaRPr lang="en-US" dirty="0"/>
          </a:p>
        </p:txBody>
      </p:sp>
      <p:sp>
        <p:nvSpPr>
          <p:cNvPr id="3" name="Content Placeholder 2"/>
          <p:cNvSpPr>
            <a:spLocks noGrp="1"/>
          </p:cNvSpPr>
          <p:nvPr>
            <p:ph idx="1"/>
          </p:nvPr>
        </p:nvSpPr>
        <p:spPr/>
        <p:txBody>
          <a:bodyPr/>
          <a:lstStyle/>
          <a:p>
            <a:r>
              <a:rPr lang="en-US" dirty="0" smtClean="0"/>
              <a:t>Five BIG IDEAS</a:t>
            </a:r>
          </a:p>
          <a:p>
            <a:pPr lvl="1"/>
            <a:r>
              <a:rPr lang="en-US" dirty="0" smtClean="0"/>
              <a:t>Communications</a:t>
            </a:r>
          </a:p>
          <a:p>
            <a:pPr lvl="1"/>
            <a:r>
              <a:rPr lang="en-US" dirty="0" smtClean="0"/>
              <a:t>Leadership</a:t>
            </a:r>
          </a:p>
          <a:p>
            <a:pPr lvl="1"/>
            <a:r>
              <a:rPr lang="en-US" dirty="0" smtClean="0"/>
              <a:t>Strategy</a:t>
            </a:r>
          </a:p>
          <a:p>
            <a:pPr lvl="1"/>
            <a:r>
              <a:rPr lang="en-US" dirty="0" smtClean="0"/>
              <a:t>Education</a:t>
            </a:r>
          </a:p>
          <a:p>
            <a:pPr lvl="1"/>
            <a:r>
              <a:rPr lang="en-US" dirty="0" smtClean="0"/>
              <a:t>Dialogue</a:t>
            </a:r>
          </a:p>
          <a:p>
            <a:r>
              <a:rPr lang="en-US" dirty="0"/>
              <a:t>Transparency: </a:t>
            </a:r>
            <a:r>
              <a:rPr lang="en-US" dirty="0">
                <a:latin typeface="Franklin Gothic Demi Cond" panose="020B0706030402020204" pitchFamily="34" charset="0"/>
                <a:hlinkClick r:id="rId2"/>
              </a:rPr>
              <a:t>inclusive.unc.edu</a:t>
            </a:r>
            <a:endParaRPr lang="en-US" dirty="0">
              <a:latin typeface="Franklin Gothic Demi Cond" panose="020B0706030402020204" pitchFamily="34" charset="0"/>
            </a:endParaRPr>
          </a:p>
          <a:p>
            <a:pPr lvl="1"/>
            <a:endParaRPr lang="en-US" dirty="0"/>
          </a:p>
        </p:txBody>
      </p:sp>
    </p:spTree>
    <p:extLst>
      <p:ext uri="{BB962C8B-B14F-4D97-AF65-F5344CB8AC3E}">
        <p14:creationId xmlns:p14="http://schemas.microsoft.com/office/powerpoint/2010/main" val="2372102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p:txBody>
          <a:bodyPr>
            <a:normAutofit/>
          </a:bodyPr>
          <a:lstStyle/>
          <a:p>
            <a:r>
              <a:rPr lang="en-US" dirty="0"/>
              <a:t>Develop a clearly articulated diversity plan for “inclusive excellence” </a:t>
            </a:r>
            <a:r>
              <a:rPr lang="en-US" dirty="0" smtClean="0"/>
              <a:t>(IE) that </a:t>
            </a:r>
            <a:r>
              <a:rPr lang="en-US" dirty="0"/>
              <a:t>communicates an institutional and departmental-specific </a:t>
            </a:r>
            <a:r>
              <a:rPr lang="en-US" dirty="0" smtClean="0"/>
              <a:t>commitment</a:t>
            </a:r>
          </a:p>
          <a:p>
            <a:r>
              <a:rPr lang="en-US" dirty="0"/>
              <a:t>Create a communication infrastructure and </a:t>
            </a:r>
            <a:r>
              <a:rPr lang="en-US" dirty="0" smtClean="0"/>
              <a:t>system to advance inclusive excellence</a:t>
            </a:r>
          </a:p>
          <a:p>
            <a:endParaRPr lang="en-US" dirty="0"/>
          </a:p>
        </p:txBody>
      </p:sp>
    </p:spTree>
    <p:extLst>
      <p:ext uri="{BB962C8B-B14F-4D97-AF65-F5344CB8AC3E}">
        <p14:creationId xmlns:p14="http://schemas.microsoft.com/office/powerpoint/2010/main" val="341666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Leadership</a:t>
            </a:r>
            <a:endParaRPr lang="en-US" dirty="0"/>
          </a:p>
        </p:txBody>
      </p:sp>
      <p:sp>
        <p:nvSpPr>
          <p:cNvPr id="3" name="Content Placeholder 2"/>
          <p:cNvSpPr>
            <a:spLocks noGrp="1"/>
          </p:cNvSpPr>
          <p:nvPr>
            <p:ph idx="1"/>
          </p:nvPr>
        </p:nvSpPr>
        <p:spPr/>
        <p:txBody>
          <a:bodyPr>
            <a:normAutofit fontScale="85000" lnSpcReduction="20000"/>
          </a:bodyPr>
          <a:lstStyle/>
          <a:p>
            <a:r>
              <a:rPr lang="en-US" dirty="0"/>
              <a:t>Engage senior leaders in ongoing </a:t>
            </a:r>
            <a:r>
              <a:rPr lang="en-US" dirty="0" smtClean="0"/>
              <a:t>IE and Diversity activities </a:t>
            </a:r>
            <a:r>
              <a:rPr lang="en-US" dirty="0"/>
              <a:t>that they consider high in </a:t>
            </a:r>
            <a:r>
              <a:rPr lang="en-US" dirty="0" smtClean="0"/>
              <a:t>value and to engage institutionally and nationally as leaders in IE (</a:t>
            </a:r>
            <a:r>
              <a:rPr lang="en-US" i="1" dirty="0" smtClean="0"/>
              <a:t>focus on Chancellor and Provost</a:t>
            </a:r>
            <a:r>
              <a:rPr lang="en-US" dirty="0" smtClean="0"/>
              <a:t>)</a:t>
            </a:r>
          </a:p>
          <a:p>
            <a:r>
              <a:rPr lang="en-US" dirty="0"/>
              <a:t>Ask senior leaders to </a:t>
            </a:r>
            <a:r>
              <a:rPr lang="en-US" dirty="0" smtClean="0"/>
              <a:t>commit to becoming a model for national leadership on matters of inclusive excellence and diversity (</a:t>
            </a:r>
            <a:r>
              <a:rPr lang="en-US" i="1" dirty="0" smtClean="0"/>
              <a:t>focus on deans</a:t>
            </a:r>
            <a:r>
              <a:rPr lang="en-US" dirty="0" smtClean="0"/>
              <a:t>)</a:t>
            </a:r>
          </a:p>
          <a:p>
            <a:r>
              <a:rPr lang="en-US" dirty="0"/>
              <a:t>Encourage </a:t>
            </a:r>
            <a:r>
              <a:rPr lang="en-US" dirty="0" smtClean="0"/>
              <a:t>senior executive leadership </a:t>
            </a:r>
            <a:r>
              <a:rPr lang="en-US" dirty="0"/>
              <a:t>to focus on understanding and making various cases for inclusive excellence and diversity: the business </a:t>
            </a:r>
            <a:r>
              <a:rPr lang="en-US" dirty="0" smtClean="0"/>
              <a:t>case and the </a:t>
            </a:r>
            <a:r>
              <a:rPr lang="en-US" dirty="0"/>
              <a:t>educational </a:t>
            </a:r>
            <a:r>
              <a:rPr lang="en-US" dirty="0" smtClean="0"/>
              <a:t>case</a:t>
            </a:r>
            <a:endParaRPr lang="en-US" dirty="0"/>
          </a:p>
        </p:txBody>
      </p:sp>
    </p:spTree>
    <p:extLst>
      <p:ext uri="{BB962C8B-B14F-4D97-AF65-F5344CB8AC3E}">
        <p14:creationId xmlns:p14="http://schemas.microsoft.com/office/powerpoint/2010/main" val="179870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sp>
        <p:nvSpPr>
          <p:cNvPr id="3" name="Content Placeholder 2"/>
          <p:cNvSpPr>
            <a:spLocks noGrp="1"/>
          </p:cNvSpPr>
          <p:nvPr>
            <p:ph idx="1"/>
          </p:nvPr>
        </p:nvSpPr>
        <p:spPr/>
        <p:txBody>
          <a:bodyPr/>
          <a:lstStyle/>
          <a:p>
            <a:r>
              <a:rPr lang="en-US" dirty="0"/>
              <a:t>Establish a University-wide vision for inclusive excellence and diversity and ensure institutional priority and </a:t>
            </a:r>
            <a:r>
              <a:rPr lang="en-US" dirty="0" smtClean="0"/>
              <a:t>commitment</a:t>
            </a:r>
          </a:p>
          <a:p>
            <a:r>
              <a:rPr lang="en-US" dirty="0"/>
              <a:t>Perform an institutional audit </a:t>
            </a:r>
            <a:r>
              <a:rPr lang="en-US" dirty="0" smtClean="0"/>
              <a:t>of existing inclusive excellence and diversity related efforts across campus and </a:t>
            </a:r>
            <a:r>
              <a:rPr lang="en-US" dirty="0"/>
              <a:t>invest in existing programs </a:t>
            </a:r>
            <a:r>
              <a:rPr lang="en-US" dirty="0" smtClean="0"/>
              <a:t>with demonstrated </a:t>
            </a:r>
            <a:r>
              <a:rPr lang="en-US" dirty="0"/>
              <a:t>success</a:t>
            </a:r>
          </a:p>
        </p:txBody>
      </p:sp>
    </p:spTree>
    <p:extLst>
      <p:ext uri="{BB962C8B-B14F-4D97-AF65-F5344CB8AC3E}">
        <p14:creationId xmlns:p14="http://schemas.microsoft.com/office/powerpoint/2010/main" val="207838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a diversity education certificate </a:t>
            </a:r>
            <a:r>
              <a:rPr lang="en-US" dirty="0"/>
              <a:t>in </a:t>
            </a:r>
            <a:r>
              <a:rPr lang="en-US" dirty="0" smtClean="0"/>
              <a:t>inclusive </a:t>
            </a:r>
            <a:r>
              <a:rPr lang="en-US" dirty="0"/>
              <a:t>e</a:t>
            </a:r>
            <a:r>
              <a:rPr lang="en-US" dirty="0" smtClean="0"/>
              <a:t>xcellence and </a:t>
            </a:r>
            <a:r>
              <a:rPr lang="en-US" dirty="0"/>
              <a:t>d</a:t>
            </a:r>
            <a:r>
              <a:rPr lang="en-US" dirty="0" smtClean="0"/>
              <a:t>iversity </a:t>
            </a:r>
            <a:r>
              <a:rPr lang="en-US" dirty="0"/>
              <a:t>to support the development of cultural competency among the Carolina </a:t>
            </a:r>
            <a:r>
              <a:rPr lang="en-US" dirty="0" smtClean="0"/>
              <a:t>community</a:t>
            </a:r>
          </a:p>
          <a:p>
            <a:r>
              <a:rPr lang="en-US" dirty="0" smtClean="0"/>
              <a:t>Recommend enhanced </a:t>
            </a:r>
            <a:r>
              <a:rPr lang="en-US" dirty="0"/>
              <a:t>diversity learning </a:t>
            </a:r>
            <a:r>
              <a:rPr lang="en-US" dirty="0" smtClean="0"/>
              <a:t>experiences </a:t>
            </a:r>
            <a:r>
              <a:rPr lang="en-US" dirty="0"/>
              <a:t>for all graduates of UNC through formal course work, experiential learning and reflection</a:t>
            </a:r>
          </a:p>
        </p:txBody>
      </p:sp>
    </p:spTree>
    <p:extLst>
      <p:ext uri="{BB962C8B-B14F-4D97-AF65-F5344CB8AC3E}">
        <p14:creationId xmlns:p14="http://schemas.microsoft.com/office/powerpoint/2010/main" val="197281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Dialogue</a:t>
            </a:r>
            <a:endParaRPr lang="en-US" dirty="0"/>
          </a:p>
        </p:txBody>
      </p:sp>
      <p:sp>
        <p:nvSpPr>
          <p:cNvPr id="3" name="Content Placeholder 2"/>
          <p:cNvSpPr>
            <a:spLocks noGrp="1"/>
          </p:cNvSpPr>
          <p:nvPr>
            <p:ph idx="1"/>
          </p:nvPr>
        </p:nvSpPr>
        <p:spPr/>
        <p:txBody>
          <a:bodyPr/>
          <a:lstStyle/>
          <a:p>
            <a:r>
              <a:rPr lang="en-US" dirty="0" smtClean="0"/>
              <a:t>Create and support programs </a:t>
            </a:r>
            <a:r>
              <a:rPr lang="en-US" dirty="0"/>
              <a:t>and </a:t>
            </a:r>
            <a:r>
              <a:rPr lang="en-US" dirty="0" smtClean="0"/>
              <a:t>resources </a:t>
            </a:r>
            <a:r>
              <a:rPr lang="en-US" dirty="0"/>
              <a:t>for </a:t>
            </a:r>
            <a:r>
              <a:rPr lang="en-US" dirty="0" smtClean="0"/>
              <a:t>engaged and </a:t>
            </a:r>
            <a:r>
              <a:rPr lang="en-US" dirty="0"/>
              <a:t>i</a:t>
            </a:r>
            <a:r>
              <a:rPr lang="en-US" dirty="0" smtClean="0"/>
              <a:t>nclusive </a:t>
            </a:r>
            <a:r>
              <a:rPr lang="en-US" dirty="0"/>
              <a:t>d</a:t>
            </a:r>
            <a:r>
              <a:rPr lang="en-US" dirty="0" smtClean="0"/>
              <a:t>ialogue</a:t>
            </a:r>
          </a:p>
          <a:p>
            <a:r>
              <a:rPr lang="en-US" dirty="0"/>
              <a:t>Communicate </a:t>
            </a:r>
            <a:r>
              <a:rPr lang="en-US" dirty="0" smtClean="0"/>
              <a:t>a strategy </a:t>
            </a:r>
            <a:r>
              <a:rPr lang="en-US" dirty="0"/>
              <a:t>and </a:t>
            </a:r>
            <a:r>
              <a:rPr lang="en-US" dirty="0" smtClean="0"/>
              <a:t>commitment </a:t>
            </a:r>
            <a:r>
              <a:rPr lang="en-US" dirty="0"/>
              <a:t>to c</a:t>
            </a:r>
            <a:r>
              <a:rPr lang="en-US" dirty="0" smtClean="0"/>
              <a:t>ampus </a:t>
            </a:r>
            <a:r>
              <a:rPr lang="en-US" dirty="0"/>
              <a:t>d</a:t>
            </a:r>
            <a:r>
              <a:rPr lang="en-US" dirty="0" smtClean="0"/>
              <a:t>iversity and inclusion</a:t>
            </a:r>
            <a:endParaRPr lang="en-US" dirty="0"/>
          </a:p>
        </p:txBody>
      </p:sp>
    </p:spTree>
    <p:extLst>
      <p:ext uri="{BB962C8B-B14F-4D97-AF65-F5344CB8AC3E}">
        <p14:creationId xmlns:p14="http://schemas.microsoft.com/office/powerpoint/2010/main" val="282576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Underway</a:t>
            </a:r>
            <a:endParaRPr lang="en-US" dirty="0"/>
          </a:p>
        </p:txBody>
      </p:sp>
      <p:sp>
        <p:nvSpPr>
          <p:cNvPr id="3" name="Content Placeholder 2"/>
          <p:cNvSpPr>
            <a:spLocks noGrp="1"/>
          </p:cNvSpPr>
          <p:nvPr>
            <p:ph idx="1"/>
          </p:nvPr>
        </p:nvSpPr>
        <p:spPr/>
        <p:txBody>
          <a:bodyPr/>
          <a:lstStyle/>
          <a:p>
            <a:r>
              <a:rPr lang="en-US" dirty="0" smtClean="0"/>
              <a:t>PCIED has been formulating “BIG IDEAS” into five mini-white papers with concrete actionable recommendations </a:t>
            </a:r>
          </a:p>
          <a:p>
            <a:r>
              <a:rPr lang="en-US" dirty="0" smtClean="0"/>
              <a:t>The content of those white papers and recommendations are being compiled in a report to the Provost </a:t>
            </a:r>
          </a:p>
          <a:p>
            <a:r>
              <a:rPr lang="en-US" dirty="0" smtClean="0"/>
              <a:t>The PCIED met for the first time this academic year on yesterday</a:t>
            </a:r>
            <a:endParaRPr lang="en-US" dirty="0"/>
          </a:p>
        </p:txBody>
      </p:sp>
    </p:spTree>
    <p:extLst>
      <p:ext uri="{BB962C8B-B14F-4D97-AF65-F5344CB8AC3E}">
        <p14:creationId xmlns:p14="http://schemas.microsoft.com/office/powerpoint/2010/main" val="1367002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br>
              <a:rPr lang="en-US" dirty="0" smtClean="0"/>
            </a:br>
            <a:endParaRPr lang="en-US" sz="2800" i="1" dirty="0"/>
          </a:p>
        </p:txBody>
      </p:sp>
      <p:sp>
        <p:nvSpPr>
          <p:cNvPr id="3" name="Content Placeholder 2"/>
          <p:cNvSpPr>
            <a:spLocks noGrp="1"/>
          </p:cNvSpPr>
          <p:nvPr>
            <p:ph idx="1"/>
          </p:nvPr>
        </p:nvSpPr>
        <p:spPr/>
        <p:txBody>
          <a:bodyPr/>
          <a:lstStyle/>
          <a:p>
            <a:pPr marL="0" indent="0">
              <a:buNone/>
            </a:pPr>
            <a:r>
              <a:rPr lang="en-US" dirty="0"/>
              <a:t>Individual differences (e.g., personality, learning styles, and life experiences) and group/social differences (e.g., race/ethnicity, class, gender, sexual orientation, country of origin, and ability as well as cultural, political, religious, or other affiliations).</a:t>
            </a:r>
          </a:p>
          <a:p>
            <a:pPr marL="0" indent="0">
              <a:buNone/>
            </a:pPr>
            <a:endParaRPr lang="en-US" dirty="0"/>
          </a:p>
        </p:txBody>
      </p:sp>
    </p:spTree>
    <p:extLst>
      <p:ext uri="{BB962C8B-B14F-4D97-AF65-F5344CB8AC3E}">
        <p14:creationId xmlns:p14="http://schemas.microsoft.com/office/powerpoint/2010/main" val="886862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clusive Carolina - Inclusive Excellence at Carolina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0834" t="16649" r="21666" b="1856"/>
          <a:stretch/>
        </p:blipFill>
        <p:spPr>
          <a:xfrm>
            <a:off x="783648" y="981075"/>
            <a:ext cx="6302524" cy="4885614"/>
          </a:xfrm>
          <a:prstGeom prst="rect">
            <a:avLst/>
          </a:prstGeom>
        </p:spPr>
      </p:pic>
      <p:sp>
        <p:nvSpPr>
          <p:cNvPr id="2" name="Title 1"/>
          <p:cNvSpPr>
            <a:spLocks noGrp="1"/>
          </p:cNvSpPr>
          <p:nvPr>
            <p:ph type="title"/>
          </p:nvPr>
        </p:nvSpPr>
        <p:spPr/>
        <p:txBody>
          <a:bodyPr>
            <a:normAutofit fontScale="90000"/>
          </a:bodyPr>
          <a:lstStyle/>
          <a:p>
            <a:pPr algn="l"/>
            <a:r>
              <a:rPr lang="en-US" dirty="0" smtClean="0"/>
              <a:t>Navigating Inclusive Excellence at Carolina</a:t>
            </a:r>
            <a:endParaRPr lang="en-US" dirty="0"/>
          </a:p>
        </p:txBody>
      </p:sp>
      <p:sp>
        <p:nvSpPr>
          <p:cNvPr id="6" name="TextBox 5"/>
          <p:cNvSpPr txBox="1"/>
          <p:nvPr/>
        </p:nvSpPr>
        <p:spPr>
          <a:xfrm>
            <a:off x="609600" y="4257675"/>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8</a:t>
            </a:r>
            <a:endParaRPr lang="en-US" sz="1400" b="1" dirty="0">
              <a:solidFill>
                <a:schemeClr val="bg1"/>
              </a:solidFill>
              <a:latin typeface="Arial Black" panose="020B0A04020102020204" pitchFamily="34" charset="0"/>
            </a:endParaRPr>
          </a:p>
        </p:txBody>
      </p:sp>
      <p:sp>
        <p:nvSpPr>
          <p:cNvPr id="9" name="TextBox 8"/>
          <p:cNvSpPr txBox="1"/>
          <p:nvPr/>
        </p:nvSpPr>
        <p:spPr>
          <a:xfrm>
            <a:off x="6324600" y="2352675"/>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6</a:t>
            </a:r>
            <a:endParaRPr lang="en-US" sz="1400" b="1" dirty="0">
              <a:solidFill>
                <a:schemeClr val="bg1"/>
              </a:solidFill>
              <a:latin typeface="Arial Black" panose="020B0A04020102020204" pitchFamily="34" charset="0"/>
            </a:endParaRPr>
          </a:p>
        </p:txBody>
      </p:sp>
      <p:sp>
        <p:nvSpPr>
          <p:cNvPr id="10" name="TextBox 9"/>
          <p:cNvSpPr txBox="1"/>
          <p:nvPr/>
        </p:nvSpPr>
        <p:spPr>
          <a:xfrm>
            <a:off x="5257800" y="1819275"/>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5</a:t>
            </a:r>
            <a:endParaRPr lang="en-US" sz="1400" b="1" dirty="0">
              <a:solidFill>
                <a:schemeClr val="bg1"/>
              </a:solidFill>
              <a:latin typeface="Arial Black" panose="020B0A04020102020204" pitchFamily="34" charset="0"/>
            </a:endParaRPr>
          </a:p>
        </p:txBody>
      </p:sp>
      <p:sp>
        <p:nvSpPr>
          <p:cNvPr id="11" name="TextBox 10"/>
          <p:cNvSpPr txBox="1"/>
          <p:nvPr/>
        </p:nvSpPr>
        <p:spPr>
          <a:xfrm>
            <a:off x="4114800" y="1587698"/>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4</a:t>
            </a:r>
            <a:endParaRPr lang="en-US" sz="1400" b="1" dirty="0">
              <a:solidFill>
                <a:schemeClr val="bg1"/>
              </a:solidFill>
              <a:latin typeface="Arial Black" panose="020B0A04020102020204" pitchFamily="34" charset="0"/>
            </a:endParaRPr>
          </a:p>
        </p:txBody>
      </p:sp>
      <p:sp>
        <p:nvSpPr>
          <p:cNvPr id="12" name="TextBox 11"/>
          <p:cNvSpPr txBox="1"/>
          <p:nvPr/>
        </p:nvSpPr>
        <p:spPr>
          <a:xfrm>
            <a:off x="2895600" y="1587698"/>
            <a:ext cx="304800" cy="307777"/>
          </a:xfrm>
          <a:prstGeom prst="rect">
            <a:avLst/>
          </a:prstGeom>
          <a:solidFill>
            <a:srgbClr val="FF0000"/>
          </a:solidFill>
        </p:spPr>
        <p:txBody>
          <a:bodyPr wrap="square" rtlCol="0">
            <a:spAutoFit/>
          </a:bodyPr>
          <a:lstStyle/>
          <a:p>
            <a:r>
              <a:rPr lang="en-US" sz="1400" b="1" dirty="0">
                <a:solidFill>
                  <a:schemeClr val="bg1"/>
                </a:solidFill>
                <a:latin typeface="Arial Black" panose="020B0A04020102020204" pitchFamily="34" charset="0"/>
              </a:rPr>
              <a:t>3</a:t>
            </a:r>
          </a:p>
        </p:txBody>
      </p:sp>
      <p:sp>
        <p:nvSpPr>
          <p:cNvPr id="13" name="TextBox 12"/>
          <p:cNvSpPr txBox="1"/>
          <p:nvPr/>
        </p:nvSpPr>
        <p:spPr>
          <a:xfrm>
            <a:off x="1981200" y="2047875"/>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2</a:t>
            </a:r>
            <a:endParaRPr lang="en-US" sz="1400" b="1" dirty="0">
              <a:solidFill>
                <a:schemeClr val="bg1"/>
              </a:solidFill>
              <a:latin typeface="Arial Black" panose="020B0A04020102020204" pitchFamily="34" charset="0"/>
            </a:endParaRPr>
          </a:p>
        </p:txBody>
      </p:sp>
      <p:sp>
        <p:nvSpPr>
          <p:cNvPr id="14" name="TextBox 13"/>
          <p:cNvSpPr txBox="1"/>
          <p:nvPr/>
        </p:nvSpPr>
        <p:spPr>
          <a:xfrm>
            <a:off x="631248" y="1514475"/>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1</a:t>
            </a:r>
            <a:endParaRPr lang="en-US" sz="1400" b="1" dirty="0">
              <a:solidFill>
                <a:schemeClr val="bg1"/>
              </a:solidFill>
              <a:latin typeface="Arial Black" panose="020B0A04020102020204" pitchFamily="34" charset="0"/>
            </a:endParaRPr>
          </a:p>
        </p:txBody>
      </p:sp>
      <p:sp>
        <p:nvSpPr>
          <p:cNvPr id="15" name="TextBox 14"/>
          <p:cNvSpPr txBox="1"/>
          <p:nvPr/>
        </p:nvSpPr>
        <p:spPr>
          <a:xfrm>
            <a:off x="6324600" y="4257675"/>
            <a:ext cx="304800" cy="307777"/>
          </a:xfrm>
          <a:prstGeom prst="rect">
            <a:avLst/>
          </a:prstGeom>
          <a:solidFill>
            <a:srgbClr val="FF0000"/>
          </a:solidFill>
        </p:spPr>
        <p:txBody>
          <a:bodyPr wrap="square" rtlCol="0">
            <a:spAutoFit/>
          </a:bodyPr>
          <a:lstStyle/>
          <a:p>
            <a:r>
              <a:rPr lang="en-US" sz="1400" b="1" dirty="0" smtClean="0">
                <a:solidFill>
                  <a:schemeClr val="bg1"/>
                </a:solidFill>
                <a:latin typeface="Arial Black" panose="020B0A04020102020204" pitchFamily="34" charset="0"/>
              </a:rPr>
              <a:t>7</a:t>
            </a:r>
            <a:endParaRPr lang="en-US" sz="1400" b="1" dirty="0">
              <a:solidFill>
                <a:schemeClr val="bg1"/>
              </a:solidFill>
              <a:latin typeface="Arial Black" panose="020B0A04020102020204" pitchFamily="34" charset="0"/>
            </a:endParaRPr>
          </a:p>
        </p:txBody>
      </p:sp>
      <p:sp>
        <p:nvSpPr>
          <p:cNvPr id="21" name="TextBox 20"/>
          <p:cNvSpPr txBox="1"/>
          <p:nvPr/>
        </p:nvSpPr>
        <p:spPr>
          <a:xfrm>
            <a:off x="7086172" y="1442815"/>
            <a:ext cx="2057828" cy="4524315"/>
          </a:xfrm>
          <a:prstGeom prst="rect">
            <a:avLst/>
          </a:prstGeom>
          <a:noFill/>
        </p:spPr>
        <p:txBody>
          <a:bodyPr wrap="square" rtlCol="0">
            <a:spAutoFit/>
          </a:bodyPr>
          <a:lstStyle/>
          <a:p>
            <a:r>
              <a:rPr lang="en-US" sz="1600" dirty="0" smtClean="0">
                <a:latin typeface="Arial Black" panose="020B0A04020102020204" pitchFamily="34" charset="0"/>
                <a:cs typeface="Times New Roman" panose="02020603050405020304" pitchFamily="18" charset="0"/>
              </a:rPr>
              <a:t>5</a:t>
            </a:r>
            <a:r>
              <a:rPr lang="en-US" sz="1600" dirty="0" smtClean="0">
                <a:latin typeface="Times New Roman" panose="02020603050405020304" pitchFamily="18" charset="0"/>
                <a:cs typeface="Times New Roman" panose="02020603050405020304" pitchFamily="18" charset="0"/>
              </a:rPr>
              <a:t>. Contact page</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Arial Black" panose="020B0A04020102020204" pitchFamily="34" charset="0"/>
                <a:cs typeface="Times New Roman" panose="02020603050405020304" pitchFamily="18" charset="0"/>
              </a:rPr>
              <a:t>6</a:t>
            </a:r>
            <a:r>
              <a:rPr lang="en-US" sz="1600" dirty="0" smtClean="0">
                <a:latin typeface="Times New Roman" panose="02020603050405020304" pitchFamily="18" charset="0"/>
                <a:cs typeface="Times New Roman" panose="02020603050405020304" pitchFamily="18" charset="0"/>
              </a:rPr>
              <a:t>. Events sponsored by or related to PCIED or Inclusive Excellence (broadly addressed) – events PCIED feels is important</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Arial Black" panose="020B0A04020102020204" pitchFamily="34" charset="0"/>
                <a:cs typeface="Times New Roman" panose="02020603050405020304" pitchFamily="18" charset="0"/>
              </a:rPr>
              <a:t>7</a:t>
            </a:r>
            <a:r>
              <a:rPr lang="en-US" sz="1600" dirty="0" smtClean="0">
                <a:latin typeface="Times New Roman" panose="02020603050405020304" pitchFamily="18" charset="0"/>
                <a:cs typeface="Times New Roman" panose="02020603050405020304" pitchFamily="18" charset="0"/>
              </a:rPr>
              <a:t>. Link to events from the UNC calendar coded “diversity”</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Arial Black" panose="020B0A04020102020204" pitchFamily="34" charset="0"/>
                <a:cs typeface="Times New Roman" panose="02020603050405020304" pitchFamily="18" charset="0"/>
              </a:rPr>
              <a:t>8</a:t>
            </a:r>
            <a:r>
              <a:rPr lang="en-US" sz="1600" dirty="0" smtClean="0">
                <a:latin typeface="Times New Roman" panose="02020603050405020304" pitchFamily="18" charset="0"/>
                <a:cs typeface="Times New Roman" panose="02020603050405020304" pitchFamily="18" charset="0"/>
              </a:rPr>
              <a:t>. Highlight of Inclusive Excellence stories submitted to website</a:t>
            </a:r>
            <a:endParaRPr lang="en-US" sz="16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162800" y="1458482"/>
            <a:ext cx="2057828" cy="2308324"/>
          </a:xfrm>
          <a:prstGeom prst="rect">
            <a:avLst/>
          </a:prstGeom>
          <a:noFill/>
        </p:spPr>
        <p:txBody>
          <a:bodyPr wrap="square" rtlCol="0">
            <a:spAutoFit/>
          </a:bodyPr>
          <a:lstStyle/>
          <a:p>
            <a:r>
              <a:rPr lang="en-US" sz="1600" dirty="0" smtClean="0">
                <a:latin typeface="Arial Black" panose="020B0A04020102020204" pitchFamily="34"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Inclusive excellence and diversity defined, per the AAC&amp;U</a:t>
            </a:r>
          </a:p>
          <a:p>
            <a:pPr marL="342900" indent="-342900">
              <a:buAutoNum type="arabicPeriod"/>
            </a:pP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Arial Black" panose="020B0A04020102020204" pitchFamily="34" charset="0"/>
              </a:rPr>
              <a:t>2</a:t>
            </a:r>
            <a:r>
              <a:rPr lang="en-US" sz="1600" dirty="0" smtClean="0"/>
              <a:t>. </a:t>
            </a:r>
            <a:r>
              <a:rPr lang="en-US" sz="1600" dirty="0" smtClean="0">
                <a:latin typeface="Times New Roman" panose="02020603050405020304" pitchFamily="18" charset="0"/>
                <a:cs typeface="Times New Roman" panose="02020603050405020304" pitchFamily="18" charset="0"/>
              </a:rPr>
              <a:t>Big Five Ideas’ recommendations, implementation, progress, and contacts</a:t>
            </a:r>
          </a:p>
        </p:txBody>
      </p:sp>
      <p:sp>
        <p:nvSpPr>
          <p:cNvPr id="24" name="TextBox 23"/>
          <p:cNvSpPr txBox="1"/>
          <p:nvPr/>
        </p:nvSpPr>
        <p:spPr>
          <a:xfrm>
            <a:off x="7086172" y="1458482"/>
            <a:ext cx="2057828" cy="4031873"/>
          </a:xfrm>
          <a:prstGeom prst="rect">
            <a:avLst/>
          </a:prstGeom>
          <a:noFill/>
        </p:spPr>
        <p:txBody>
          <a:bodyPr wrap="square" rtlCol="0">
            <a:spAutoFit/>
          </a:bodyPr>
          <a:lstStyle/>
          <a:p>
            <a:r>
              <a:rPr lang="en-US" sz="1600" dirty="0" smtClean="0">
                <a:latin typeface="Arial Black" panose="020B0A04020102020204" pitchFamily="34" charset="0"/>
              </a:rPr>
              <a:t>3</a:t>
            </a:r>
            <a:r>
              <a:rPr lang="en-US" sz="1600" dirty="0" smtClean="0"/>
              <a:t>. </a:t>
            </a:r>
            <a:r>
              <a:rPr lang="en-US" sz="1600" dirty="0" smtClean="0">
                <a:latin typeface="Times New Roman" panose="02020603050405020304" pitchFamily="18" charset="0"/>
                <a:cs typeface="Times New Roman" panose="02020603050405020304" pitchFamily="18" charset="0"/>
              </a:rPr>
              <a:t>Resources and Opportunities for the campus to see examples of programs and initiatives, obtain resources and information, and to learn about committees that explore intersecting or broad identities/topics</a:t>
            </a:r>
          </a:p>
          <a:p>
            <a:endParaRPr lang="en-US" sz="1600" dirty="0">
              <a:latin typeface="Times New Roman" panose="02020603050405020304" pitchFamily="18" charset="0"/>
              <a:cs typeface="Times New Roman" panose="02020603050405020304" pitchFamily="18" charset="0"/>
            </a:endParaRPr>
          </a:p>
          <a:p>
            <a:r>
              <a:rPr lang="en-US" sz="1600" dirty="0">
                <a:latin typeface="Arial Black" panose="020B0A04020102020204" pitchFamily="34"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News and stories that reflect inclusive excellence</a:t>
            </a:r>
          </a:p>
          <a:p>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32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1000"/>
                                        <p:tgtEl>
                                          <p:spTgt spid="22"/>
                                        </p:tgtEl>
                                      </p:cBhvr>
                                    </p:animEffect>
                                    <p:anim calcmode="lin" valueType="num">
                                      <p:cBhvr>
                                        <p:cTn id="14" dur="1000"/>
                                        <p:tgtEl>
                                          <p:spTgt spid="22"/>
                                        </p:tgtEl>
                                        <p:attrNameLst>
                                          <p:attrName>ppt_x</p:attrName>
                                        </p:attrNameLst>
                                      </p:cBhvr>
                                      <p:tavLst>
                                        <p:tav tm="0">
                                          <p:val>
                                            <p:strVal val="ppt_x"/>
                                          </p:val>
                                        </p:tav>
                                        <p:tav tm="100000">
                                          <p:val>
                                            <p:strVal val="ppt_x"/>
                                          </p:val>
                                        </p:tav>
                                      </p:tavLst>
                                    </p:anim>
                                    <p:anim calcmode="lin" valueType="num">
                                      <p:cBhvr>
                                        <p:cTn id="15" dur="1000"/>
                                        <p:tgtEl>
                                          <p:spTgt spid="22"/>
                                        </p:tgtEl>
                                        <p:attrNameLst>
                                          <p:attrName>ppt_y</p:attrName>
                                        </p:attrNameLst>
                                      </p:cBhvr>
                                      <p:tavLst>
                                        <p:tav tm="0">
                                          <p:val>
                                            <p:strVal val="ppt_y"/>
                                          </p:val>
                                        </p:tav>
                                        <p:tav tm="100000">
                                          <p:val>
                                            <p:strVal val="ppt_y-.1"/>
                                          </p:val>
                                        </p:tav>
                                      </p:tavLst>
                                    </p:anim>
                                    <p:set>
                                      <p:cBhvr>
                                        <p:cTn id="16" dur="1" fill="hold">
                                          <p:stCondLst>
                                            <p:cond delay="999"/>
                                          </p:stCondLst>
                                        </p:cTn>
                                        <p:tgtEl>
                                          <p:spTgt spid="22"/>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xit" presetSubtype="0" fill="hold" grpId="1" nodeType="clickEffect">
                                  <p:stCondLst>
                                    <p:cond delay="0"/>
                                  </p:stCondLst>
                                  <p:childTnLst>
                                    <p:animEffect transition="out" filter="fade">
                                      <p:cBhvr>
                                        <p:cTn id="26" dur="1000"/>
                                        <p:tgtEl>
                                          <p:spTgt spid="24"/>
                                        </p:tgtEl>
                                      </p:cBhvr>
                                    </p:animEffect>
                                    <p:anim calcmode="lin" valueType="num">
                                      <p:cBhvr>
                                        <p:cTn id="27" dur="1000"/>
                                        <p:tgtEl>
                                          <p:spTgt spid="24"/>
                                        </p:tgtEl>
                                        <p:attrNameLst>
                                          <p:attrName>ppt_x</p:attrName>
                                        </p:attrNameLst>
                                      </p:cBhvr>
                                      <p:tavLst>
                                        <p:tav tm="0">
                                          <p:val>
                                            <p:strVal val="ppt_x"/>
                                          </p:val>
                                        </p:tav>
                                        <p:tav tm="100000">
                                          <p:val>
                                            <p:strVal val="ppt_x"/>
                                          </p:val>
                                        </p:tav>
                                      </p:tavLst>
                                    </p:anim>
                                    <p:anim calcmode="lin" valueType="num">
                                      <p:cBhvr>
                                        <p:cTn id="28" dur="1000"/>
                                        <p:tgtEl>
                                          <p:spTgt spid="24"/>
                                        </p:tgtEl>
                                        <p:attrNameLst>
                                          <p:attrName>ppt_y</p:attrName>
                                        </p:attrNameLst>
                                      </p:cBhvr>
                                      <p:tavLst>
                                        <p:tav tm="0">
                                          <p:val>
                                            <p:strVal val="ppt_y"/>
                                          </p:val>
                                        </p:tav>
                                        <p:tav tm="100000">
                                          <p:val>
                                            <p:strVal val="ppt_y-.1"/>
                                          </p:val>
                                        </p:tav>
                                      </p:tavLst>
                                    </p:anim>
                                    <p:set>
                                      <p:cBhvr>
                                        <p:cTn id="29" dur="1" fill="hold">
                                          <p:stCondLst>
                                            <p:cond delay="999"/>
                                          </p:stCondLst>
                                        </p:cTn>
                                        <p:tgtEl>
                                          <p:spTgt spid="24"/>
                                        </p:tgtEl>
                                        <p:attrNameLst>
                                          <p:attrName>style.visibility</p:attrName>
                                        </p:attrNameLst>
                                      </p:cBhvr>
                                      <p:to>
                                        <p:strVal val="hidden"/>
                                      </p:to>
                                    </p:se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1"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4" grpId="0"/>
      <p:bldP spid="2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Website: </a:t>
            </a:r>
            <a:r>
              <a:rPr lang="en-US" i="1" dirty="0" smtClean="0"/>
              <a:t>diversity.unc.edu</a:t>
            </a:r>
            <a:endParaRPr lang="en-US" i="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45" t="17038" r="9897" b="8808"/>
          <a:stretch/>
        </p:blipFill>
        <p:spPr bwMode="auto">
          <a:xfrm>
            <a:off x="2825832" y="1255713"/>
            <a:ext cx="5783147" cy="426462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2447925" y="4686300"/>
            <a:ext cx="377907" cy="276225"/>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3212018"/>
            <a:ext cx="1905000" cy="2308324"/>
          </a:xfrm>
          <a:prstGeom prst="rect">
            <a:avLst/>
          </a:prstGeom>
          <a:noFill/>
        </p:spPr>
        <p:txBody>
          <a:bodyPr wrap="square" rtlCol="0">
            <a:spAutoFit/>
          </a:bodyPr>
          <a:lstStyle/>
          <a:p>
            <a:r>
              <a:rPr lang="en-US" b="1" dirty="0" smtClean="0"/>
              <a:t>Faculty and Staff Resources: </a:t>
            </a:r>
            <a:r>
              <a:rPr lang="en-US" sz="1800" i="1" dirty="0" smtClean="0"/>
              <a:t>provides diversity information that faculty and staff may find helpful</a:t>
            </a:r>
            <a:endParaRPr lang="en-US" sz="1800" i="1" dirty="0"/>
          </a:p>
        </p:txBody>
      </p:sp>
      <p:sp>
        <p:nvSpPr>
          <p:cNvPr id="7" name="Right Arrow 6"/>
          <p:cNvSpPr/>
          <p:nvPr/>
        </p:nvSpPr>
        <p:spPr>
          <a:xfrm rot="20224631">
            <a:off x="4729284" y="1985961"/>
            <a:ext cx="377907" cy="276225"/>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1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286105"/>
          </a:xfrm>
        </p:spPr>
        <p:txBody>
          <a:bodyPr/>
          <a:lstStyle/>
          <a:p>
            <a:pPr algn="ctr"/>
            <a:r>
              <a:rPr lang="en-US" dirty="0" smtClean="0"/>
              <a:t>WISH TO CONNECT WITH DMA</a:t>
            </a:r>
            <a:endParaRPr lang="en-US" dirty="0"/>
          </a:p>
        </p:txBody>
      </p:sp>
      <p:sp>
        <p:nvSpPr>
          <p:cNvPr id="7" name="Rounded Rectangle 6"/>
          <p:cNvSpPr/>
          <p:nvPr/>
        </p:nvSpPr>
        <p:spPr>
          <a:xfrm>
            <a:off x="2466231" y="1749966"/>
            <a:ext cx="4211539" cy="2860134"/>
          </a:xfrm>
          <a:prstGeom prst="roundRect">
            <a:avLst/>
          </a:prstGeom>
          <a:solidFill>
            <a:srgbClr val="7AC3F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48608" y="1941002"/>
            <a:ext cx="1675180"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cs typeface="Baskerville Old Face"/>
              </a:rPr>
              <a:t>/</a:t>
            </a:r>
            <a:r>
              <a:rPr lang="en-US" sz="2400" dirty="0" smtClean="0">
                <a:solidFill>
                  <a:schemeClr val="bg1"/>
                </a:solidFill>
                <a:latin typeface="Franklin Gothic Demi Cond" panose="020B0706030402020204" pitchFamily="34" charset="0"/>
                <a:cs typeface="Baskerville Old Face"/>
              </a:rPr>
              <a:t>DMAUNC</a:t>
            </a:r>
            <a:endParaRPr lang="en-US" sz="2400" dirty="0">
              <a:solidFill>
                <a:schemeClr val="bg1"/>
              </a:solidFill>
              <a:latin typeface="Franklin Gothic Demi Cond" panose="020B0706030402020204" pitchFamily="34" charset="0"/>
              <a:cs typeface="Baskerville Old Face"/>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431" y="1963427"/>
            <a:ext cx="488177" cy="48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32438" y="2548474"/>
            <a:ext cx="2528254" cy="461665"/>
          </a:xfrm>
          <a:prstGeom prst="rect">
            <a:avLst/>
          </a:prstGeom>
          <a:noFill/>
        </p:spPr>
        <p:txBody>
          <a:bodyPr wrap="square" rtlCol="0">
            <a:spAutoFit/>
          </a:bodyPr>
          <a:lstStyle/>
          <a:p>
            <a:r>
              <a:rPr lang="en-US" dirty="0" smtClean="0">
                <a:solidFill>
                  <a:schemeClr val="bg1"/>
                </a:solidFill>
                <a:latin typeface="Franklin Gothic Demi Cond" panose="020B0706030402020204" pitchFamily="34" charset="0"/>
                <a:cs typeface="Baskerville Old Face"/>
              </a:rPr>
              <a:t>diversity.unc.edu</a:t>
            </a:r>
            <a:endParaRPr lang="en-US" dirty="0">
              <a:solidFill>
                <a:schemeClr val="bg1"/>
              </a:solidFill>
              <a:latin typeface="Franklin Gothic Demi Cond" panose="020B0706030402020204" pitchFamily="34" charset="0"/>
              <a:cs typeface="Baskerville Old Face"/>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261" y="2570089"/>
            <a:ext cx="488177" cy="4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22" y="3115676"/>
            <a:ext cx="488176" cy="30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051898" y="3020382"/>
            <a:ext cx="2662539" cy="461665"/>
          </a:xfrm>
          <a:prstGeom prst="rect">
            <a:avLst/>
          </a:prstGeom>
          <a:noFill/>
        </p:spPr>
        <p:txBody>
          <a:bodyPr wrap="square" rtlCol="0">
            <a:spAutoFit/>
          </a:bodyPr>
          <a:lstStyle/>
          <a:p>
            <a:r>
              <a:rPr lang="en-US" dirty="0" smtClean="0">
                <a:solidFill>
                  <a:schemeClr val="bg1"/>
                </a:solidFill>
                <a:latin typeface="Franklin Gothic Demi Cond" panose="020B0706030402020204" pitchFamily="34" charset="0"/>
                <a:cs typeface="Baskerville Old Face"/>
              </a:rPr>
              <a:t>diversity@unc.edu</a:t>
            </a:r>
            <a:endParaRPr lang="en-US" dirty="0">
              <a:solidFill>
                <a:schemeClr val="bg1"/>
              </a:solidFill>
              <a:latin typeface="Franklin Gothic Demi Cond" panose="020B0706030402020204" pitchFamily="34" charset="0"/>
              <a:cs typeface="Baskerville Old Face"/>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261" y="3579860"/>
            <a:ext cx="507637" cy="31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51898" y="3446642"/>
            <a:ext cx="3368049" cy="461665"/>
          </a:xfrm>
          <a:prstGeom prst="rect">
            <a:avLst/>
          </a:prstGeom>
          <a:noFill/>
        </p:spPr>
        <p:txBody>
          <a:bodyPr wrap="square" rtlCol="0">
            <a:spAutoFit/>
          </a:bodyPr>
          <a:lstStyle/>
          <a:p>
            <a:r>
              <a:rPr lang="en-US" dirty="0" smtClean="0">
                <a:solidFill>
                  <a:schemeClr val="bg1"/>
                </a:solidFill>
                <a:latin typeface="Franklin Gothic Demi Cond" panose="020B0706030402020204" pitchFamily="34" charset="0"/>
                <a:cs typeface="Baskerville Old Face"/>
              </a:rPr>
              <a:t>diversity.unc.edu/support</a:t>
            </a:r>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5052" y="4000500"/>
            <a:ext cx="506053" cy="40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51105" y="3924627"/>
            <a:ext cx="3368049" cy="461665"/>
          </a:xfrm>
          <a:prstGeom prst="rect">
            <a:avLst/>
          </a:prstGeom>
          <a:noFill/>
        </p:spPr>
        <p:txBody>
          <a:bodyPr wrap="square" rtlCol="0">
            <a:spAutoFit/>
          </a:bodyPr>
          <a:lstStyle/>
          <a:p>
            <a:r>
              <a:rPr lang="en-US" dirty="0" smtClean="0">
                <a:solidFill>
                  <a:schemeClr val="bg1"/>
                </a:solidFill>
                <a:latin typeface="Franklin Gothic Demi Cond" panose="020B0706030402020204" pitchFamily="34" charset="0"/>
                <a:cs typeface="Baskerville Old Face"/>
              </a:rPr>
              <a:t>@</a:t>
            </a:r>
            <a:r>
              <a:rPr lang="en-US" dirty="0" err="1" smtClean="0">
                <a:solidFill>
                  <a:schemeClr val="bg1"/>
                </a:solidFill>
                <a:latin typeface="Franklin Gothic Demi Cond" panose="020B0706030402020204" pitchFamily="34" charset="0"/>
                <a:cs typeface="Baskerville Old Face"/>
              </a:rPr>
              <a:t>UNCDiversity</a:t>
            </a:r>
            <a:endParaRPr lang="en-US" dirty="0" smtClean="0">
              <a:solidFill>
                <a:schemeClr val="bg1"/>
              </a:solidFill>
              <a:latin typeface="Franklin Gothic Demi Cond" panose="020B0706030402020204" pitchFamily="34" charset="0"/>
              <a:cs typeface="Baskerville Old Face"/>
            </a:endParaRPr>
          </a:p>
        </p:txBody>
      </p:sp>
    </p:spTree>
    <p:extLst>
      <p:ext uri="{BB962C8B-B14F-4D97-AF65-F5344CB8AC3E}">
        <p14:creationId xmlns:p14="http://schemas.microsoft.com/office/powerpoint/2010/main" val="3841590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Bembo"/>
                <a:ea typeface="Ebrima" panose="02000000000000000000" pitchFamily="2" charset="0"/>
                <a:cs typeface="Ebrima" panose="02000000000000000000" pitchFamily="2" charset="0"/>
              </a:rPr>
              <a:t>Diversity of Presence</a:t>
            </a:r>
            <a:endParaRPr lang="en-US" sz="3200" dirty="0">
              <a:latin typeface="Bembo"/>
              <a:ea typeface="Ebrima" panose="02000000000000000000" pitchFamily="2" charset="0"/>
              <a:cs typeface="Ebrima"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3903" y="274638"/>
            <a:ext cx="5638800" cy="5638800"/>
          </a:xfrm>
        </p:spPr>
      </p:pic>
    </p:spTree>
    <p:extLst>
      <p:ext uri="{BB962C8B-B14F-4D97-AF65-F5344CB8AC3E}">
        <p14:creationId xmlns:p14="http://schemas.microsoft.com/office/powerpoint/2010/main" val="1409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mbo"/>
                <a:ea typeface="Ebrima" panose="02000000000000000000" pitchFamily="2" charset="0"/>
                <a:cs typeface="Ebrima" panose="02000000000000000000" pitchFamily="2" charset="0"/>
              </a:rPr>
              <a:t>Visible and Invisible Dimensions</a:t>
            </a:r>
            <a:endParaRPr lang="en-US" dirty="0">
              <a:latin typeface="Bembo"/>
              <a:ea typeface="Ebrima" panose="02000000000000000000" pitchFamily="2" charset="0"/>
              <a:cs typeface="Ebrima" panose="02000000000000000000" pitchFamily="2" charset="0"/>
            </a:endParaRPr>
          </a:p>
        </p:txBody>
      </p:sp>
      <p:pic>
        <p:nvPicPr>
          <p:cNvPr id="5" name="Content Placeholder 4"/>
          <p:cNvPicPr>
            <a:picLocks noGrp="1" noChangeAspect="1"/>
          </p:cNvPicPr>
          <p:nvPr>
            <p:ph sz="quarter" idx="1"/>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19200" y="1143000"/>
            <a:ext cx="6621098" cy="4572000"/>
          </a:xfrm>
          <a:prstGeom prst="rect">
            <a:avLst/>
          </a:prstGeom>
        </p:spPr>
      </p:pic>
    </p:spTree>
    <p:extLst>
      <p:ext uri="{BB962C8B-B14F-4D97-AF65-F5344CB8AC3E}">
        <p14:creationId xmlns:p14="http://schemas.microsoft.com/office/powerpoint/2010/main" val="256670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mbo"/>
                <a:ea typeface="Ebrima" panose="02000000000000000000" pitchFamily="2" charset="0"/>
                <a:cs typeface="Ebrima" panose="02000000000000000000" pitchFamily="2" charset="0"/>
              </a:rPr>
              <a:t>Diversity and Inclusion</a:t>
            </a:r>
            <a:endParaRPr lang="en-US" dirty="0">
              <a:latin typeface="Bembo"/>
              <a:ea typeface="Ebrima" panose="02000000000000000000" pitchFamily="2" charset="0"/>
              <a:cs typeface="Ebrima" panose="02000000000000000000" pitchFamily="2" charset="0"/>
            </a:endParaRPr>
          </a:p>
        </p:txBody>
      </p:sp>
      <p:graphicFrame>
        <p:nvGraphicFramePr>
          <p:cNvPr id="4" name="Diagram 3"/>
          <p:cNvGraphicFramePr/>
          <p:nvPr>
            <p:extLst>
              <p:ext uri="{D42A27DB-BD31-4B8C-83A1-F6EECF244321}">
                <p14:modId xmlns:p14="http://schemas.microsoft.com/office/powerpoint/2010/main" val="3051476101"/>
              </p:ext>
            </p:extLst>
          </p:nvPr>
        </p:nvGraphicFramePr>
        <p:xfrm>
          <a:off x="914400" y="990600"/>
          <a:ext cx="72390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11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Value</a:t>
            </a:r>
            <a:endParaRPr lang="en-US" dirty="0"/>
          </a:p>
        </p:txBody>
      </p:sp>
      <p:sp>
        <p:nvSpPr>
          <p:cNvPr id="3" name="Content Placeholder 2"/>
          <p:cNvSpPr>
            <a:spLocks noGrp="1"/>
          </p:cNvSpPr>
          <p:nvPr>
            <p:ph idx="1"/>
          </p:nvPr>
        </p:nvSpPr>
        <p:spPr/>
        <p:txBody>
          <a:bodyPr/>
          <a:lstStyle/>
          <a:p>
            <a:pPr marL="0" lvl="1" indent="0">
              <a:buNone/>
            </a:pPr>
            <a:endPar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a:p>
            <a:pPr marL="0" lvl="1" indent="0">
              <a:buNone/>
            </a:pPr>
            <a:r>
              <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Believe </a:t>
            </a:r>
            <a:r>
              <a:rPr lang="en-US" sz="2400" kern="1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that it </a:t>
            </a:r>
            <a:r>
              <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in order to </a:t>
            </a:r>
            <a:r>
              <a:rPr lang="en-US" sz="2400" kern="1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achieve </a:t>
            </a:r>
            <a:r>
              <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their </a:t>
            </a:r>
            <a:r>
              <a:rPr lang="en-US" sz="2400" kern="1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educational, research, and service </a:t>
            </a:r>
            <a:r>
              <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missions they must create </a:t>
            </a:r>
            <a:r>
              <a:rPr lang="en-US" sz="2400" kern="1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and </a:t>
            </a:r>
            <a:r>
              <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sustain environments </a:t>
            </a:r>
            <a:r>
              <a:rPr lang="en-US" sz="2400" kern="1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in which students, faculty, and staff </a:t>
            </a:r>
            <a:r>
              <a:rPr lang="en-US" sz="2400" kern="1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reflect diversity.</a:t>
            </a:r>
            <a:endParaRPr lang="en-US" sz="2400" kern="1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a:p>
            <a:endParaRPr lang="en-US" dirty="0"/>
          </a:p>
        </p:txBody>
      </p:sp>
    </p:spTree>
    <p:extLst>
      <p:ext uri="{BB962C8B-B14F-4D97-AF65-F5344CB8AC3E}">
        <p14:creationId xmlns:p14="http://schemas.microsoft.com/office/powerpoint/2010/main" val="419374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09" y="2664750"/>
            <a:ext cx="7921783" cy="2811921"/>
          </a:xfrm>
        </p:spPr>
        <p:txBody>
          <a:bodyPr anchor="ctr">
            <a:normAutofit/>
          </a:bodyPr>
          <a:lstStyle/>
          <a:p>
            <a:pPr algn="ctr"/>
            <a:r>
              <a:rPr lang="en-US" sz="8800" dirty="0" smtClean="0">
                <a:solidFill>
                  <a:srgbClr val="6BABD8"/>
                </a:solidFill>
              </a:rPr>
              <a:t>Inclusive Excellence</a:t>
            </a:r>
            <a:endParaRPr lang="en-US" sz="8800" dirty="0">
              <a:solidFill>
                <a:srgbClr val="6BABD8"/>
              </a:solidFill>
            </a:endParaRPr>
          </a:p>
        </p:txBody>
      </p:sp>
      <p:grpSp>
        <p:nvGrpSpPr>
          <p:cNvPr id="6" name="Group 5"/>
          <p:cNvGrpSpPr/>
          <p:nvPr/>
        </p:nvGrpSpPr>
        <p:grpSpPr>
          <a:xfrm>
            <a:off x="3561814" y="430545"/>
            <a:ext cx="2020373" cy="2014754"/>
            <a:chOff x="1066351" y="4039406"/>
            <a:chExt cx="1005840" cy="1003042"/>
          </a:xfrm>
        </p:grpSpPr>
        <p:sp>
          <p:nvSpPr>
            <p:cNvPr id="7" name="Oval 6"/>
            <p:cNvSpPr/>
            <p:nvPr/>
          </p:nvSpPr>
          <p:spPr>
            <a:xfrm>
              <a:off x="1066351" y="4039406"/>
              <a:ext cx="1005840" cy="1003042"/>
            </a:xfrm>
            <a:prstGeom prst="ellipse">
              <a:avLst/>
            </a:prstGeom>
            <a:solidFill>
              <a:srgbClr val="7AC3F6"/>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033" y="4166148"/>
              <a:ext cx="700351" cy="77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36350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EXCELLENCE  (IE)</a:t>
            </a:r>
            <a:br>
              <a:rPr lang="en-US" dirty="0" smtClean="0"/>
            </a:br>
            <a:r>
              <a:rPr lang="en-US" sz="2000" i="1" dirty="0" smtClean="0">
                <a:solidFill>
                  <a:schemeClr val="tx2">
                    <a:lumMod val="75000"/>
                  </a:schemeClr>
                </a:solidFill>
              </a:rPr>
              <a:t>Making Excellence Inclusive</a:t>
            </a:r>
            <a:endParaRPr lang="en-US" sz="2000" i="1" dirty="0">
              <a:solidFill>
                <a:schemeClr val="tx2">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Operates from the premise that diversity and inclusion are woven into the fabric of the institution and are essential to an institutional achieving excellence and success and realizing the educational benefits of diversity.</a:t>
            </a:r>
            <a:endParaRPr lang="en-US" dirty="0"/>
          </a:p>
        </p:txBody>
      </p:sp>
    </p:spTree>
    <p:extLst>
      <p:ext uri="{BB962C8B-B14F-4D97-AF65-F5344CB8AC3E}">
        <p14:creationId xmlns:p14="http://schemas.microsoft.com/office/powerpoint/2010/main" val="1388630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in Action</a:t>
            </a:r>
            <a:endParaRPr lang="en-US" dirty="0"/>
          </a:p>
        </p:txBody>
      </p:sp>
      <p:sp>
        <p:nvSpPr>
          <p:cNvPr id="3" name="Content Placeholder 2"/>
          <p:cNvSpPr>
            <a:spLocks noGrp="1"/>
          </p:cNvSpPr>
          <p:nvPr>
            <p:ph idx="1"/>
          </p:nvPr>
        </p:nvSpPr>
        <p:spPr/>
        <p:txBody>
          <a:bodyPr/>
          <a:lstStyle/>
          <a:p>
            <a:r>
              <a:rPr lang="en-US" dirty="0" smtClean="0"/>
              <a:t>Diversity and Excellence Focused</a:t>
            </a:r>
          </a:p>
          <a:p>
            <a:r>
              <a:rPr lang="en-US" dirty="0" smtClean="0"/>
              <a:t>Data Driven</a:t>
            </a:r>
          </a:p>
          <a:p>
            <a:r>
              <a:rPr lang="en-US" dirty="0" smtClean="0"/>
              <a:t>Iterative and Reflective</a:t>
            </a:r>
          </a:p>
          <a:p>
            <a:r>
              <a:rPr lang="en-US" dirty="0" smtClean="0"/>
              <a:t>Innovative and Creative</a:t>
            </a:r>
          </a:p>
          <a:p>
            <a:r>
              <a:rPr lang="en-US" dirty="0" smtClean="0"/>
              <a:t>Organizational Learning</a:t>
            </a:r>
          </a:p>
          <a:p>
            <a:r>
              <a:rPr lang="en-US" dirty="0" smtClean="0"/>
              <a:t>Transformational</a:t>
            </a:r>
            <a:endParaRPr lang="en-US" dirty="0"/>
          </a:p>
        </p:txBody>
      </p:sp>
    </p:spTree>
    <p:extLst>
      <p:ext uri="{BB962C8B-B14F-4D97-AF65-F5344CB8AC3E}">
        <p14:creationId xmlns:p14="http://schemas.microsoft.com/office/powerpoint/2010/main" val="175438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powerpointUNC4</Template>
  <TotalTime>726</TotalTime>
  <Words>1190</Words>
  <Application>Microsoft Office PowerPoint</Application>
  <PresentationFormat>On-screen Show (4:3)</PresentationFormat>
  <Paragraphs>175</Paragraphs>
  <Slides>22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Bembo</vt:lpstr>
      <vt:lpstr>Ebrima</vt:lpstr>
      <vt:lpstr>Arial</vt:lpstr>
      <vt:lpstr>Franklin Gothic Demi Cond</vt:lpstr>
      <vt:lpstr>Franklin Gothic Book</vt:lpstr>
      <vt:lpstr>Calibri</vt:lpstr>
      <vt:lpstr>Garamond</vt:lpstr>
      <vt:lpstr>ヒラギノ角ゴ Pro W3</vt:lpstr>
      <vt:lpstr>Baskerville Old Face</vt:lpstr>
      <vt:lpstr>Times New Roman</vt:lpstr>
      <vt:lpstr>Arial Black</vt:lpstr>
      <vt:lpstr>powerpointUNC4</vt:lpstr>
      <vt:lpstr>PowerPoint Presentation</vt:lpstr>
      <vt:lpstr>Diversity </vt:lpstr>
      <vt:lpstr>Diversity of Presence</vt:lpstr>
      <vt:lpstr>Visible and Invisible Dimensions</vt:lpstr>
      <vt:lpstr>Diversity and Inclusion</vt:lpstr>
      <vt:lpstr>Common Value</vt:lpstr>
      <vt:lpstr>Inclusive Excellence</vt:lpstr>
      <vt:lpstr>INCLUSIVE EXCELLENCE  (IE) Making Excellence Inclusive</vt:lpstr>
      <vt:lpstr>IE in Action</vt:lpstr>
      <vt:lpstr>Institutionalizing Diversity in a… Decentralized Context</vt:lpstr>
      <vt:lpstr>University Structures</vt:lpstr>
      <vt:lpstr>Inclusive Excellence Model American Association of Colleges &amp; Universities; Smith (2009)</vt:lpstr>
      <vt:lpstr>Provost’s Committee on Inclusive Excellence and Diversity</vt:lpstr>
      <vt:lpstr>Communications</vt:lpstr>
      <vt:lpstr>Institutional Leadership</vt:lpstr>
      <vt:lpstr>Strategic Planning</vt:lpstr>
      <vt:lpstr>Diversity Education</vt:lpstr>
      <vt:lpstr>Campus Dialogue</vt:lpstr>
      <vt:lpstr>Currently Underway</vt:lpstr>
      <vt:lpstr>Navigating Inclusive Excellence at Carolina</vt:lpstr>
      <vt:lpstr>Our Website: diversity.unc.edu</vt:lpstr>
      <vt:lpstr>WISH TO CONNECT WITH DMA</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Turner, Katie</cp:lastModifiedBy>
  <cp:revision>73</cp:revision>
  <dcterms:created xsi:type="dcterms:W3CDTF">2014-12-05T17:09:46Z</dcterms:created>
  <dcterms:modified xsi:type="dcterms:W3CDTF">2015-09-24T18:57:35Z</dcterms:modified>
</cp:coreProperties>
</file>