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23"/>
  </p:notesMasterIdLst>
  <p:handoutMasterIdLst>
    <p:handoutMasterId r:id="rId24"/>
  </p:handoutMasterIdLst>
  <p:sldIdLst>
    <p:sldId id="287" r:id="rId2"/>
    <p:sldId id="258" r:id="rId3"/>
    <p:sldId id="261" r:id="rId4"/>
    <p:sldId id="312" r:id="rId5"/>
    <p:sldId id="313" r:id="rId6"/>
    <p:sldId id="332" r:id="rId7"/>
    <p:sldId id="296" r:id="rId8"/>
    <p:sldId id="327" r:id="rId9"/>
    <p:sldId id="329" r:id="rId10"/>
    <p:sldId id="335" r:id="rId11"/>
    <p:sldId id="288" r:id="rId12"/>
    <p:sldId id="289" r:id="rId13"/>
    <p:sldId id="264" r:id="rId14"/>
    <p:sldId id="315" r:id="rId15"/>
    <p:sldId id="322" r:id="rId16"/>
    <p:sldId id="333" r:id="rId17"/>
    <p:sldId id="326" r:id="rId18"/>
    <p:sldId id="330" r:id="rId19"/>
    <p:sldId id="331" r:id="rId20"/>
    <p:sldId id="334" r:id="rId21"/>
    <p:sldId id="325" r:id="rId22"/>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D9E698"/>
    <a:srgbClr val="199FBB"/>
    <a:srgbClr val="8BBA3D"/>
    <a:srgbClr val="EAE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47" autoAdjust="0"/>
    <p:restoredTop sz="62609" autoAdjust="0"/>
  </p:normalViewPr>
  <p:slideViewPr>
    <p:cSldViewPr snapToGrid="0" snapToObjects="1">
      <p:cViewPr varScale="1">
        <p:scale>
          <a:sx n="108" d="100"/>
          <a:sy n="108" d="100"/>
        </p:scale>
        <p:origin x="-1264" y="-10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2" d="100"/>
          <a:sy n="92" d="100"/>
        </p:scale>
        <p:origin x="-7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AC16E1-A65B-3A44-8632-7965E297D42F}" type="datetimeFigureOut">
              <a:rPr lang="en-US" smtClean="0"/>
              <a:t>2/27/15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22FA06-ABFF-7340-B609-BC3353D427CF}" type="slidenum">
              <a:rPr lang="en-US" smtClean="0"/>
              <a:t>‹#›</a:t>
            </a:fld>
            <a:endParaRPr lang="en-US"/>
          </a:p>
        </p:txBody>
      </p:sp>
    </p:spTree>
    <p:extLst>
      <p:ext uri="{BB962C8B-B14F-4D97-AF65-F5344CB8AC3E}">
        <p14:creationId xmlns:p14="http://schemas.microsoft.com/office/powerpoint/2010/main" val="3709687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142710978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687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lnSpc>
                <a:spcPct val="115000"/>
              </a:lnSpc>
              <a:buClr>
                <a:schemeClr val="dk1"/>
              </a:buClr>
              <a:buSzPct val="100000"/>
              <a:buFont typeface="Arial"/>
              <a:buNone/>
            </a:pPr>
            <a:endParaRPr lang="en-US" dirty="0" smtClean="0"/>
          </a:p>
          <a:p>
            <a:endParaRPr lang="en-US" dirty="0"/>
          </a:p>
        </p:txBody>
      </p:sp>
    </p:spTree>
    <p:extLst>
      <p:ext uri="{BB962C8B-B14F-4D97-AF65-F5344CB8AC3E}">
        <p14:creationId xmlns:p14="http://schemas.microsoft.com/office/powerpoint/2010/main" val="473644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Makerspace</a:t>
            </a:r>
            <a:r>
              <a:rPr lang="en-US" baseline="0" dirty="0" smtClean="0"/>
              <a:t> </a:t>
            </a:r>
          </a:p>
          <a:p>
            <a:r>
              <a:rPr lang="en-US" sz="1200" kern="1200" baseline="0" dirty="0" smtClean="0">
                <a:solidFill>
                  <a:schemeClr val="tx1"/>
                </a:solidFill>
                <a:effectLst/>
                <a:latin typeface="+mn-lt"/>
                <a:ea typeface="+mn-ea"/>
                <a:cs typeface="+mn-cs"/>
              </a:rPr>
              <a:t>Part of a larger campus-level effort to support innovation and making.</a:t>
            </a:r>
          </a:p>
          <a:p>
            <a:r>
              <a:rPr lang="en-US" sz="1200" kern="1200" baseline="0" dirty="0" smtClean="0">
                <a:solidFill>
                  <a:schemeClr val="tx1"/>
                </a:solidFill>
                <a:effectLst/>
                <a:latin typeface="+mn-lt"/>
                <a:ea typeface="+mn-ea"/>
                <a:cs typeface="+mn-cs"/>
              </a:rPr>
              <a:t>Technology - four</a:t>
            </a:r>
            <a:r>
              <a:rPr lang="en-US" baseline="0" dirty="0" smtClean="0"/>
              <a:t> Makerbot 3D printers, one Stratasys uPrint Se Plus.</a:t>
            </a:r>
          </a:p>
          <a:p>
            <a:r>
              <a:rPr lang="en-US" baseline="0" smtClean="0"/>
              <a:t>NextEngine 3D scanner and a h; </a:t>
            </a:r>
            <a:r>
              <a:rPr lang="en-US" baseline="0" dirty="0" smtClean="0"/>
              <a:t>Arduino and Raspberry Pi microcontrollers; electronics soldering station; </a:t>
            </a:r>
          </a:p>
          <a:p>
            <a:r>
              <a:rPr lang="en-US" baseline="0" dirty="0" smtClean="0"/>
              <a:t>Creativity center (drawing and modelling materials, play-</a:t>
            </a:r>
            <a:r>
              <a:rPr lang="en-US" baseline="0" dirty="0" err="1" smtClean="0"/>
              <a:t>doh</a:t>
            </a:r>
            <a:r>
              <a:rPr lang="en-US" baseline="0" dirty="0" smtClean="0"/>
              <a:t>, </a:t>
            </a:r>
            <a:r>
              <a:rPr lang="en-US" baseline="0" dirty="0" err="1" smtClean="0"/>
              <a:t>legos</a:t>
            </a:r>
            <a:r>
              <a:rPr lang="en-US" baseline="0" dirty="0" smtClean="0"/>
              <a:t>, </a:t>
            </a:r>
            <a:r>
              <a:rPr lang="en-US" baseline="0" dirty="0" err="1" smtClean="0"/>
              <a:t>K’nex</a:t>
            </a:r>
            <a:r>
              <a:rPr lang="en-US" baseline="0" dirty="0" smtClean="0"/>
              <a:t>, games – get in the creative mind-set)</a:t>
            </a:r>
          </a:p>
          <a:p>
            <a:endParaRPr lang="en-US" baseline="0" dirty="0" smtClean="0"/>
          </a:p>
          <a:p>
            <a:r>
              <a:rPr lang="en-US" sz="1200" b="1" kern="1200" dirty="0" smtClean="0">
                <a:solidFill>
                  <a:schemeClr val="tx1"/>
                </a:solidFill>
                <a:effectLst/>
                <a:latin typeface="+mn-lt"/>
                <a:ea typeface="+mn-ea"/>
                <a:cs typeface="+mn-cs"/>
              </a:rPr>
              <a:t>Co-working space - </a:t>
            </a:r>
            <a:r>
              <a:rPr lang="en-US" sz="1200" b="0"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rovides a social</a:t>
            </a:r>
            <a:r>
              <a:rPr lang="en-US" sz="1200" kern="1200" baseline="0" dirty="0" smtClean="0">
                <a:solidFill>
                  <a:schemeClr val="tx1"/>
                </a:solidFill>
                <a:effectLst/>
                <a:latin typeface="+mn-lt"/>
                <a:ea typeface="+mn-ea"/>
                <a:cs typeface="+mn-cs"/>
              </a:rPr>
              <a:t> work</a:t>
            </a:r>
            <a:r>
              <a:rPr lang="en-US" sz="1200" kern="1200" dirty="0" smtClean="0">
                <a:solidFill>
                  <a:schemeClr val="tx1"/>
                </a:solidFill>
                <a:effectLst/>
                <a:latin typeface="+mn-lt"/>
                <a:ea typeface="+mn-ea"/>
                <a:cs typeface="+mn-cs"/>
              </a:rPr>
              <a:t> environment. Individuals can work independently as well as collaboratively in groups.</a:t>
            </a:r>
            <a:r>
              <a:rPr lang="en-US" sz="1200" kern="1200" baseline="0" dirty="0" smtClean="0">
                <a:solidFill>
                  <a:schemeClr val="tx1"/>
                </a:solidFill>
                <a:effectLst/>
                <a:latin typeface="+mn-lt"/>
                <a:ea typeface="+mn-ea"/>
                <a:cs typeface="+mn-cs"/>
              </a:rPr>
              <a:t>  A place for those with ideas to </a:t>
            </a:r>
            <a:r>
              <a:rPr lang="en-US" sz="1200" kern="1200" dirty="0" smtClean="0">
                <a:solidFill>
                  <a:schemeClr val="tx1"/>
                </a:solidFill>
                <a:effectLst/>
                <a:latin typeface="+mn-lt"/>
                <a:ea typeface="+mn-ea"/>
                <a:cs typeface="+mn-cs"/>
              </a:rPr>
              <a:t>network and connect with a like-minded group of people for ideation, feedback, and to share expertise and resources. Open to all, not restricted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early stage entrepreneurs. 4 reservable meeting rooms.</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Hearth – </a:t>
            </a:r>
            <a:r>
              <a:rPr lang="en-US" sz="1200" b="0" kern="1200" dirty="0" smtClean="0">
                <a:solidFill>
                  <a:schemeClr val="tx1"/>
                </a:solidFill>
                <a:effectLst/>
                <a:latin typeface="+mn-lt"/>
                <a:ea typeface="+mn-ea"/>
                <a:cs typeface="+mn-cs"/>
              </a:rPr>
              <a:t>Area</a:t>
            </a:r>
            <a:r>
              <a:rPr lang="en-US" sz="1200" b="0" kern="1200" baseline="0" dirty="0" smtClean="0">
                <a:solidFill>
                  <a:schemeClr val="tx1"/>
                </a:solidFill>
                <a:effectLst/>
                <a:latin typeface="+mn-lt"/>
                <a:ea typeface="+mn-ea"/>
                <a:cs typeface="+mn-cs"/>
              </a:rPr>
              <a:t> for informal gathering of the maker and innovation community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overall goal  -</a:t>
            </a:r>
            <a:r>
              <a:rPr lang="en-US" sz="1200" kern="1200" baseline="0" dirty="0" smtClean="0">
                <a:solidFill>
                  <a:schemeClr val="tx1"/>
                </a:solidFill>
                <a:effectLst/>
                <a:latin typeface="+mn-lt"/>
                <a:ea typeface="+mn-ea"/>
                <a:cs typeface="+mn-cs"/>
              </a:rPr>
              <a:t> a space that nurtures and inspires creativity and making as well as providing a focused place to accomplish work.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B188942-937E-4776-B5BC-F9620959AB79}" type="slidenum">
              <a:rPr lang="en-US" smtClean="0"/>
              <a:t>11</a:t>
            </a:fld>
            <a:endParaRPr lang="en-US"/>
          </a:p>
        </p:txBody>
      </p:sp>
    </p:spTree>
    <p:extLst>
      <p:ext uri="{BB962C8B-B14F-4D97-AF65-F5344CB8AC3E}">
        <p14:creationId xmlns:p14="http://schemas.microsoft.com/office/powerpoint/2010/main" val="203474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Supporting individual research</a:t>
            </a:r>
            <a:r>
              <a:rPr lang="en-US" baseline="0" dirty="0" smtClean="0"/>
              <a:t> (3D models, scans of cultural objects to be repatriated), teaching (molecular models), rapid prototyping (test tube caddies), creative projects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baseline="0" dirty="0" err="1" smtClean="0"/>
              <a:t>Makerspace</a:t>
            </a:r>
            <a:endParaRPr lang="en-US" baseline="0" dirty="0" smtClean="0"/>
          </a:p>
          <a:p>
            <a:r>
              <a:rPr lang="en-US" dirty="0" smtClean="0"/>
              <a:t>Questions</a:t>
            </a:r>
            <a:r>
              <a:rPr lang="en-US" baseline="0" dirty="0" smtClean="0"/>
              <a:t> should be sent to kenanmakerspace@listserv.unc.edu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charge for 3D printing this year. Non-commercial work.</a:t>
            </a:r>
          </a:p>
          <a:p>
            <a:r>
              <a:rPr lang="en-US" dirty="0" smtClean="0"/>
              <a:t>IP policy will be posted on web</a:t>
            </a:r>
            <a:r>
              <a:rPr lang="en-US" baseline="0" dirty="0" smtClean="0"/>
              <a:t> site</a:t>
            </a:r>
          </a:p>
          <a:p>
            <a:r>
              <a:rPr lang="en-US" baseline="0" dirty="0" smtClean="0"/>
              <a:t>Largest printed object size is 6 x 6 x11 inches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colors available but can only combine 2 solid colors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3D printing time involved depends on many factors, from 5 min – 24 hours. Example test cube of 1x1 inches 10 minutes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3D printing file type – anything that can be converted to .</a:t>
            </a:r>
            <a:r>
              <a:rPr lang="en-US" baseline="0" dirty="0" err="1" smtClean="0"/>
              <a:t>stl</a:t>
            </a:r>
            <a:r>
              <a:rPr lang="en-US" baseline="0" dirty="0" smtClean="0"/>
              <a:t> file format</a:t>
            </a:r>
          </a:p>
          <a:p>
            <a:endParaRPr lang="en-US" baseline="0" dirty="0" smtClean="0"/>
          </a:p>
          <a:p>
            <a:r>
              <a:rPr lang="en-US" baseline="0" dirty="0" smtClean="0"/>
              <a:t>Largest scanned object size </a:t>
            </a:r>
            <a:r>
              <a:rPr lang="en-US" dirty="0" smtClean="0"/>
              <a:t>16 inches X 22 inches</a:t>
            </a:r>
            <a:endParaRPr lang="en-US" baseline="0" dirty="0" smtClean="0"/>
          </a:p>
          <a:p>
            <a:r>
              <a:rPr lang="en-US" baseline="0" dirty="0" smtClean="0"/>
              <a:t>3D printing resolution= 0.1 mm </a:t>
            </a:r>
          </a:p>
          <a:p>
            <a:r>
              <a:rPr lang="en-US" baseline="0" dirty="0" smtClean="0"/>
              <a:t>3D scanning accuracy between .015 and .05 inches depending on settings</a:t>
            </a:r>
          </a:p>
          <a:p>
            <a:r>
              <a:rPr lang="en-US" baseline="0" dirty="0" smtClean="0"/>
              <a:t>3D scanning – 30-60 minutes depending on degree of detail</a:t>
            </a:r>
          </a:p>
          <a:p>
            <a:r>
              <a:rPr lang="en-US" baseline="0" dirty="0" smtClean="0"/>
              <a:t>Scanner output is in .</a:t>
            </a:r>
            <a:r>
              <a:rPr lang="en-US" baseline="0" dirty="0" err="1" smtClean="0"/>
              <a:t>stl</a:t>
            </a:r>
            <a:r>
              <a:rPr lang="en-US" baseline="0" dirty="0" smtClean="0"/>
              <a:t> but can be converted</a:t>
            </a:r>
          </a:p>
          <a:p>
            <a:endParaRPr lang="en-US" baseline="0" dirty="0" smtClean="0"/>
          </a:p>
          <a:p>
            <a:r>
              <a:rPr lang="en-US" b="1" baseline="0" dirty="0" smtClean="0"/>
              <a:t>Entrepreneurship support</a:t>
            </a:r>
          </a:p>
          <a:p>
            <a:r>
              <a:rPr lang="en-US" b="0" baseline="0" dirty="0" smtClean="0"/>
              <a:t>FYI staffing leads Josiah and Danianne. Rebecca consultant. Partner with Kenan Flagler Private Enterprise Institute. Josiah, company, industry, market research consultations. Information sources for developing a business plan.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B188942-937E-4776-B5BC-F9620959AB79}" type="slidenum">
              <a:rPr lang="en-US" smtClean="0"/>
              <a:t>12</a:t>
            </a:fld>
            <a:endParaRPr lang="en-US"/>
          </a:p>
        </p:txBody>
      </p:sp>
    </p:spTree>
    <p:extLst>
      <p:ext uri="{BB962C8B-B14F-4D97-AF65-F5344CB8AC3E}">
        <p14:creationId xmlns:p14="http://schemas.microsoft.com/office/powerpoint/2010/main" val="3934061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15000"/>
              </a:lnSpc>
              <a:spcBef>
                <a:spcPts val="0"/>
              </a:spcBef>
              <a:spcAft>
                <a:spcPts val="1200"/>
              </a:spcAft>
              <a:buClrTx/>
              <a:buSzTx/>
              <a:buFontTx/>
              <a:buNone/>
              <a:tabLst/>
              <a:defRPr/>
            </a:pPr>
            <a:endParaRPr lang="en-US" dirty="0" smtClean="0">
              <a:solidFill>
                <a:schemeClr val="accent1"/>
              </a:solidFill>
              <a:latin typeface="Cambria"/>
              <a:ea typeface="Cambria"/>
              <a:cs typeface="Cambria"/>
              <a:sym typeface="Cambria"/>
            </a:endParaRPr>
          </a:p>
          <a:p>
            <a:pPr marL="0" marR="0" lvl="0" indent="0" algn="l" defTabSz="457200" rtl="0" eaLnBrk="1" fontAlgn="auto" latinLnBrk="0" hangingPunct="1">
              <a:lnSpc>
                <a:spcPct val="115000"/>
              </a:lnSpc>
              <a:spcBef>
                <a:spcPts val="0"/>
              </a:spcBef>
              <a:spcAft>
                <a:spcPts val="1200"/>
              </a:spcAft>
              <a:buClrTx/>
              <a:buSzTx/>
              <a:buFontTx/>
              <a:buNone/>
              <a:tabLst/>
              <a:defRPr/>
            </a:pPr>
            <a:r>
              <a:rPr lang="en-US" dirty="0" smtClean="0">
                <a:solidFill>
                  <a:schemeClr val="accent1"/>
                </a:solidFill>
                <a:latin typeface="Cambria"/>
                <a:ea typeface="Cambria"/>
                <a:cs typeface="Cambria"/>
                <a:sym typeface="Cambria"/>
              </a:rPr>
              <a:t>We p</a:t>
            </a:r>
            <a:r>
              <a:rPr lang="en" dirty="0" smtClean="0">
                <a:solidFill>
                  <a:schemeClr val="accent1"/>
                </a:solidFill>
                <a:latin typeface="Cambria"/>
                <a:ea typeface="Cambria"/>
                <a:cs typeface="Cambria"/>
                <a:sym typeface="Cambria"/>
              </a:rPr>
              <a:t>rovide spaces, tools, resources,</a:t>
            </a:r>
            <a:r>
              <a:rPr lang="en-US" dirty="0" smtClean="0">
                <a:solidFill>
                  <a:schemeClr val="accent1"/>
                </a:solidFill>
                <a:latin typeface="Cambria"/>
                <a:ea typeface="Cambria"/>
                <a:cs typeface="Cambria"/>
                <a:sym typeface="Cambria"/>
              </a:rPr>
              <a:t> referrals,</a:t>
            </a:r>
            <a:r>
              <a:rPr lang="en" dirty="0" smtClean="0">
                <a:solidFill>
                  <a:schemeClr val="accent1"/>
                </a:solidFill>
                <a:latin typeface="Cambria"/>
                <a:ea typeface="Cambria"/>
                <a:cs typeface="Cambria"/>
                <a:sym typeface="Cambria"/>
              </a:rPr>
              <a:t> and expert staff to actively advance </a:t>
            </a:r>
            <a:r>
              <a:rPr lang="en-US" dirty="0" smtClean="0">
                <a:solidFill>
                  <a:schemeClr val="accent1"/>
                </a:solidFill>
                <a:latin typeface="Cambria"/>
                <a:ea typeface="Cambria"/>
                <a:cs typeface="Cambria"/>
                <a:sym typeface="Cambria"/>
              </a:rPr>
              <a:t>research</a:t>
            </a:r>
            <a:r>
              <a:rPr lang="en-US" baseline="0" dirty="0" smtClean="0">
                <a:solidFill>
                  <a:schemeClr val="accent1"/>
                </a:solidFill>
                <a:latin typeface="Cambria"/>
                <a:ea typeface="Cambria"/>
                <a:cs typeface="Cambria"/>
                <a:sym typeface="Cambria"/>
              </a:rPr>
              <a:t> in partnership with organizations on campus who offer complementary services.</a:t>
            </a:r>
            <a:r>
              <a:rPr lang="en-US" baseline="0" dirty="0" smtClean="0">
                <a:solidFill>
                  <a:schemeClr val="tx1"/>
                </a:solidFill>
                <a:latin typeface="+mn-lt"/>
                <a:ea typeface="+mn-ea"/>
                <a:cs typeface="+mn-cs"/>
                <a:sym typeface="Cambria"/>
              </a:rPr>
              <a:t> </a:t>
            </a:r>
            <a:r>
              <a:rPr lang="en-US" baseline="0" dirty="0" smtClean="0"/>
              <a:t>Partnerships are a more formal arrangement and we also have less formal collaborative relationships with many other organizations on campus.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47700" indent="-457200">
              <a:buClr>
                <a:srgbClr val="8BBA3D"/>
              </a:buClr>
              <a:buFont typeface="Arial" panose="020B0604020202020204" pitchFamily="34" charset="0"/>
              <a:buChar char="•"/>
            </a:pPr>
            <a:r>
              <a:rPr lang="en-US" sz="1000" dirty="0" smtClean="0">
                <a:solidFill>
                  <a:schemeClr val="tx1"/>
                </a:solidFill>
                <a:latin typeface="+mj-lt"/>
              </a:rPr>
              <a:t>Interdisciplinary</a:t>
            </a:r>
          </a:p>
          <a:p>
            <a:pPr marL="1047750" lvl="1" indent="-457200">
              <a:buClr>
                <a:srgbClr val="8BBA3D"/>
              </a:buClr>
              <a:buFont typeface="Arial" panose="020B0604020202020204" pitchFamily="34" charset="0"/>
              <a:buChar char="•"/>
            </a:pPr>
            <a:r>
              <a:rPr lang="en-US" sz="1000" dirty="0" smtClean="0">
                <a:solidFill>
                  <a:schemeClr val="tx1"/>
                </a:solidFill>
                <a:latin typeface="+mj-lt"/>
              </a:rPr>
              <a:t>State-of-the-art digital archive</a:t>
            </a:r>
          </a:p>
          <a:p>
            <a:pPr marL="1047750" lvl="1" indent="-457200">
              <a:buClr>
                <a:srgbClr val="8BBA3D"/>
              </a:buClr>
              <a:buFont typeface="Arial" panose="020B0604020202020204" pitchFamily="34" charset="0"/>
              <a:buChar char="•"/>
            </a:pPr>
            <a:r>
              <a:rPr lang="en-US" sz="1000" dirty="0" smtClean="0">
                <a:solidFill>
                  <a:schemeClr val="tx1"/>
                </a:solidFill>
                <a:latin typeface="+mj-lt"/>
              </a:rPr>
              <a:t>Advanced research methods training</a:t>
            </a:r>
          </a:p>
          <a:p>
            <a:pPr marL="1047750" lvl="1" indent="-457200">
              <a:buClr>
                <a:srgbClr val="8BBA3D"/>
              </a:buClr>
              <a:buFont typeface="Arial" panose="020B0604020202020204" pitchFamily="34" charset="0"/>
              <a:buChar char="•"/>
            </a:pPr>
            <a:r>
              <a:rPr lang="en-US" sz="1000" dirty="0" smtClean="0">
                <a:solidFill>
                  <a:schemeClr val="tx1"/>
                </a:solidFill>
                <a:latin typeface="+mj-lt"/>
              </a:rPr>
              <a:t>One-on-one consulting for faculty and grad students</a:t>
            </a:r>
          </a:p>
          <a:p>
            <a:pPr marL="1047750" lvl="1" indent="-457200">
              <a:buClr>
                <a:srgbClr val="8BBA3D"/>
              </a:buClr>
              <a:buFont typeface="Arial" panose="020B0604020202020204" pitchFamily="34" charset="0"/>
              <a:buChar char="•"/>
            </a:pPr>
            <a:r>
              <a:rPr lang="en-US" sz="1000" dirty="0" smtClean="0">
                <a:solidFill>
                  <a:schemeClr val="tx1"/>
                </a:solidFill>
                <a:latin typeface="+mj-lt"/>
              </a:rPr>
              <a:t>Grant management and submission help</a:t>
            </a:r>
          </a:p>
          <a:p>
            <a:pPr marL="1047750" lvl="1" indent="-457200">
              <a:buClr>
                <a:srgbClr val="8BBA3D"/>
              </a:buClr>
              <a:buFont typeface="Arial" panose="020B0604020202020204" pitchFamily="34" charset="0"/>
              <a:buChar char="•"/>
            </a:pPr>
            <a:endParaRPr lang="en-US" sz="1000" dirty="0" smtClean="0">
              <a:solidFill>
                <a:schemeClr val="tx1"/>
              </a:solidFill>
              <a:latin typeface="+mj-lt"/>
            </a:endParaRPr>
          </a:p>
          <a:p>
            <a:pPr marL="647700" indent="-457200">
              <a:buClr>
                <a:srgbClr val="8BBA3D"/>
              </a:buClr>
              <a:buFont typeface="Arial" panose="020B0604020202020204" pitchFamily="34" charset="0"/>
              <a:buChar char="•"/>
            </a:pPr>
            <a:r>
              <a:rPr lang="en-US" sz="1000" dirty="0" smtClean="0">
                <a:solidFill>
                  <a:schemeClr val="tx1"/>
                </a:solidFill>
                <a:latin typeface="+mj-lt"/>
              </a:rPr>
              <a:t>Emphasis on adding value to the process</a:t>
            </a:r>
          </a:p>
          <a:p>
            <a:pPr marL="647700" indent="-457200">
              <a:buClr>
                <a:srgbClr val="8BBA3D"/>
              </a:buClr>
              <a:buFont typeface="Arial" panose="020B0604020202020204" pitchFamily="34" charset="0"/>
              <a:buChar char="•"/>
            </a:pPr>
            <a:r>
              <a:rPr lang="en-US" sz="1000" dirty="0" smtClean="0">
                <a:solidFill>
                  <a:schemeClr val="tx1"/>
                </a:solidFill>
                <a:latin typeface="+mj-lt"/>
              </a:rPr>
              <a:t>“Customer focused” and “customer driven”</a:t>
            </a:r>
          </a:p>
          <a:p>
            <a:pPr marL="647700" indent="-457200">
              <a:buClr>
                <a:srgbClr val="8BBA3D"/>
              </a:buClr>
              <a:buFont typeface="Arial" panose="020B0604020202020204" pitchFamily="34" charset="0"/>
              <a:buChar char="•"/>
            </a:pPr>
            <a:r>
              <a:rPr lang="en-US" sz="1000" dirty="0" smtClean="0">
                <a:solidFill>
                  <a:schemeClr val="tx1"/>
                </a:solidFill>
                <a:latin typeface="+mj-lt"/>
              </a:rPr>
              <a:t>Leading and following: It’s not “either/or”</a:t>
            </a:r>
          </a:p>
          <a:p>
            <a:pPr marL="647700" indent="-457200">
              <a:buClr>
                <a:srgbClr val="8BBA3D"/>
              </a:buClr>
              <a:buFont typeface="Arial" panose="020B0604020202020204" pitchFamily="34" charset="0"/>
              <a:buChar char="•"/>
            </a:pPr>
            <a:r>
              <a:rPr lang="en-US" sz="1000" dirty="0" smtClean="0">
                <a:solidFill>
                  <a:schemeClr val="tx1"/>
                </a:solidFill>
                <a:latin typeface="+mj-lt"/>
              </a:rPr>
              <a:t>The key is to use technology to help our “customers” – not to drive the process</a:t>
            </a:r>
          </a:p>
          <a:p>
            <a:pPr marL="1047750" lvl="1" indent="-457200">
              <a:buClr>
                <a:srgbClr val="8BBA3D"/>
              </a:buClr>
              <a:buFont typeface="Arial" panose="020B0604020202020204" pitchFamily="34" charset="0"/>
              <a:buChar char="•"/>
            </a:pPr>
            <a:endParaRPr lang="en-US" sz="1000" dirty="0" smtClean="0">
              <a:solidFill>
                <a:schemeClr val="tx1"/>
              </a:solidFill>
              <a:latin typeface="+mj-lt"/>
            </a:endParaRPr>
          </a:p>
          <a:p>
            <a:pPr marL="1047750" lvl="1" indent="-457200">
              <a:buClr>
                <a:srgbClr val="8BBA3D"/>
              </a:buClr>
              <a:buFont typeface="Arial" panose="020B0604020202020204" pitchFamily="34" charset="0"/>
              <a:buChar char="•"/>
            </a:pPr>
            <a:endParaRPr lang="en-US" sz="1000" dirty="0" smtClean="0">
              <a:solidFill>
                <a:schemeClr val="tx1"/>
              </a:solidFill>
              <a:latin typeface="+mj-lt"/>
            </a:endParaRPr>
          </a:p>
          <a:p>
            <a:pPr marL="533400" indent="-342900">
              <a:buClr>
                <a:srgbClr val="8BBA3D"/>
              </a:buClr>
              <a:buFont typeface="Arial"/>
              <a:buChar char="•"/>
            </a:pPr>
            <a:r>
              <a:rPr lang="en-US" sz="1000" dirty="0" smtClean="0">
                <a:solidFill>
                  <a:schemeClr val="tx1"/>
                </a:solidFill>
                <a:latin typeface="+mj-lt"/>
                <a:ea typeface="Cambria"/>
                <a:cs typeface="Gotham Book"/>
              </a:rPr>
              <a:t>Pan university center for faculty across the arc of their career</a:t>
            </a:r>
            <a:br>
              <a:rPr lang="en-US" sz="1000" dirty="0" smtClean="0">
                <a:solidFill>
                  <a:schemeClr val="tx1"/>
                </a:solidFill>
                <a:latin typeface="+mj-lt"/>
                <a:ea typeface="Cambria"/>
                <a:cs typeface="Gotham Book"/>
              </a:rPr>
            </a:br>
            <a:endParaRPr lang="en-US" sz="1000" dirty="0" smtClean="0">
              <a:solidFill>
                <a:schemeClr val="tx1"/>
              </a:solidFill>
              <a:latin typeface="+mj-lt"/>
              <a:ea typeface="Cambria"/>
              <a:cs typeface="Gotham Book"/>
            </a:endParaRPr>
          </a:p>
          <a:p>
            <a:pPr marL="533400" indent="-342900">
              <a:buClr>
                <a:srgbClr val="8BBA3D"/>
              </a:buClr>
              <a:buFont typeface="Arial"/>
              <a:buChar char="•"/>
            </a:pPr>
            <a:r>
              <a:rPr lang="en-US" sz="1000" dirty="0" smtClean="0">
                <a:solidFill>
                  <a:schemeClr val="tx1"/>
                </a:solidFill>
                <a:latin typeface="+mj-lt"/>
                <a:ea typeface="Cambria"/>
                <a:cs typeface="Gotham Book"/>
              </a:rPr>
              <a:t>Three program areas:</a:t>
            </a:r>
          </a:p>
          <a:p>
            <a:pPr marL="933450" lvl="2" indent="-342900">
              <a:spcBef>
                <a:spcPts val="600"/>
              </a:spcBef>
              <a:buClr>
                <a:srgbClr val="8BBA3D"/>
              </a:buClr>
              <a:buFont typeface="Arial"/>
              <a:buChar char="•"/>
            </a:pPr>
            <a:r>
              <a:rPr lang="en-US" sz="1000" dirty="0" smtClean="0">
                <a:solidFill>
                  <a:schemeClr val="tx1"/>
                </a:solidFill>
                <a:latin typeface="+mj-lt"/>
                <a:ea typeface="Cambria"/>
                <a:cs typeface="Gotham Book"/>
              </a:rPr>
              <a:t>Research</a:t>
            </a:r>
          </a:p>
          <a:p>
            <a:pPr marL="933450" lvl="2" indent="-342900">
              <a:spcBef>
                <a:spcPts val="600"/>
              </a:spcBef>
              <a:buClr>
                <a:srgbClr val="8BBA3D"/>
              </a:buClr>
              <a:buFont typeface="Arial"/>
              <a:buChar char="•"/>
            </a:pPr>
            <a:r>
              <a:rPr lang="en-US" sz="1000" dirty="0" smtClean="0">
                <a:solidFill>
                  <a:schemeClr val="tx1"/>
                </a:solidFill>
                <a:latin typeface="+mj-lt"/>
                <a:ea typeface="Cambria"/>
                <a:cs typeface="Gotham Book"/>
              </a:rPr>
              <a:t>Leadership</a:t>
            </a:r>
          </a:p>
          <a:p>
            <a:pPr marL="933450" lvl="2" indent="-342900">
              <a:spcBef>
                <a:spcPts val="600"/>
              </a:spcBef>
              <a:buClr>
                <a:srgbClr val="8BBA3D"/>
              </a:buClr>
              <a:buFont typeface="Arial"/>
              <a:buChar char="•"/>
            </a:pPr>
            <a:r>
              <a:rPr lang="en-US" sz="1000" dirty="0" smtClean="0">
                <a:solidFill>
                  <a:schemeClr val="tx1"/>
                </a:solidFill>
                <a:latin typeface="+mj-lt"/>
                <a:ea typeface="Cambria"/>
                <a:cs typeface="Gotham Book"/>
              </a:rPr>
              <a:t>Teaching and Learning</a:t>
            </a:r>
          </a:p>
          <a:p>
            <a:pPr marL="1047750" lvl="1" indent="-457200">
              <a:buClr>
                <a:srgbClr val="8BBA3D"/>
              </a:buClr>
              <a:buFont typeface="Arial" panose="020B0604020202020204" pitchFamily="34" charset="0"/>
              <a:buChar char="•"/>
            </a:pPr>
            <a:endParaRPr lang="en-US" sz="1000" dirty="0" smtClean="0">
              <a:solidFill>
                <a:schemeClr val="tx1"/>
              </a:solidFill>
              <a:latin typeface="+mj-lt"/>
            </a:endParaRPr>
          </a:p>
          <a:p>
            <a:pPr marL="1047750" lvl="1" indent="-457200">
              <a:buClr>
                <a:srgbClr val="8BBA3D"/>
              </a:buClr>
              <a:buFont typeface="Arial" panose="020B0604020202020204" pitchFamily="34" charset="0"/>
              <a:buChar char="•"/>
            </a:pPr>
            <a:endParaRPr lang="en-US" sz="1000" dirty="0" smtClean="0">
              <a:solidFill>
                <a:schemeClr val="tx1"/>
              </a:solidFill>
              <a:latin typeface="+mj-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j-lt"/>
              </a:rPr>
              <a:t>[Molly’s slides]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j-lt"/>
                <a:ea typeface="+mn-ea"/>
                <a:cs typeface="+mn-cs"/>
              </a:rPr>
              <a:t>Course</a:t>
            </a:r>
            <a:r>
              <a:rPr lang="en-US" sz="1000" kern="1200" baseline="0" dirty="0" smtClean="0">
                <a:solidFill>
                  <a:schemeClr val="tx1"/>
                </a:solidFill>
                <a:effectLst/>
                <a:latin typeface="+mj-lt"/>
                <a:ea typeface="+mn-ea"/>
                <a:cs typeface="+mn-cs"/>
              </a:rPr>
              <a:t> redesign</a:t>
            </a:r>
            <a:endParaRPr lang="en-US" sz="1000" kern="1200" dirty="0" smtClean="0">
              <a:solidFill>
                <a:schemeClr val="tx1"/>
              </a:solidFill>
              <a:effectLst/>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j-lt"/>
                <a:ea typeface="+mn-ea"/>
                <a:cs typeface="+mn-cs"/>
              </a:rPr>
              <a:t>We started a program</a:t>
            </a:r>
            <a:r>
              <a:rPr lang="en-US" sz="1000" kern="1200" baseline="0" dirty="0" smtClean="0">
                <a:solidFill>
                  <a:schemeClr val="tx1"/>
                </a:solidFill>
                <a:effectLst/>
                <a:latin typeface="+mj-lt"/>
                <a:ea typeface="+mn-ea"/>
                <a:cs typeface="+mn-cs"/>
              </a:rPr>
              <a:t> </a:t>
            </a:r>
            <a:r>
              <a:rPr lang="en-US" sz="1000" kern="1200" dirty="0" smtClean="0">
                <a:solidFill>
                  <a:schemeClr val="tx1"/>
                </a:solidFill>
                <a:effectLst/>
                <a:latin typeface="+mj-lt"/>
                <a:ea typeface="+mn-ea"/>
                <a:cs typeface="+mn-cs"/>
              </a:rPr>
              <a:t>on course redesign </a:t>
            </a:r>
            <a:r>
              <a:rPr lang="en-US" sz="1000" kern="1200" baseline="0" dirty="0" smtClean="0">
                <a:solidFill>
                  <a:schemeClr val="tx1"/>
                </a:solidFill>
                <a:effectLst/>
                <a:latin typeface="+mj-lt"/>
                <a:ea typeface="+mn-ea"/>
                <a:cs typeface="+mn-cs"/>
              </a:rPr>
              <a:t>in 2006 </a:t>
            </a:r>
            <a:r>
              <a:rPr lang="en-US" sz="1000" kern="1200" dirty="0" smtClean="0">
                <a:solidFill>
                  <a:schemeClr val="tx1"/>
                </a:solidFill>
                <a:effectLst/>
                <a:latin typeface="+mj-lt"/>
                <a:ea typeface="+mn-ea"/>
                <a:cs typeface="+mn-cs"/>
              </a:rPr>
              <a:t>with faculty members who teach more than100 students, and we now work with faculty and departments on classes of any size. Faculty have found that their students learn more when they provide: regular feedback for students; multiple opportunities for students to interact with their peers about what they are learning; and more class time for learning activities. Through this work, faculty have also developed discipline-specific instruction to better serve under-represented student populations who may not perform well in large, traditional lecture classes. Faculty have published on this data. </a:t>
            </a:r>
          </a:p>
          <a:p>
            <a:endParaRPr lang="en-US" sz="1000" dirty="0" smtClean="0">
              <a:solidFill>
                <a:schemeClr val="tx1"/>
              </a:solidFill>
              <a:latin typeface="+mj-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j-lt"/>
                <a:ea typeface="+mn-ea"/>
                <a:cs typeface="+mn-cs"/>
              </a:rPr>
              <a:t>FFFP :</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j-lt"/>
                <a:ea typeface="+mn-ea"/>
                <a:cs typeface="+mn-cs"/>
              </a:rPr>
              <a:t>The </a:t>
            </a:r>
            <a:r>
              <a:rPr lang="en-US" sz="1000" b="1" kern="1200" dirty="0" smtClean="0">
                <a:solidFill>
                  <a:schemeClr val="tx1"/>
                </a:solidFill>
                <a:effectLst/>
                <a:latin typeface="+mj-lt"/>
                <a:ea typeface="+mn-ea"/>
                <a:cs typeface="+mn-cs"/>
              </a:rPr>
              <a:t>Future Faculty Fellowship Program</a:t>
            </a:r>
            <a:r>
              <a:rPr lang="en-US" sz="1000" kern="1200" dirty="0" smtClean="0">
                <a:solidFill>
                  <a:schemeClr val="tx1"/>
                </a:solidFill>
                <a:effectLst/>
                <a:latin typeface="+mj-lt"/>
                <a:ea typeface="+mn-ea"/>
                <a:cs typeface="+mn-cs"/>
              </a:rPr>
              <a:t> introduces graduate students evidence-based teaching practices relevant to their discipline, as well as pedagogies and teaching approaches from other disciplines. The program also helps graduate students understand the roles and responsibilities of faculty members at different types institutions of higher education.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j-lt"/>
                <a:ea typeface="+mn-ea"/>
                <a:cs typeface="+mn-cs"/>
              </a:rPr>
              <a:t>For the last ten years, we held</a:t>
            </a:r>
            <a:r>
              <a:rPr lang="en-US" sz="1000" kern="1200" baseline="0" dirty="0" smtClean="0">
                <a:solidFill>
                  <a:schemeClr val="tx1"/>
                </a:solidFill>
                <a:effectLst/>
                <a:latin typeface="+mj-lt"/>
                <a:ea typeface="+mn-ea"/>
                <a:cs typeface="+mn-cs"/>
              </a:rPr>
              <a:t> FFFP in a formal room, with a prominent podium, a grand piano and a stage. The program had not changed much during this time. We had the same handouts, the same instructors, and the same format. We have spent this past year redesigning the program and we are delighted to move FFFP to the research hub. We want graduate students to take advantage of all that Davis and ODUM have to offer. We want them to try out new ideas and consider the possibility that their teaching might inspire a new direction for their research.</a:t>
            </a:r>
            <a:endParaRPr lang="en-US" sz="1000" kern="1200" dirty="0" smtClean="0">
              <a:solidFill>
                <a:schemeClr val="tx1"/>
              </a:solidFill>
              <a:effectLst/>
              <a:latin typeface="+mj-lt"/>
              <a:ea typeface="+mn-ea"/>
              <a:cs typeface="+mn-cs"/>
            </a:endParaRPr>
          </a:p>
          <a:p>
            <a:endParaRPr lang="en-US" sz="1000" dirty="0" smtClean="0">
              <a:solidFill>
                <a:schemeClr val="tx1"/>
              </a:solidFill>
              <a:latin typeface="+mj-lt"/>
            </a:endParaRPr>
          </a:p>
          <a:p>
            <a:pPr marL="1047750" lvl="1" indent="-457200">
              <a:buClr>
                <a:srgbClr val="8BBA3D"/>
              </a:buClr>
              <a:buFont typeface="Arial" panose="020B0604020202020204" pitchFamily="34" charset="0"/>
              <a:buChar char="•"/>
            </a:pPr>
            <a:endParaRPr lang="en-US" sz="1000" dirty="0">
              <a:solidFill>
                <a:schemeClr val="tx1"/>
              </a:solidFill>
              <a:latin typeface="+mj-lt"/>
            </a:endParaRPr>
          </a:p>
        </p:txBody>
      </p:sp>
    </p:spTree>
    <p:extLst>
      <p:ext uri="{BB962C8B-B14F-4D97-AF65-F5344CB8AC3E}">
        <p14:creationId xmlns:p14="http://schemas.microsoft.com/office/powerpoint/2010/main" val="3145577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Tree>
    <p:extLst>
      <p:ext uri="{BB962C8B-B14F-4D97-AF65-F5344CB8AC3E}">
        <p14:creationId xmlns:p14="http://schemas.microsoft.com/office/powerpoint/2010/main" val="314557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0908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Locate data</a:t>
            </a:r>
          </a:p>
          <a:p>
            <a:r>
              <a:rPr lang="en-US" dirty="0" smtClean="0"/>
              <a:t>Analyze</a:t>
            </a:r>
            <a:r>
              <a:rPr lang="en-US" baseline="0" dirty="0" smtClean="0"/>
              <a:t> data</a:t>
            </a:r>
          </a:p>
          <a:p>
            <a:r>
              <a:rPr lang="en-US" baseline="0" dirty="0" smtClean="0"/>
              <a:t>Create maps of income inequality</a:t>
            </a:r>
          </a:p>
          <a:p>
            <a:r>
              <a:rPr lang="en-US" baseline="0" dirty="0" smtClean="0"/>
              <a:t>Use the LG to </a:t>
            </a:r>
            <a:endParaRPr lang="en-US" dirty="0"/>
          </a:p>
        </p:txBody>
      </p:sp>
    </p:spTree>
    <p:extLst>
      <p:ext uri="{BB962C8B-B14F-4D97-AF65-F5344CB8AC3E}">
        <p14:creationId xmlns:p14="http://schemas.microsoft.com/office/powerpoint/2010/main" val="412964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www.lowwagenc.org</a:t>
            </a:r>
            <a:r>
              <a:rPr lang="en-US" dirty="0" smtClean="0"/>
              <a:t>/job-trends/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Center for Poverty Work and Opportunity and Department of City and Regional Planning Masters Workshop</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Tableau </a:t>
            </a:r>
          </a:p>
          <a:p>
            <a:r>
              <a:rPr lang="en-US" dirty="0" smtClean="0"/>
              <a:t>ArcGIS Online</a:t>
            </a:r>
            <a:endParaRPr lang="en-US" dirty="0"/>
          </a:p>
        </p:txBody>
      </p:sp>
    </p:spTree>
    <p:extLst>
      <p:ext uri="{BB962C8B-B14F-4D97-AF65-F5344CB8AC3E}">
        <p14:creationId xmlns:p14="http://schemas.microsoft.com/office/powerpoint/2010/main" val="21802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386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 name="Shape 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dirty="0" smtClean="0"/>
              <a:t>In 2013</a:t>
            </a:r>
            <a:r>
              <a:rPr lang="en-US" sz="1200" baseline="0" dirty="0" smtClean="0"/>
              <a:t> –</a:t>
            </a:r>
            <a:r>
              <a:rPr lang="en-US" sz="1200" dirty="0" smtClean="0"/>
              <a:t> after</a:t>
            </a:r>
            <a:r>
              <a:rPr lang="en-US" sz="1200" baseline="0" dirty="0" smtClean="0"/>
              <a:t> </a:t>
            </a:r>
            <a:r>
              <a:rPr lang="en-US" sz="1200" dirty="0" smtClean="0"/>
              <a:t>more than a year of research, faculty and student interviews, and focused </a:t>
            </a:r>
            <a:r>
              <a:rPr lang="en-US" sz="1200" baseline="0" dirty="0" smtClean="0"/>
              <a:t>planning</a:t>
            </a:r>
            <a:r>
              <a:rPr lang="en-US" sz="1200" dirty="0" smtClean="0"/>
              <a:t> -- the UNC University Libraries completed and published a new 5-year strategic plan.</a:t>
            </a:r>
            <a:r>
              <a:rPr lang="en-US" sz="1200" baseline="0" dirty="0" smtClean="0"/>
              <a:t> </a:t>
            </a:r>
            <a:endParaRPr lang="en-US" sz="1200" dirty="0" smtClean="0"/>
          </a:p>
          <a:p>
            <a:pPr lvl="0" rtl="0">
              <a:buNone/>
            </a:pPr>
            <a:endParaRPr lang="en-US" sz="1200" dirty="0" smtClean="0"/>
          </a:p>
          <a:p>
            <a:pPr lvl="0" rtl="0">
              <a:buNone/>
            </a:pPr>
            <a:r>
              <a:rPr lang="en-US" sz="1200" dirty="0" smtClean="0"/>
              <a:t>One</a:t>
            </a:r>
            <a:r>
              <a:rPr lang="en-US" sz="1200" baseline="0" dirty="0" smtClean="0"/>
              <a:t> of the first planning efforts to grow out of the plan was the research commons planning committee. we were charged with developing a plan t</a:t>
            </a:r>
            <a:r>
              <a:rPr lang="en" sz="1200" dirty="0" smtClean="0"/>
              <a:t>o continue the transformation of the library into a hub for knowledge, expertise, and services that are valued by the campus community and the people of the state.  </a:t>
            </a:r>
            <a:endParaRPr lang="en-US" sz="1200" dirty="0" smtClean="0"/>
          </a:p>
          <a:p>
            <a:pPr lvl="0" rtl="0">
              <a:buNone/>
            </a:pPr>
            <a:endParaRPr lang="en-US" sz="1200" kern="1200" dirty="0" smtClean="0">
              <a:solidFill>
                <a:srgbClr val="199FBB"/>
              </a:solidFill>
              <a:latin typeface="+mn-lt"/>
              <a:ea typeface="Cambria"/>
              <a:cs typeface="Gotham Book"/>
              <a:sym typeface="Cambria"/>
            </a:endParaRPr>
          </a:p>
          <a:p>
            <a:pPr lvl="0" rtl="0">
              <a:buNone/>
            </a:pPr>
            <a:r>
              <a:rPr lang="en" sz="800" kern="1200" dirty="0" smtClean="0">
                <a:solidFill>
                  <a:srgbClr val="199FBB"/>
                </a:solidFill>
                <a:latin typeface="+mn-lt"/>
                <a:ea typeface="Cambria"/>
                <a:cs typeface="Gotham Book"/>
                <a:sym typeface="Cambria"/>
              </a:rPr>
              <a:t>Foster researcher success by providing active support throughout the research lifecycle</a:t>
            </a:r>
            <a:r>
              <a:rPr lang="en-US" sz="800" kern="1200" baseline="0" dirty="0" smtClean="0">
                <a:solidFill>
                  <a:srgbClr val="199FBB"/>
                </a:solidFill>
                <a:latin typeface="+mn-lt"/>
                <a:ea typeface="Cambria"/>
                <a:cs typeface="Gotham Book"/>
                <a:sym typeface="Cambria"/>
              </a:rPr>
              <a:t>--</a:t>
            </a:r>
            <a:r>
              <a:rPr lang="en-US" sz="1200" baseline="0" dirty="0" smtClean="0">
                <a:solidFill>
                  <a:schemeClr val="accent1"/>
                </a:solidFill>
                <a:latin typeface="Cambria"/>
                <a:ea typeface="Cambria"/>
                <a:cs typeface="Cambria"/>
                <a:sym typeface="Cambria"/>
              </a:rPr>
              <a:t>f</a:t>
            </a:r>
            <a:r>
              <a:rPr lang="en" sz="1200" dirty="0" smtClean="0">
                <a:solidFill>
                  <a:schemeClr val="accent1"/>
                </a:solidFill>
                <a:latin typeface="Cambria"/>
                <a:ea typeface="Cambria"/>
                <a:cs typeface="Cambria"/>
                <a:sym typeface="Cambria"/>
              </a:rPr>
              <a:t>rom </a:t>
            </a:r>
            <a:r>
              <a:rPr lang="en" sz="1200" dirty="0" smtClean="0">
                <a:solidFill>
                  <a:schemeClr val="accent1"/>
                </a:solidFill>
                <a:latin typeface="Cambria"/>
                <a:ea typeface="Cambria"/>
                <a:cs typeface="Cambria"/>
                <a:sym typeface="Cambria"/>
              </a:rPr>
              <a:t>identification of the problem through dissemination of results.</a:t>
            </a:r>
          </a:p>
          <a:p>
            <a:pPr lvl="0" rtl="0">
              <a:lnSpc>
                <a:spcPct val="115000"/>
              </a:lnSpc>
              <a:buNone/>
            </a:pPr>
            <a:endParaRPr lang="en-US" sz="1200" dirty="0" smtClean="0">
              <a:solidFill>
                <a:schemeClr val="dk1"/>
              </a:solidFill>
            </a:endParaRPr>
          </a:p>
          <a:p>
            <a:pPr lvl="0" rtl="0">
              <a:lnSpc>
                <a:spcPct val="115000"/>
              </a:lnSpc>
              <a:buNone/>
            </a:pPr>
            <a:r>
              <a:rPr lang="en-US" sz="1200" dirty="0" smtClean="0">
                <a:solidFill>
                  <a:schemeClr val="dk1"/>
                </a:solidFill>
              </a:rPr>
              <a:t>Provide strong collections and develop</a:t>
            </a:r>
            <a:r>
              <a:rPr lang="en-US" sz="1200" baseline="0" dirty="0" smtClean="0">
                <a:solidFill>
                  <a:schemeClr val="dk1"/>
                </a:solidFill>
              </a:rPr>
              <a:t> new mechanisms for delivering them to researchers</a:t>
            </a:r>
            <a:endParaRPr lang="en-US" sz="1200" dirty="0" smtClean="0">
              <a:solidFill>
                <a:schemeClr val="dk1"/>
              </a:solidFill>
            </a:endParaRPr>
          </a:p>
          <a:p>
            <a:pPr lvl="0" rtl="0">
              <a:lnSpc>
                <a:spcPct val="115000"/>
              </a:lnSpc>
              <a:buNone/>
            </a:pPr>
            <a:r>
              <a:rPr lang="en" sz="1200" dirty="0" smtClean="0">
                <a:solidFill>
                  <a:schemeClr val="dk1"/>
                </a:solidFill>
              </a:rPr>
              <a:t>Provide </a:t>
            </a:r>
            <a:r>
              <a:rPr lang="en" sz="1200" dirty="0">
                <a:solidFill>
                  <a:schemeClr val="dk1"/>
                </a:solidFill>
              </a:rPr>
              <a:t>researchers with the space, tools, and information assistance they need to successfully conduct research and manage research </a:t>
            </a:r>
            <a:r>
              <a:rPr lang="en" sz="1200" dirty="0" smtClean="0">
                <a:solidFill>
                  <a:schemeClr val="dk1"/>
                </a:solidFill>
              </a:rPr>
              <a:t>results</a:t>
            </a:r>
            <a:r>
              <a:rPr lang="en-US" sz="1200" dirty="0" smtClean="0">
                <a:solidFill>
                  <a:schemeClr val="dk1"/>
                </a:solidFill>
              </a:rPr>
              <a:t>.</a:t>
            </a:r>
            <a:r>
              <a:rPr lang="en-US" sz="1200" baseline="0" dirty="0" smtClean="0">
                <a:solidFill>
                  <a:schemeClr val="dk1"/>
                </a:solidFill>
              </a:rPr>
              <a:t> </a:t>
            </a:r>
          </a:p>
          <a:p>
            <a:pPr lvl="0" rtl="0">
              <a:lnSpc>
                <a:spcPct val="115000"/>
              </a:lnSpc>
              <a:buNone/>
            </a:pPr>
            <a:r>
              <a:rPr lang="en-US" sz="1200" baseline="0" dirty="0" smtClean="0">
                <a:solidFill>
                  <a:schemeClr val="dk1"/>
                </a:solidFill>
              </a:rPr>
              <a:t>S</a:t>
            </a:r>
            <a:r>
              <a:rPr lang="en" sz="1200" dirty="0" smtClean="0">
                <a:solidFill>
                  <a:schemeClr val="dk1"/>
                </a:solidFill>
              </a:rPr>
              <a:t>upport </a:t>
            </a:r>
            <a:r>
              <a:rPr lang="en" sz="1200" dirty="0">
                <a:solidFill>
                  <a:schemeClr val="dk1"/>
                </a:solidFill>
              </a:rPr>
              <a:t>the dissemination and preservation of research results and the measurement of their impact</a:t>
            </a:r>
          </a:p>
          <a:p>
            <a:endParaRPr lang="en-US" sz="1200" dirty="0" smtClean="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latin typeface="+mn-lt"/>
                <a:ea typeface="+mn-ea"/>
                <a:cs typeface="+mn-cs"/>
              </a:rPr>
              <a:t>Karen Erickson, Department of Allied Health Sciences.  Center for Literacy &amp; Disability Studies</a:t>
            </a:r>
          </a:p>
          <a:p>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Our work focuses largely on students with significant, multiple disabilities.  One of our recently funded projects involves building communication systems for students with significant, multiple disabilities who are also blind.  We are building a system of tactile symbols and are looking for support to create the CAD (is that even the right term?) files that would then be sent to the printer.  We have historically built these symbols using cardboard, fabric, and hot glue!  Moving to 3D printing opens some great opportunities for two primary reasons (1) much more consistency in the product (2) dramatic reduction in the choking factor.  </a:t>
            </a:r>
          </a:p>
          <a:p>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Each element helps conveys</a:t>
            </a:r>
            <a:r>
              <a:rPr lang="en-US" sz="1100" kern="1200" baseline="0" dirty="0" smtClean="0">
                <a:solidFill>
                  <a:schemeClr val="tx1"/>
                </a:solidFill>
                <a:latin typeface="+mn-lt"/>
                <a:ea typeface="+mn-ea"/>
                <a:cs typeface="+mn-cs"/>
              </a:rPr>
              <a:t> meaning color, texture, braille, written word</a:t>
            </a:r>
            <a:endParaRPr lang="en-US" sz="1100" kern="1200" dirty="0" smtClean="0">
              <a:solidFill>
                <a:schemeClr val="tx1"/>
              </a:solidFill>
              <a:latin typeface="+mn-lt"/>
              <a:ea typeface="+mn-ea"/>
              <a:cs typeface="+mn-cs"/>
            </a:endParaRPr>
          </a:p>
          <a:p>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3)</a:t>
            </a:r>
            <a:r>
              <a:rPr lang="en-US" sz="1100" kern="1200" baseline="0" dirty="0" smtClean="0">
                <a:solidFill>
                  <a:schemeClr val="tx1"/>
                </a:solidFill>
                <a:latin typeface="+mn-lt"/>
                <a:ea typeface="+mn-ea"/>
                <a:cs typeface="+mn-cs"/>
              </a:rPr>
              <a:t> </a:t>
            </a:r>
            <a:r>
              <a:rPr lang="en-US" sz="1100" kern="1200" dirty="0" smtClean="0">
                <a:solidFill>
                  <a:schemeClr val="tx1"/>
                </a:solidFill>
                <a:latin typeface="+mn-lt"/>
                <a:ea typeface="+mn-ea"/>
                <a:cs typeface="+mn-cs"/>
              </a:rPr>
              <a:t>Open educational</a:t>
            </a:r>
            <a:r>
              <a:rPr lang="en-US" sz="1100" kern="1200" baseline="0" dirty="0" smtClean="0">
                <a:solidFill>
                  <a:schemeClr val="tx1"/>
                </a:solidFill>
                <a:latin typeface="+mn-lt"/>
                <a:ea typeface="+mn-ea"/>
                <a:cs typeface="+mn-cs"/>
              </a:rPr>
              <a:t> resource – make files available for printing by anyone working with this population</a:t>
            </a:r>
            <a:endParaRPr lang="en-US" dirty="0"/>
          </a:p>
        </p:txBody>
      </p:sp>
    </p:spTree>
    <p:extLst>
      <p:ext uri="{BB962C8B-B14F-4D97-AF65-F5344CB8AC3E}">
        <p14:creationId xmlns:p14="http://schemas.microsoft.com/office/powerpoint/2010/main" val="1275730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5539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buClr>
                <a:schemeClr val="dk1"/>
              </a:buClr>
              <a:buSzPct val="91666"/>
              <a:buFont typeface="Arial"/>
              <a:buNone/>
            </a:pPr>
            <a:r>
              <a:rPr lang="en-US" sz="1200" kern="1200" dirty="0" smtClean="0">
                <a:solidFill>
                  <a:schemeClr val="tx1"/>
                </a:solidFill>
                <a:effectLst/>
                <a:latin typeface="+mn-lt"/>
                <a:ea typeface="+mn-ea"/>
                <a:cs typeface="+mn-cs"/>
              </a:rPr>
              <a:t>In pursuit of this goal, the Libraries are investing in a program that will support both traditional and digital research services across disciplines; we refer to that program as “the Research Hub.”</a:t>
            </a:r>
          </a:p>
          <a:p>
            <a:pPr lvl="0" rtl="0">
              <a:lnSpc>
                <a:spcPct val="115000"/>
              </a:lnSpc>
              <a:buClr>
                <a:schemeClr val="dk1"/>
              </a:buClr>
              <a:buSzPct val="91666"/>
              <a:buFont typeface="Arial"/>
              <a:buNone/>
            </a:pPr>
            <a:endParaRPr lang="en-US" sz="1200" dirty="0" smtClean="0"/>
          </a:p>
          <a:p>
            <a:pPr marL="0" marR="0" lvl="0" indent="0" algn="l" defTabSz="457200" rtl="0" eaLnBrk="1" fontAlgn="auto" latinLnBrk="0" hangingPunct="1">
              <a:lnSpc>
                <a:spcPct val="115000"/>
              </a:lnSpc>
              <a:spcBef>
                <a:spcPts val="0"/>
              </a:spcBef>
              <a:spcAft>
                <a:spcPts val="0"/>
              </a:spcAft>
              <a:buClr>
                <a:schemeClr val="dk1"/>
              </a:buClr>
              <a:buSzPct val="91666"/>
              <a:buFont typeface="Arial"/>
              <a:buNone/>
              <a:tabLst/>
              <a:defRPr/>
            </a:pPr>
            <a:r>
              <a:rPr lang="en-US" sz="1100" kern="1200" dirty="0" smtClean="0">
                <a:solidFill>
                  <a:schemeClr val="tx1"/>
                </a:solidFill>
                <a:effectLst/>
                <a:latin typeface="+mn-lt"/>
                <a:ea typeface="+mn-ea"/>
                <a:cs typeface="+mn-cs"/>
              </a:rPr>
              <a:t>The Hub is a combination of physical and virtual spaces maintained by the Libraries in collaboration with key partners, including the Odum Institute, the Center for Faculty Excellence, NC </a:t>
            </a:r>
            <a:r>
              <a:rPr lang="en-US" sz="1100" kern="1200" dirty="0" err="1" smtClean="0">
                <a:solidFill>
                  <a:schemeClr val="tx1"/>
                </a:solidFill>
                <a:effectLst/>
                <a:latin typeface="+mn-lt"/>
                <a:ea typeface="+mn-ea"/>
                <a:cs typeface="+mn-cs"/>
              </a:rPr>
              <a:t>TraCS</a:t>
            </a:r>
            <a:r>
              <a:rPr lang="en-US" sz="1100" kern="1200" dirty="0" smtClean="0">
                <a:solidFill>
                  <a:schemeClr val="tx1"/>
                </a:solidFill>
                <a:effectLst/>
                <a:latin typeface="+mn-lt"/>
                <a:ea typeface="+mn-ea"/>
                <a:cs typeface="+mn-cs"/>
              </a:rPr>
              <a:t>, Carolina Health Informatics</a:t>
            </a:r>
          </a:p>
          <a:p>
            <a:endParaRPr lang="en-US" sz="1200" dirty="0" smtClean="0">
              <a:solidFill>
                <a:schemeClr val="dk1"/>
              </a:solidFill>
            </a:endParaRPr>
          </a:p>
          <a:p>
            <a:r>
              <a:rPr lang="en" sz="1200" dirty="0" smtClean="0">
                <a:solidFill>
                  <a:schemeClr val="dk1"/>
                </a:solidFill>
              </a:rPr>
              <a:t>Promotes </a:t>
            </a:r>
            <a:r>
              <a:rPr lang="en" sz="1200" dirty="0">
                <a:solidFill>
                  <a:schemeClr val="dk1"/>
                </a:solidFill>
              </a:rPr>
              <a:t>tools and services, shares and highlights research </a:t>
            </a:r>
            <a:r>
              <a:rPr lang="en" sz="1200" dirty="0" smtClean="0">
                <a:solidFill>
                  <a:schemeClr val="dk1"/>
                </a:solidFill>
              </a:rPr>
              <a:t>an</a:t>
            </a:r>
            <a:r>
              <a:rPr lang="en-US" sz="1200" dirty="0" smtClean="0">
                <a:solidFill>
                  <a:schemeClr val="dk1"/>
                </a:solidFill>
              </a:rPr>
              <a:t>d</a:t>
            </a:r>
            <a:r>
              <a:rPr lang="en-US" sz="1200" baseline="0" dirty="0" smtClean="0">
                <a:solidFill>
                  <a:schemeClr val="dk1"/>
                </a:solidFill>
              </a:rPr>
              <a:t> creative </a:t>
            </a:r>
            <a:r>
              <a:rPr lang="en" sz="1200" dirty="0" smtClean="0">
                <a:solidFill>
                  <a:schemeClr val="dk1"/>
                </a:solidFill>
              </a:rPr>
              <a:t>output</a:t>
            </a:r>
            <a:r>
              <a:rPr lang="en" sz="1200" dirty="0">
                <a:solidFill>
                  <a:schemeClr val="dk1"/>
                </a:solidFill>
              </a:rPr>
              <a:t>, engages scholars, and unifies the Library’s physical and virtual resources. </a:t>
            </a:r>
          </a:p>
          <a:p>
            <a:endParaRPr lang="en" sz="1200"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The Hub will provide: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Skilled librarians, technology specialists, and other expert</a:t>
            </a:r>
            <a:r>
              <a:rPr lang="en-US" sz="1200" kern="1200" baseline="0" dirty="0" smtClean="0">
                <a:solidFill>
                  <a:schemeClr val="tx1"/>
                </a:solidFill>
                <a:effectLst/>
                <a:latin typeface="+mn-lt"/>
                <a:ea typeface="+mn-ea"/>
                <a:cs typeface="+mn-cs"/>
              </a:rPr>
              <a:t> staff</a:t>
            </a:r>
            <a:r>
              <a:rPr lang="en-US" sz="1200" kern="1200" dirty="0" smtClean="0">
                <a:solidFill>
                  <a:schemeClr val="tx1"/>
                </a:solidFill>
                <a:effectLst/>
                <a:latin typeface="+mn-lt"/>
                <a:ea typeface="+mn-ea"/>
                <a:cs typeface="+mn-cs"/>
              </a:rPr>
              <a:t> to support your work;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Spaces to</a:t>
            </a:r>
            <a:r>
              <a:rPr lang="en-US" sz="1200" kern="1200" baseline="0" dirty="0" smtClean="0">
                <a:solidFill>
                  <a:schemeClr val="tx1"/>
                </a:solidFill>
                <a:effectLst/>
                <a:latin typeface="+mn-lt"/>
                <a:ea typeface="+mn-ea"/>
                <a:cs typeface="+mn-cs"/>
              </a:rPr>
              <a:t> work in, and spaces for engagement;</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Cutting-edge technologies, along with the training and support to use them;</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Events </a:t>
            </a:r>
            <a:r>
              <a:rPr lang="en-US" sz="1200" kern="1200" dirty="0" smtClean="0">
                <a:solidFill>
                  <a:schemeClr val="tx1"/>
                </a:solidFill>
                <a:effectLst/>
                <a:latin typeface="+mn-lt"/>
                <a:ea typeface="+mn-ea"/>
                <a:cs typeface="+mn-cs"/>
              </a:rPr>
              <a:t>that showcase the research activities of faculty and students; </a:t>
            </a:r>
            <a:r>
              <a:rPr lang="en" sz="1200" dirty="0" smtClean="0">
                <a:solidFill>
                  <a:srgbClr val="FFFFFF"/>
                </a:solidFill>
                <a:latin typeface="Cambria"/>
                <a:ea typeface="Cambria"/>
                <a:cs typeface="Cambria"/>
                <a:sym typeface="Cambria"/>
              </a:rPr>
              <a:t>A diverse calendar of events and programming attracts users and will establish and sustain a creative and engaging culture.</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Opportunities for colleagues across and beyond campus to connect with one another.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are </a:t>
            </a:r>
            <a:r>
              <a:rPr lang="en-US" baseline="0" dirty="0" smtClean="0"/>
              <a:t>three </a:t>
            </a:r>
            <a:r>
              <a:rPr lang="en-US" baseline="0" dirty="0" smtClean="0"/>
              <a:t>physical points of engagement across campus, located in three different libraries and offering services tailored to their respective patrons. Programs and events at one location will be viewable from other locations and on the web.</a:t>
            </a:r>
          </a:p>
          <a:p>
            <a:endParaRPr lang="en-US" baseline="0" dirty="0" smtClean="0"/>
          </a:p>
        </p:txBody>
      </p:sp>
    </p:spTree>
    <p:extLst>
      <p:ext uri="{BB962C8B-B14F-4D97-AF65-F5344CB8AC3E}">
        <p14:creationId xmlns:p14="http://schemas.microsoft.com/office/powerpoint/2010/main" val="45455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342900" lvl="1" indent="-342900">
              <a:lnSpc>
                <a:spcPct val="115000"/>
              </a:lnSpc>
              <a:buClr>
                <a:schemeClr val="tx2"/>
              </a:buClr>
              <a:buFont typeface="Arial"/>
              <a:buChar char="•"/>
            </a:pPr>
            <a:r>
              <a:rPr lang="en-US" sz="2800" dirty="0" smtClean="0">
                <a:solidFill>
                  <a:srgbClr val="199FBB"/>
                </a:solidFill>
                <a:latin typeface="Gotham Book"/>
                <a:cs typeface="Gotham Book"/>
              </a:rPr>
              <a:t>Collaborative, bookable work spaces</a:t>
            </a:r>
          </a:p>
          <a:p>
            <a:pPr marL="342900" lvl="0" indent="-342900">
              <a:lnSpc>
                <a:spcPct val="115000"/>
              </a:lnSpc>
              <a:buClr>
                <a:schemeClr val="tx2"/>
              </a:buClr>
              <a:buFont typeface="Arial"/>
              <a:buChar char="•"/>
            </a:pPr>
            <a:r>
              <a:rPr lang="en-US" sz="2800" dirty="0" smtClean="0">
                <a:solidFill>
                  <a:srgbClr val="199FBB"/>
                </a:solidFill>
                <a:latin typeface="Gotham Book"/>
                <a:cs typeface="Gotham Book"/>
              </a:rPr>
              <a:t>Presentation space</a:t>
            </a:r>
          </a:p>
          <a:p>
            <a:pPr marL="342900" lvl="0" indent="-342900">
              <a:lnSpc>
                <a:spcPct val="115000"/>
              </a:lnSpc>
              <a:buClr>
                <a:schemeClr val="tx2"/>
              </a:buClr>
              <a:buFont typeface="Arial"/>
              <a:buChar char="•"/>
            </a:pPr>
            <a:r>
              <a:rPr lang="en-US" sz="2800" dirty="0" smtClean="0">
                <a:solidFill>
                  <a:srgbClr val="199FBB"/>
                </a:solidFill>
                <a:latin typeface="Gotham Book"/>
                <a:cs typeface="Gotham Book"/>
              </a:rPr>
              <a:t>GIS/Stats Open </a:t>
            </a:r>
            <a:r>
              <a:rPr lang="en-US" sz="2800" dirty="0" smtClean="0">
                <a:solidFill>
                  <a:srgbClr val="199FBB"/>
                </a:solidFill>
                <a:latin typeface="Gotham Book"/>
                <a:cs typeface="Gotham Book"/>
              </a:rPr>
              <a:t>Lab—hardware and software</a:t>
            </a:r>
            <a:r>
              <a:rPr lang="en-US" sz="2800" baseline="0" dirty="0" smtClean="0">
                <a:solidFill>
                  <a:srgbClr val="199FBB"/>
                </a:solidFill>
                <a:latin typeface="Gotham Book"/>
                <a:cs typeface="Gotham Book"/>
              </a:rPr>
              <a:t> to support these areas</a:t>
            </a:r>
            <a:endParaRPr lang="en-US" sz="2800" dirty="0" smtClean="0">
              <a:solidFill>
                <a:srgbClr val="199FBB"/>
              </a:solidFill>
              <a:latin typeface="Gotham Book"/>
              <a:cs typeface="Gotham Book"/>
            </a:endParaRPr>
          </a:p>
          <a:p>
            <a:pPr marL="342900" lvl="0" indent="-342900">
              <a:lnSpc>
                <a:spcPct val="115000"/>
              </a:lnSpc>
              <a:buClr>
                <a:schemeClr val="tx2"/>
              </a:buClr>
              <a:buFont typeface="Arial"/>
              <a:buChar char="•"/>
            </a:pPr>
            <a:r>
              <a:rPr lang="en-US" sz="2800" dirty="0" smtClean="0">
                <a:solidFill>
                  <a:srgbClr val="199FBB"/>
                </a:solidFill>
                <a:latin typeface="Gotham Book"/>
                <a:cs typeface="Gotham Book"/>
              </a:rPr>
              <a:t>Liquid Galaxy</a:t>
            </a:r>
          </a:p>
          <a:p>
            <a:pPr marL="0" marR="0" lvl="0" indent="0" algn="l" defTabSz="457200" rtl="0" eaLnBrk="1" fontAlgn="auto" latinLnBrk="0" hangingPunct="1">
              <a:lnSpc>
                <a:spcPct val="115000"/>
              </a:lnSpc>
              <a:spcBef>
                <a:spcPts val="0"/>
              </a:spcBef>
              <a:spcAft>
                <a:spcPts val="1200"/>
              </a:spcAft>
              <a:buClrTx/>
              <a:buSzTx/>
              <a:buFontTx/>
              <a:buNone/>
              <a:tabLst/>
              <a:defRPr/>
            </a:pPr>
            <a:endParaRPr lang="en-US" dirty="0" smtClean="0">
              <a:solidFill>
                <a:schemeClr val="accent1"/>
              </a:solidFill>
              <a:latin typeface="Cambria"/>
              <a:ea typeface="Cambria"/>
              <a:cs typeface="Cambria"/>
              <a:sym typeface="Cambria"/>
            </a:endParaRPr>
          </a:p>
          <a:p>
            <a:pPr marL="0" marR="0" lvl="0" indent="0" algn="l" defTabSz="457200" rtl="0" eaLnBrk="1" fontAlgn="auto" latinLnBrk="0" hangingPunct="1">
              <a:lnSpc>
                <a:spcPct val="115000"/>
              </a:lnSpc>
              <a:spcBef>
                <a:spcPts val="0"/>
              </a:spcBef>
              <a:spcAft>
                <a:spcPts val="1200"/>
              </a:spcAft>
              <a:buClrTx/>
              <a:buSzTx/>
              <a:buFontTx/>
              <a:buNone/>
              <a:tabLst/>
              <a:defRPr/>
            </a:pPr>
            <a:r>
              <a:rPr lang="en" dirty="0" smtClean="0">
                <a:solidFill>
                  <a:schemeClr val="accent1"/>
                </a:solidFill>
                <a:latin typeface="Cambria"/>
                <a:ea typeface="Cambria"/>
                <a:cs typeface="Cambria"/>
                <a:sym typeface="Cambria"/>
              </a:rPr>
              <a:t>Provide low-barrier access to a wide range of technologies with the potential to transform teaching and learning and advance new forms of scholarship. </a:t>
            </a:r>
            <a:endParaRPr lang="en-US" dirty="0" smtClean="0">
              <a:solidFill>
                <a:schemeClr val="accent1"/>
              </a:solidFill>
              <a:latin typeface="Cambria"/>
              <a:ea typeface="Cambria"/>
              <a:cs typeface="Cambria"/>
              <a:sym typeface="Cambria"/>
            </a:endParaRPr>
          </a:p>
          <a:p>
            <a:pPr lvl="0" rtl="0">
              <a:lnSpc>
                <a:spcPct val="115000"/>
              </a:lnSpc>
              <a:spcAft>
                <a:spcPts val="1200"/>
              </a:spcAft>
              <a:buNone/>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buClr>
                <a:schemeClr val="dk1"/>
              </a:buClr>
              <a:buSzPct val="100000"/>
              <a:buFont typeface="Arial"/>
              <a:buNone/>
            </a:pPr>
            <a:r>
              <a:rPr lang="en" dirty="0" smtClean="0"/>
              <a:t>Discovery/use of information resources</a:t>
            </a:r>
          </a:p>
          <a:p>
            <a:pPr lvl="0" rtl="0">
              <a:lnSpc>
                <a:spcPct val="115000"/>
              </a:lnSpc>
              <a:buClr>
                <a:schemeClr val="dk1"/>
              </a:buClr>
              <a:buSzPct val="100000"/>
              <a:buFont typeface="Arial"/>
              <a:buNone/>
            </a:pPr>
            <a:r>
              <a:rPr lang="en" dirty="0" smtClean="0"/>
              <a:t>Planning/design/funding research activities</a:t>
            </a:r>
          </a:p>
          <a:p>
            <a:pPr lvl="0" rtl="0">
              <a:lnSpc>
                <a:spcPct val="115000"/>
              </a:lnSpc>
              <a:buClr>
                <a:schemeClr val="dk1"/>
              </a:buClr>
              <a:buSzPct val="100000"/>
              <a:buFont typeface="Arial"/>
              <a:buNone/>
            </a:pPr>
            <a:r>
              <a:rPr lang="en-US" dirty="0" smtClean="0"/>
              <a:t>GIS services</a:t>
            </a:r>
          </a:p>
          <a:p>
            <a:pPr lvl="0" rtl="0">
              <a:lnSpc>
                <a:spcPct val="115000"/>
              </a:lnSpc>
              <a:buClr>
                <a:schemeClr val="dk1"/>
              </a:buClr>
              <a:buSzPct val="100000"/>
              <a:buFont typeface="Arial"/>
              <a:buNone/>
            </a:pPr>
            <a:r>
              <a:rPr lang="en" dirty="0" smtClean="0"/>
              <a:t>Data collection</a:t>
            </a:r>
          </a:p>
          <a:p>
            <a:pPr lvl="0" rtl="0">
              <a:lnSpc>
                <a:spcPct val="115000"/>
              </a:lnSpc>
              <a:buClr>
                <a:schemeClr val="dk1"/>
              </a:buClr>
              <a:buSzPct val="100000"/>
              <a:buFont typeface="Arial"/>
              <a:buNone/>
            </a:pPr>
            <a:r>
              <a:rPr lang="en" dirty="0" smtClean="0"/>
              <a:t>Data analysis</a:t>
            </a:r>
          </a:p>
          <a:p>
            <a:pPr lvl="0" rtl="0">
              <a:lnSpc>
                <a:spcPct val="115000"/>
              </a:lnSpc>
              <a:buClr>
                <a:schemeClr val="dk1"/>
              </a:buClr>
              <a:buSzPct val="100000"/>
              <a:buFont typeface="Arial"/>
              <a:buNone/>
            </a:pPr>
            <a:r>
              <a:rPr lang="en" dirty="0" smtClean="0"/>
              <a:t>Data management</a:t>
            </a:r>
            <a:endParaRPr lang="en-US" dirty="0" smtClean="0"/>
          </a:p>
          <a:p>
            <a:pPr lvl="0" rtl="0">
              <a:lnSpc>
                <a:spcPct val="115000"/>
              </a:lnSpc>
              <a:buClr>
                <a:schemeClr val="dk1"/>
              </a:buClr>
              <a:buSzPct val="100000"/>
              <a:buFont typeface="Arial"/>
              <a:buNone/>
            </a:pPr>
            <a:r>
              <a:rPr lang="en-US" dirty="0" smtClean="0"/>
              <a:t>Data visualization</a:t>
            </a:r>
          </a:p>
          <a:p>
            <a:pPr lvl="0" rtl="0">
              <a:lnSpc>
                <a:spcPct val="115000"/>
              </a:lnSpc>
              <a:buClr>
                <a:schemeClr val="dk1"/>
              </a:buClr>
              <a:buSzPct val="100000"/>
              <a:buFont typeface="Arial"/>
              <a:buNone/>
            </a:pPr>
            <a:r>
              <a:rPr lang="en-US" dirty="0" smtClean="0"/>
              <a:t>Data curation (CDR and Odum </a:t>
            </a:r>
            <a:r>
              <a:rPr lang="en-US" dirty="0" err="1" smtClean="0"/>
              <a:t>dataverse</a:t>
            </a:r>
            <a:r>
              <a:rPr lang="en-US" dirty="0" smtClean="0"/>
              <a:t> locally, referrals</a:t>
            </a:r>
            <a:r>
              <a:rPr lang="en-US" baseline="0" dirty="0" smtClean="0"/>
              <a:t> to discipline-specific repos</a:t>
            </a:r>
            <a:r>
              <a:rPr lang="en-US" dirty="0" smtClean="0"/>
              <a:t>)</a:t>
            </a:r>
            <a:endParaRPr lang="en" dirty="0" smtClean="0"/>
          </a:p>
          <a:p>
            <a:pPr lvl="0" rtl="0">
              <a:lnSpc>
                <a:spcPct val="115000"/>
              </a:lnSpc>
              <a:buClr>
                <a:schemeClr val="dk1"/>
              </a:buClr>
              <a:buSzPct val="100000"/>
              <a:buFont typeface="Arial"/>
              <a:buNone/>
            </a:pPr>
            <a:endParaRPr lang="en-US" dirty="0" smtClean="0"/>
          </a:p>
          <a:p>
            <a:pPr lvl="0" rtl="0">
              <a:lnSpc>
                <a:spcPct val="115000"/>
              </a:lnSpc>
              <a:buClr>
                <a:schemeClr val="dk1"/>
              </a:buClr>
              <a:buSzPct val="100000"/>
              <a:buFont typeface="Arial"/>
              <a:buNone/>
            </a:pPr>
            <a:r>
              <a:rPr lang="en-US" dirty="0" smtClean="0"/>
              <a:t>Digital scholarship</a:t>
            </a:r>
          </a:p>
          <a:p>
            <a:pPr lvl="0" rtl="0">
              <a:lnSpc>
                <a:spcPct val="115000"/>
              </a:lnSpc>
              <a:buClr>
                <a:schemeClr val="dk1"/>
              </a:buClr>
              <a:buSzPct val="100000"/>
              <a:buFont typeface="Arial"/>
              <a:buNone/>
            </a:pPr>
            <a:r>
              <a:rPr lang="en-US" dirty="0" smtClean="0"/>
              <a:t>	Copyright consulting</a:t>
            </a:r>
          </a:p>
          <a:p>
            <a:pPr lvl="0" rtl="0">
              <a:lnSpc>
                <a:spcPct val="115000"/>
              </a:lnSpc>
              <a:buClr>
                <a:schemeClr val="dk1"/>
              </a:buClr>
              <a:buSzPct val="100000"/>
              <a:buFont typeface="Arial"/>
              <a:buNone/>
            </a:pPr>
            <a:r>
              <a:rPr lang="en-US" dirty="0" smtClean="0"/>
              <a:t>	Digital humanities</a:t>
            </a:r>
          </a:p>
          <a:p>
            <a:pPr lvl="0" rtl="0">
              <a:lnSpc>
                <a:spcPct val="115000"/>
              </a:lnSpc>
              <a:buClr>
                <a:schemeClr val="dk1"/>
              </a:buClr>
              <a:buSzPct val="100000"/>
              <a:buFont typeface="Arial"/>
              <a:buNone/>
            </a:pPr>
            <a:r>
              <a:rPr lang="en-US" dirty="0" smtClean="0"/>
              <a:t>	Reputation management</a:t>
            </a:r>
          </a:p>
          <a:p>
            <a:pPr lvl="0" rtl="0">
              <a:lnSpc>
                <a:spcPct val="115000"/>
              </a:lnSpc>
              <a:buClr>
                <a:schemeClr val="dk1"/>
              </a:buClr>
              <a:buSzPct val="100000"/>
              <a:buFont typeface="Arial"/>
              <a:buNone/>
            </a:pPr>
            <a:r>
              <a:rPr lang="en-US" dirty="0" smtClean="0"/>
              <a:t>	Omeka for digital exhibits</a:t>
            </a:r>
          </a:p>
          <a:p>
            <a:pPr lvl="0" rtl="0">
              <a:lnSpc>
                <a:spcPct val="115000"/>
              </a:lnSpc>
              <a:buClr>
                <a:schemeClr val="dk1"/>
              </a:buClr>
              <a:buSzPct val="100000"/>
              <a:buFont typeface="Arial"/>
              <a:buNone/>
            </a:pPr>
            <a:endParaRPr lang="en-US" dirty="0" smtClean="0"/>
          </a:p>
          <a:p>
            <a:pPr lvl="0" rtl="0">
              <a:lnSpc>
                <a:spcPct val="115000"/>
              </a:lnSpc>
              <a:buClr>
                <a:schemeClr val="dk1"/>
              </a:buClr>
              <a:buSzPct val="100000"/>
              <a:buFont typeface="Arial"/>
              <a:buNone/>
            </a:pPr>
            <a:r>
              <a:rPr lang="en" dirty="0" smtClean="0"/>
              <a:t>Integrating research methods into instruction</a:t>
            </a:r>
          </a:p>
          <a:p>
            <a:pPr lvl="0" rtl="0">
              <a:lnSpc>
                <a:spcPct val="115000"/>
              </a:lnSpc>
              <a:buClr>
                <a:schemeClr val="dk1"/>
              </a:buClr>
              <a:buSzPct val="100000"/>
              <a:buFont typeface="Arial"/>
              <a:buNone/>
            </a:pPr>
            <a:r>
              <a:rPr lang="en" dirty="0" smtClean="0"/>
              <a:t>on-demand consultations</a:t>
            </a:r>
          </a:p>
          <a:p>
            <a:pPr lvl="0" rtl="0">
              <a:lnSpc>
                <a:spcPct val="115000"/>
              </a:lnSpc>
              <a:buClr>
                <a:schemeClr val="dk1"/>
              </a:buClr>
              <a:buSzPct val="100000"/>
              <a:buFont typeface="Arial"/>
              <a:buNone/>
            </a:pPr>
            <a:r>
              <a:rPr lang="en" dirty="0" smtClean="0"/>
              <a:t>consultation by appointment</a:t>
            </a:r>
          </a:p>
          <a:p>
            <a:pPr lvl="0" rtl="0">
              <a:lnSpc>
                <a:spcPct val="115000"/>
              </a:lnSpc>
              <a:buClr>
                <a:schemeClr val="dk1"/>
              </a:buClr>
              <a:buSzPct val="100000"/>
              <a:buFont typeface="Arial"/>
              <a:buNone/>
            </a:pPr>
            <a:r>
              <a:rPr lang="en" dirty="0" smtClean="0"/>
              <a:t>public programming</a:t>
            </a:r>
          </a:p>
          <a:p>
            <a:pPr lvl="0" rtl="0">
              <a:lnSpc>
                <a:spcPct val="115000"/>
              </a:lnSpc>
              <a:buClr>
                <a:schemeClr val="dk1"/>
              </a:buClr>
              <a:buSzPct val="100000"/>
              <a:buFont typeface="Arial"/>
              <a:buNone/>
            </a:pPr>
            <a:r>
              <a:rPr lang="en" dirty="0" smtClean="0"/>
              <a:t>guided training</a:t>
            </a:r>
          </a:p>
          <a:p>
            <a:pPr lvl="0" rtl="0">
              <a:lnSpc>
                <a:spcPct val="115000"/>
              </a:lnSpc>
              <a:buClr>
                <a:schemeClr val="dk1"/>
              </a:buClr>
              <a:buSzPct val="100000"/>
              <a:buFont typeface="Arial"/>
              <a:buNone/>
            </a:pPr>
            <a:r>
              <a:rPr lang="en" dirty="0" smtClean="0"/>
              <a:t>referrals to campus services</a:t>
            </a:r>
            <a:endParaRPr lang="e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Collaborative work spaces</a:t>
            </a:r>
          </a:p>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Space for instruction and presentation</a:t>
            </a:r>
            <a:endParaRPr lang="en" sz="1100" dirty="0" smtClean="0">
              <a:solidFill>
                <a:srgbClr val="199FBB"/>
              </a:solidFill>
              <a:latin typeface="Gotham Book"/>
              <a:ea typeface="Cambria"/>
              <a:cs typeface="Gotham Book"/>
              <a:sym typeface="Cambria"/>
            </a:endParaRPr>
          </a:p>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D</a:t>
            </a:r>
            <a:r>
              <a:rPr lang="en" sz="1100" dirty="0" smtClean="0">
                <a:solidFill>
                  <a:srgbClr val="199FBB"/>
                </a:solidFill>
                <a:latin typeface="Gotham Book"/>
                <a:ea typeface="Cambria"/>
                <a:cs typeface="Gotham Book"/>
                <a:sym typeface="Cambria"/>
              </a:rPr>
              <a:t>istance education and point to point videoconferencing</a:t>
            </a:r>
            <a:endParaRPr lang="en-US" sz="1100" dirty="0" smtClean="0">
              <a:solidFill>
                <a:srgbClr val="199FBB"/>
              </a:solidFill>
              <a:latin typeface="Gotham Book"/>
              <a:ea typeface="Cambria"/>
              <a:cs typeface="Gotham Book"/>
              <a:sym typeface="Cambria"/>
            </a:endParaRPr>
          </a:p>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Multipoint videoconferencing </a:t>
            </a:r>
            <a:endParaRPr lang="en" sz="1100" dirty="0" smtClean="0">
              <a:solidFill>
                <a:srgbClr val="199FBB"/>
              </a:solidFill>
              <a:latin typeface="Gotham Book"/>
              <a:ea typeface="Cambria"/>
              <a:cs typeface="Gotham Book"/>
              <a:sym typeface="Cambria"/>
            </a:endParaRP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In the Health Sciences Library, teleconferencing facilities connect health care professionals around the state and around the world.  Proposed links from these facilities to newly developed spaces in other campus libraries can facilitate communication and collaboration in interdisciplinary endeavors on campus and beyond.</a:t>
            </a:r>
          </a:p>
          <a:p>
            <a:pPr lvl="0" rtl="0">
              <a:lnSpc>
                <a:spcPct val="115000"/>
              </a:lnSpc>
              <a:buClr>
                <a:schemeClr val="dk1"/>
              </a:buClr>
              <a:buSzPct val="100000"/>
              <a:buFont typeface="Arial"/>
              <a:buNone/>
            </a:pPr>
            <a:endParaRPr lang="en-US" dirty="0" smtClean="0"/>
          </a:p>
          <a:p>
            <a:endParaRPr lang="en-US" dirty="0"/>
          </a:p>
        </p:txBody>
      </p:sp>
    </p:spTree>
    <p:extLst>
      <p:ext uri="{BB962C8B-B14F-4D97-AF65-F5344CB8AC3E}">
        <p14:creationId xmlns:p14="http://schemas.microsoft.com/office/powerpoint/2010/main" val="47364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Grant partnerships</a:t>
            </a:r>
          </a:p>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Funding source research</a:t>
            </a:r>
          </a:p>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NIH Public Access Policy Compliance</a:t>
            </a:r>
          </a:p>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Systematic reviews</a:t>
            </a:r>
          </a:p>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Data management assistance</a:t>
            </a:r>
          </a:p>
          <a:p>
            <a:pPr marL="457200" lvl="0" indent="-342900" rtl="0">
              <a:buClr>
                <a:schemeClr val="lt2"/>
              </a:buClr>
              <a:buSzPct val="166666"/>
              <a:buFont typeface="Arial"/>
              <a:buChar char="•"/>
            </a:pPr>
            <a:r>
              <a:rPr lang="en-US" sz="1100" dirty="0" smtClean="0">
                <a:solidFill>
                  <a:srgbClr val="199FBB"/>
                </a:solidFill>
                <a:latin typeface="Gotham Book"/>
                <a:ea typeface="Cambria"/>
                <a:cs typeface="Gotham Book"/>
                <a:sym typeface="Cambria"/>
              </a:rPr>
              <a:t>Reputation management</a:t>
            </a:r>
            <a:endParaRPr lang="en" sz="1100" dirty="0" smtClean="0">
              <a:solidFill>
                <a:srgbClr val="199FBB"/>
              </a:solidFill>
              <a:latin typeface="Gotham Book"/>
              <a:ea typeface="Cambria"/>
              <a:cs typeface="Gotham Book"/>
              <a:sym typeface="Cambria"/>
            </a:endParaRPr>
          </a:p>
          <a:p>
            <a:endParaRPr lang="en-US" dirty="0" smtClean="0"/>
          </a:p>
          <a:p>
            <a:r>
              <a:rPr lang="en-US" baseline="0" dirty="0" smtClean="0"/>
              <a:t>=========================</a:t>
            </a:r>
          </a:p>
          <a:p>
            <a:r>
              <a:rPr lang="en-US" baseline="0" dirty="0" smtClean="0"/>
              <a:t>[Notes for questions, not delivered]</a:t>
            </a:r>
          </a:p>
          <a:p>
            <a:pPr marL="171450" indent="-171450">
              <a:buFont typeface="Arial" panose="020B0604020202020204" pitchFamily="34" charset="0"/>
              <a:buChar char="•"/>
            </a:pPr>
            <a:r>
              <a:rPr lang="en-US" sz="1100" b="1" kern="1200" dirty="0" smtClean="0">
                <a:solidFill>
                  <a:schemeClr val="tx1"/>
                </a:solidFill>
                <a:effectLst/>
                <a:latin typeface="+mn-lt"/>
                <a:ea typeface="+mn-ea"/>
                <a:cs typeface="+mn-cs"/>
              </a:rPr>
              <a:t>Systematic Reviews</a:t>
            </a:r>
          </a:p>
          <a:p>
            <a:pPr marL="457200" lvl="1" indent="0">
              <a:buFont typeface="Arial" panose="020B0604020202020204" pitchFamily="34" charset="0"/>
              <a:buNone/>
            </a:pPr>
            <a:r>
              <a:rPr lang="en-US" sz="1100" kern="1200" dirty="0" smtClean="0">
                <a:solidFill>
                  <a:schemeClr val="tx1"/>
                </a:solidFill>
                <a:effectLst/>
                <a:latin typeface="+mn-lt"/>
                <a:ea typeface="+mn-ea"/>
                <a:cs typeface="+mn-cs"/>
              </a:rPr>
              <a:t>Health Sciences Librarians provide a range of Systematic Review (SR) services.  Typical SR services include: helping articulate the research question; identifying key concepts; selecting appropriate databases; and developing the search strategy. When a HSL librarian is included on a SR team as a co-author (with funding when available), then the librarian will: translate and run the search strategy in all databases; download, de-duplicate and create a database of results in the preferred format; assist with the inclusion/exclusion process; help with full-text retrieval; document the process according to current reporting standards; and write the search methodology section for the final publication.</a:t>
            </a:r>
          </a:p>
          <a:p>
            <a:r>
              <a:rPr lang="en-US" sz="1100" b="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100" b="1" kern="1200" dirty="0" smtClean="0">
                <a:solidFill>
                  <a:schemeClr val="tx1"/>
                </a:solidFill>
                <a:effectLst/>
                <a:latin typeface="+mn-lt"/>
                <a:ea typeface="+mn-ea"/>
                <a:cs typeface="+mn-cs"/>
              </a:rPr>
              <a:t>NIH Public Access Policy compliance</a:t>
            </a:r>
            <a:endParaRPr lang="en-US" sz="1100" kern="1200" dirty="0" smtClean="0">
              <a:solidFill>
                <a:schemeClr val="tx1"/>
              </a:solidFill>
              <a:effectLst/>
              <a:latin typeface="+mn-lt"/>
              <a:ea typeface="+mn-ea"/>
              <a:cs typeface="+mn-cs"/>
            </a:endParaRPr>
          </a:p>
          <a:p>
            <a:pPr lvl="1"/>
            <a:r>
              <a:rPr lang="en-US" sz="1100" kern="1200" dirty="0" smtClean="0">
                <a:solidFill>
                  <a:schemeClr val="tx1"/>
                </a:solidFill>
                <a:effectLst/>
                <a:latin typeface="+mn-lt"/>
                <a:ea typeface="+mn-ea"/>
                <a:cs typeface="+mn-cs"/>
              </a:rPr>
              <a:t>Health Sciences Librarians assist NIH-funded researchers in complying with the NIH Public Access Policy through regularly scheduled education sessions and through individual consultations with researchers and research support staff.  HSL works cooperatively with the Office of Sponsored Research and serves as an NIH compliance referral resource for this office.  </a:t>
            </a:r>
          </a:p>
          <a:p>
            <a:endParaRPr lang="en-US" baseline="0" dirty="0" smtClean="0"/>
          </a:p>
          <a:p>
            <a:endParaRPr lang="en-US" dirty="0"/>
          </a:p>
        </p:txBody>
      </p:sp>
    </p:spTree>
    <p:extLst>
      <p:ext uri="{BB962C8B-B14F-4D97-AF65-F5344CB8AC3E}">
        <p14:creationId xmlns:p14="http://schemas.microsoft.com/office/powerpoint/2010/main" val="302800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defRPr/>
            </a:lvl1pPr>
            <a:lvl2pPr indent="457200">
              <a:defRPr/>
            </a:lvl2pPr>
            <a:lvl3pPr indent="914400">
              <a:defRPr/>
            </a:lvl3pPr>
            <a:lvl4pPr indent="1371600">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marL="285750" indent="-171450" algn="ctr">
              <a:spcBef>
                <a:spcPts val="360"/>
              </a:spcBef>
              <a:buSzPct val="100000"/>
              <a:buNone/>
              <a:defRPr sz="1800"/>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D841AF8-3AD8-4A4F-A7AC-31D393E0F62E}" type="datetimeFigureOut">
              <a:rPr lang="en-US" smtClean="0"/>
              <a:t>2/27/15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72199A1-1EDD-47F7-8DB4-341FA8CF9AE3}" type="slidenum">
              <a:rPr lang="en-US" smtClean="0"/>
              <a:t>‹#›</a:t>
            </a:fld>
            <a:endParaRPr lang="en-US"/>
          </a:p>
        </p:txBody>
      </p:sp>
    </p:spTree>
    <p:extLst>
      <p:ext uri="{BB962C8B-B14F-4D97-AF65-F5344CB8AC3E}">
        <p14:creationId xmlns:p14="http://schemas.microsoft.com/office/powerpoint/2010/main" val="44396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D841AF8-3AD8-4A4F-A7AC-31D393E0F62E}" type="datetimeFigureOut">
              <a:rPr lang="en-US" smtClean="0"/>
              <a:t>2/27/15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72199A1-1EDD-47F7-8DB4-341FA8CF9AE3}" type="slidenum">
              <a:rPr lang="en-US" smtClean="0"/>
              <a:t>‹#›</a:t>
            </a:fld>
            <a:endParaRPr lang="en-US"/>
          </a:p>
        </p:txBody>
      </p:sp>
    </p:spTree>
    <p:extLst>
      <p:ext uri="{BB962C8B-B14F-4D97-AF65-F5344CB8AC3E}">
        <p14:creationId xmlns:p14="http://schemas.microsoft.com/office/powerpoint/2010/main" val="2166364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0F1F0956-B166-904F-A26B-35C9061E5BE4}" type="datetimeFigureOut">
              <a:rPr lang="en-US" smtClean="0"/>
              <a:t>2/27/15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F562EB81-6306-7345-A050-ABD2345F5EF5}" type="slidenum">
              <a:rPr lang="en-US" smtClean="0"/>
              <a:t>‹#›</a:t>
            </a:fld>
            <a:endParaRPr lang="en-US"/>
          </a:p>
        </p:txBody>
      </p:sp>
    </p:spTree>
    <p:extLst>
      <p:ext uri="{BB962C8B-B14F-4D97-AF65-F5344CB8AC3E}">
        <p14:creationId xmlns:p14="http://schemas.microsoft.com/office/powerpoint/2010/main" val="1487111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p:spPr>
        <p:txBody>
          <a:bodyPr lIns="91425" tIns="91425" rIns="91425" bIns="91425" anchor="b" anchorCtr="0"/>
          <a:lstStyle>
            <a:lvl1pPr marL="0">
              <a:buClr>
                <a:schemeClr val="dk1"/>
              </a:buClr>
              <a:buSzPct val="100000"/>
              <a:buNone/>
              <a:defRPr sz="3600" b="1">
                <a:solidFill>
                  <a:schemeClr val="dk1"/>
                </a:solidFill>
              </a:defRPr>
            </a:lvl1pPr>
            <a:lvl2pPr marL="0" indent="228600">
              <a:buClr>
                <a:schemeClr val="dk1"/>
              </a:buClr>
              <a:buSzPct val="100000"/>
              <a:buNone/>
              <a:defRPr sz="3600" b="1">
                <a:solidFill>
                  <a:schemeClr val="dk1"/>
                </a:solidFil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marL="342900" indent="-152400">
              <a:spcBef>
                <a:spcPts val="600"/>
              </a:spcBef>
              <a:buClr>
                <a:schemeClr val="dk1"/>
              </a:buClr>
              <a:buSzPct val="100000"/>
              <a:defRPr sz="3000">
                <a:solidFill>
                  <a:schemeClr val="dk1"/>
                </a:solidFill>
              </a:defRPr>
            </a:lvl1pPr>
            <a:lvl2pPr marL="742950" indent="-133350">
              <a:spcBef>
                <a:spcPts val="480"/>
              </a:spcBef>
              <a:buClr>
                <a:schemeClr val="dk1"/>
              </a:buClr>
              <a:buSzPct val="100000"/>
              <a:defRPr sz="2400">
                <a:solidFill>
                  <a:schemeClr val="dk1"/>
                </a:solidFill>
              </a:defRPr>
            </a:lvl2pPr>
            <a:lvl3pPr marL="1143000" indent="-76200">
              <a:spcBef>
                <a:spcPts val="480"/>
              </a:spcBef>
              <a:buClr>
                <a:schemeClr val="dk1"/>
              </a:buClr>
              <a:buSzPct val="100000"/>
              <a:defRPr sz="2400">
                <a:solidFill>
                  <a:schemeClr val="dk1"/>
                </a:solidFill>
              </a:defRPr>
            </a:lvl3pPr>
            <a:lvl4pPr marL="1600200" indent="-114300">
              <a:spcBef>
                <a:spcPts val="360"/>
              </a:spcBef>
              <a:buClr>
                <a:schemeClr val="dk1"/>
              </a:buClr>
              <a:buSzPct val="100000"/>
              <a:defRPr sz="1800">
                <a:solidFill>
                  <a:schemeClr val="dk1"/>
                </a:solidFill>
              </a:defRPr>
            </a:lvl4pPr>
            <a:lvl5pPr marL="2057400" indent="-114300">
              <a:spcBef>
                <a:spcPts val="360"/>
              </a:spcBef>
              <a:buClr>
                <a:schemeClr val="dk1"/>
              </a:buClr>
              <a:buSzPct val="100000"/>
              <a:defRPr sz="1800">
                <a:solidFill>
                  <a:schemeClr val="dk1"/>
                </a:solidFill>
              </a:defRPr>
            </a:lvl5pPr>
            <a:lvl6pPr marL="2514600" indent="-114300">
              <a:spcBef>
                <a:spcPts val="360"/>
              </a:spcBef>
              <a:buClr>
                <a:schemeClr val="dk1"/>
              </a:buClr>
              <a:buSzPct val="100000"/>
              <a:defRPr sz="1800">
                <a:solidFill>
                  <a:schemeClr val="dk1"/>
                </a:solidFill>
              </a:defRPr>
            </a:lvl6pPr>
            <a:lvl7pPr marL="2971800" indent="-114300">
              <a:spcBef>
                <a:spcPts val="360"/>
              </a:spcBef>
              <a:buClr>
                <a:schemeClr val="dk1"/>
              </a:buClr>
              <a:buSzPct val="100000"/>
              <a:defRPr sz="1800">
                <a:solidFill>
                  <a:schemeClr val="dk1"/>
                </a:solidFill>
              </a:defRPr>
            </a:lvl7pPr>
            <a:lvl8pPr marL="3429000" indent="-114300">
              <a:spcBef>
                <a:spcPts val="360"/>
              </a:spcBef>
              <a:buClr>
                <a:schemeClr val="dk1"/>
              </a:buClr>
              <a:buSzPct val="100000"/>
              <a:defRPr sz="1800">
                <a:solidFill>
                  <a:schemeClr val="dk1"/>
                </a:solidFill>
              </a:defRPr>
            </a:lvl8pPr>
            <a:lvl9pPr marL="3886200" indent="-114300">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6" r:id="rId5"/>
    <p:sldLayoutId id="2147483657"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15.jp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gi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bit.ly/1y5zreF" TargetMode="External"/><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BA3D"/>
        </a:solidFill>
        <a:effectLst/>
      </p:bgPr>
    </p:bg>
    <p:spTree>
      <p:nvGrpSpPr>
        <p:cNvPr id="1" name=""/>
        <p:cNvGrpSpPr/>
        <p:nvPr/>
      </p:nvGrpSpPr>
      <p:grpSpPr>
        <a:xfrm>
          <a:off x="0" y="0"/>
          <a:ext cx="0" cy="0"/>
          <a:chOff x="0" y="0"/>
          <a:chExt cx="0" cy="0"/>
        </a:xfrm>
      </p:grpSpPr>
      <p:pic>
        <p:nvPicPr>
          <p:cNvPr id="5" name="Picture 4" descr="14-3473-LIB-Research Hub Branding_Patterns_v1.png"/>
          <p:cNvPicPr>
            <a:picLocks noChangeAspect="1"/>
          </p:cNvPicPr>
          <p:nvPr/>
        </p:nvPicPr>
        <p:blipFill rotWithShape="1">
          <a:blip r:embed="rId3">
            <a:extLst>
              <a:ext uri="{28A0092B-C50C-407E-A947-70E740481C1C}">
                <a14:useLocalDpi xmlns:a14="http://schemas.microsoft.com/office/drawing/2010/main" val="0"/>
              </a:ext>
            </a:extLst>
          </a:blip>
          <a:srcRect r="36365" b="16869"/>
          <a:stretch/>
        </p:blipFill>
        <p:spPr>
          <a:xfrm>
            <a:off x="5719415" y="2981121"/>
            <a:ext cx="3424586" cy="2409945"/>
          </a:xfrm>
          <a:prstGeom prst="rect">
            <a:avLst/>
          </a:prstGeom>
        </p:spPr>
      </p:pic>
      <p:pic>
        <p:nvPicPr>
          <p:cNvPr id="4" name="Picture 3" descr="14-3473-LIB-Research Hub Branding_Patterns_v1.png"/>
          <p:cNvPicPr>
            <a:picLocks noChangeAspect="1"/>
          </p:cNvPicPr>
          <p:nvPr/>
        </p:nvPicPr>
        <p:blipFill rotWithShape="1">
          <a:blip r:embed="rId3">
            <a:extLst>
              <a:ext uri="{28A0092B-C50C-407E-A947-70E740481C1C}">
                <a14:useLocalDpi xmlns:a14="http://schemas.microsoft.com/office/drawing/2010/main" val="0"/>
              </a:ext>
            </a:extLst>
          </a:blip>
          <a:srcRect b="16892"/>
          <a:stretch/>
        </p:blipFill>
        <p:spPr>
          <a:xfrm>
            <a:off x="1416243" y="2981121"/>
            <a:ext cx="5374198" cy="2405962"/>
          </a:xfrm>
          <a:prstGeom prst="rect">
            <a:avLst/>
          </a:prstGeom>
        </p:spPr>
      </p:pic>
      <p:sp>
        <p:nvSpPr>
          <p:cNvPr id="6" name="TextBox 5"/>
          <p:cNvSpPr txBox="1"/>
          <p:nvPr/>
        </p:nvSpPr>
        <p:spPr>
          <a:xfrm>
            <a:off x="639176" y="210283"/>
            <a:ext cx="4735022" cy="2554545"/>
          </a:xfrm>
          <a:prstGeom prst="rect">
            <a:avLst/>
          </a:prstGeom>
          <a:noFill/>
        </p:spPr>
        <p:txBody>
          <a:bodyPr wrap="square" rtlCol="0">
            <a:spAutoFit/>
          </a:bodyPr>
          <a:lstStyle/>
          <a:p>
            <a:r>
              <a:rPr lang="en-US" sz="4400" dirty="0" smtClean="0">
                <a:solidFill>
                  <a:schemeClr val="bg1"/>
                </a:solidFill>
                <a:latin typeface="+mj-lt"/>
                <a:cs typeface="Gotham Book"/>
              </a:rPr>
              <a:t>The </a:t>
            </a:r>
          </a:p>
          <a:p>
            <a:r>
              <a:rPr lang="en-US" sz="4400" dirty="0" smtClean="0">
                <a:solidFill>
                  <a:schemeClr val="bg1"/>
                </a:solidFill>
                <a:latin typeface="+mj-lt"/>
                <a:cs typeface="Gotham Book"/>
              </a:rPr>
              <a:t>Research </a:t>
            </a:r>
          </a:p>
          <a:p>
            <a:r>
              <a:rPr lang="en-US" sz="4400" dirty="0" smtClean="0">
                <a:solidFill>
                  <a:schemeClr val="bg1"/>
                </a:solidFill>
                <a:latin typeface="+mj-lt"/>
                <a:cs typeface="Gotham Book"/>
              </a:rPr>
              <a:t>Hub</a:t>
            </a:r>
          </a:p>
          <a:p>
            <a:endParaRPr lang="en-US" dirty="0">
              <a:solidFill>
                <a:schemeClr val="bg1"/>
              </a:solidFill>
              <a:latin typeface="Gotham Book"/>
              <a:cs typeface="Gotham Book"/>
            </a:endParaRPr>
          </a:p>
          <a:p>
            <a:r>
              <a:rPr lang="en-US" dirty="0" smtClean="0">
                <a:solidFill>
                  <a:schemeClr val="bg1"/>
                </a:solidFill>
                <a:latin typeface="+mj-lt"/>
                <a:cs typeface="Gotham Book"/>
              </a:rPr>
              <a:t>AT UNC LIBRARIES</a:t>
            </a:r>
            <a:endParaRPr lang="en-US" dirty="0">
              <a:solidFill>
                <a:schemeClr val="bg1"/>
              </a:solidFill>
              <a:latin typeface="+mj-lt"/>
              <a:cs typeface="Gotham Book"/>
            </a:endParaRPr>
          </a:p>
        </p:txBody>
      </p:sp>
      <p:pic>
        <p:nvPicPr>
          <p:cNvPr id="7" name="Picture 6" descr="14-3473-LIB-Research Hub Branding_Patterns_v1.png"/>
          <p:cNvPicPr>
            <a:picLocks noChangeAspect="1"/>
          </p:cNvPicPr>
          <p:nvPr/>
        </p:nvPicPr>
        <p:blipFill rotWithShape="1">
          <a:blip r:embed="rId3">
            <a:extLst>
              <a:ext uri="{28A0092B-C50C-407E-A947-70E740481C1C}">
                <a14:useLocalDpi xmlns:a14="http://schemas.microsoft.com/office/drawing/2010/main" val="0"/>
              </a:ext>
            </a:extLst>
          </a:blip>
          <a:srcRect l="53450" b="16892"/>
          <a:stretch/>
        </p:blipFill>
        <p:spPr>
          <a:xfrm>
            <a:off x="0" y="2981121"/>
            <a:ext cx="2501690" cy="2405962"/>
          </a:xfrm>
          <a:prstGeom prst="rect">
            <a:avLst/>
          </a:prstGeom>
        </p:spPr>
      </p:pic>
    </p:spTree>
    <p:extLst>
      <p:ext uri="{BB962C8B-B14F-4D97-AF65-F5344CB8AC3E}">
        <p14:creationId xmlns:p14="http://schemas.microsoft.com/office/powerpoint/2010/main" val="20966316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Makerspace\Makerspace Photos\Workshops\(test) Arduino Workshop  01-08-15\IMG_02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6" y="0"/>
            <a:ext cx="9695147" cy="72713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7563"/>
            <a:ext cx="9217263" cy="646331"/>
          </a:xfrm>
          <a:prstGeom prst="rect">
            <a:avLst/>
          </a:prstGeom>
        </p:spPr>
        <p:txBody>
          <a:bodyPr wrap="square">
            <a:spAutoFit/>
          </a:bodyPr>
          <a:lstStyle/>
          <a:p>
            <a:r>
              <a:rPr lang="en" sz="3600" dirty="0" smtClean="0">
                <a:solidFill>
                  <a:schemeClr val="bg1"/>
                </a:solidFill>
                <a:latin typeface="+mj-lt"/>
                <a:sym typeface="Cambria"/>
              </a:rPr>
              <a:t>Kenan Science Library</a:t>
            </a:r>
            <a:endParaRPr lang="en-US" sz="3600" dirty="0">
              <a:solidFill>
                <a:schemeClr val="bg1"/>
              </a:solidFill>
              <a:latin typeface="+mj-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0620" y="3758879"/>
            <a:ext cx="1891886" cy="1221783"/>
          </a:xfrm>
          <a:prstGeom prst="rect">
            <a:avLst/>
          </a:prstGeom>
        </p:spPr>
      </p:pic>
    </p:spTree>
    <p:extLst>
      <p:ext uri="{BB962C8B-B14F-4D97-AF65-F5344CB8AC3E}">
        <p14:creationId xmlns:p14="http://schemas.microsoft.com/office/powerpoint/2010/main" val="33737114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199FBB"/>
                </a:solidFill>
                <a:latin typeface="+mj-lt"/>
                <a:cs typeface="Gotham Book"/>
              </a:rPr>
              <a:t>Kenan Science Library Research Hub</a:t>
            </a:r>
            <a:endParaRPr lang="en-US" dirty="0">
              <a:solidFill>
                <a:srgbClr val="199FBB"/>
              </a:solidFill>
              <a:latin typeface="+mj-lt"/>
              <a:cs typeface="Gotham Book"/>
            </a:endParaRPr>
          </a:p>
        </p:txBody>
      </p:sp>
      <p:sp>
        <p:nvSpPr>
          <p:cNvPr id="5" name="Content Placeholder 4"/>
          <p:cNvSpPr>
            <a:spLocks noGrp="1"/>
          </p:cNvSpPr>
          <p:nvPr>
            <p:ph idx="1"/>
          </p:nvPr>
        </p:nvSpPr>
        <p:spPr/>
        <p:txBody>
          <a:bodyPr/>
          <a:lstStyle/>
          <a:p>
            <a:r>
              <a:rPr lang="en-US" sz="2200" dirty="0" smtClean="0">
                <a:solidFill>
                  <a:srgbClr val="199FBB"/>
                </a:solidFill>
                <a:latin typeface="+mj-lt"/>
                <a:cs typeface="Gotham Book"/>
              </a:rPr>
              <a:t>Makerspace</a:t>
            </a:r>
          </a:p>
          <a:p>
            <a:pPr lvl="1"/>
            <a:r>
              <a:rPr lang="en-US" sz="2200" dirty="0" smtClean="0">
                <a:solidFill>
                  <a:srgbClr val="199FBB"/>
                </a:solidFill>
                <a:latin typeface="+mj-lt"/>
                <a:cs typeface="Gotham Book"/>
              </a:rPr>
              <a:t>3D Design, Printing and </a:t>
            </a:r>
            <a:r>
              <a:rPr lang="en-US" sz="2200" dirty="0">
                <a:solidFill>
                  <a:srgbClr val="199FBB"/>
                </a:solidFill>
                <a:latin typeface="+mj-lt"/>
                <a:cs typeface="Gotham Book"/>
              </a:rPr>
              <a:t>S</a:t>
            </a:r>
            <a:r>
              <a:rPr lang="en-US" sz="2200" dirty="0" smtClean="0">
                <a:solidFill>
                  <a:srgbClr val="199FBB"/>
                </a:solidFill>
                <a:latin typeface="+mj-lt"/>
                <a:cs typeface="Gotham Book"/>
              </a:rPr>
              <a:t>canning</a:t>
            </a:r>
          </a:p>
          <a:p>
            <a:pPr lvl="1"/>
            <a:r>
              <a:rPr lang="en-US" sz="2200" dirty="0" smtClean="0">
                <a:solidFill>
                  <a:srgbClr val="199FBB"/>
                </a:solidFill>
                <a:latin typeface="+mj-lt"/>
                <a:cs typeface="Gotham Book"/>
              </a:rPr>
              <a:t>Arduino, Raspberry Pi and electronics soldering station</a:t>
            </a:r>
          </a:p>
          <a:p>
            <a:pPr lvl="1"/>
            <a:r>
              <a:rPr lang="en-US" sz="2200" dirty="0" smtClean="0">
                <a:solidFill>
                  <a:srgbClr val="199FBB"/>
                </a:solidFill>
                <a:latin typeface="+mj-lt"/>
                <a:cs typeface="Gotham Book"/>
              </a:rPr>
              <a:t>Creativity center (drawing &amp; modelling materials )</a:t>
            </a:r>
          </a:p>
          <a:p>
            <a:r>
              <a:rPr lang="en-US" sz="2200" dirty="0" smtClean="0">
                <a:solidFill>
                  <a:srgbClr val="199FBB"/>
                </a:solidFill>
                <a:latin typeface="+mj-lt"/>
                <a:cs typeface="Gotham Book"/>
              </a:rPr>
              <a:t>Co-working space </a:t>
            </a:r>
          </a:p>
          <a:p>
            <a:pPr lvl="1"/>
            <a:r>
              <a:rPr lang="en-US" sz="2200" dirty="0" smtClean="0">
                <a:solidFill>
                  <a:srgbClr val="199FBB"/>
                </a:solidFill>
                <a:latin typeface="+mj-lt"/>
                <a:cs typeface="Gotham Book"/>
              </a:rPr>
              <a:t>Collaborative group work area</a:t>
            </a:r>
          </a:p>
          <a:p>
            <a:pPr lvl="1"/>
            <a:r>
              <a:rPr lang="en-US" sz="2200" dirty="0" err="1" smtClean="0">
                <a:solidFill>
                  <a:srgbClr val="199FBB"/>
                </a:solidFill>
                <a:latin typeface="+mj-lt"/>
                <a:cs typeface="Gotham Book"/>
              </a:rPr>
              <a:t>Reservable</a:t>
            </a:r>
            <a:r>
              <a:rPr lang="en-US" sz="2200" dirty="0" smtClean="0">
                <a:solidFill>
                  <a:srgbClr val="199FBB"/>
                </a:solidFill>
                <a:latin typeface="+mj-lt"/>
                <a:cs typeface="Gotham Book"/>
              </a:rPr>
              <a:t> group study rooms </a:t>
            </a:r>
          </a:p>
          <a:p>
            <a:pPr lvl="1"/>
            <a:r>
              <a:rPr lang="en-US" sz="2200" dirty="0" smtClean="0">
                <a:solidFill>
                  <a:srgbClr val="199FBB"/>
                </a:solidFill>
                <a:latin typeface="+mj-lt"/>
                <a:cs typeface="Gotham Book"/>
              </a:rPr>
              <a:t>“Hearth” – comfortable seating</a:t>
            </a:r>
          </a:p>
          <a:p>
            <a:pPr lvl="1"/>
            <a:endParaRPr lang="en-US" dirty="0"/>
          </a:p>
        </p:txBody>
      </p:sp>
      <p:sp>
        <p:nvSpPr>
          <p:cNvPr id="10" name="TextBox 9"/>
          <p:cNvSpPr txBox="1"/>
          <p:nvPr/>
        </p:nvSpPr>
        <p:spPr>
          <a:xfrm>
            <a:off x="6172200" y="3257550"/>
            <a:ext cx="2895600" cy="307777"/>
          </a:xfrm>
          <a:prstGeom prst="rect">
            <a:avLst/>
          </a:prstGeom>
          <a:noFill/>
        </p:spPr>
        <p:txBody>
          <a:bodyPr wrap="square" rtlCol="0">
            <a:spAutoFit/>
          </a:bodyPr>
          <a:lstStyle/>
          <a:p>
            <a:endParaRPr lang="en-US" dirty="0"/>
          </a:p>
        </p:txBody>
      </p:sp>
      <p:sp>
        <p:nvSpPr>
          <p:cNvPr id="6" name="Shape 179"/>
          <p:cNvSpPr/>
          <p:nvPr/>
        </p:nvSpPr>
        <p:spPr>
          <a:xfrm>
            <a:off x="90175" y="4717526"/>
            <a:ext cx="1701500" cy="367499"/>
          </a:xfrm>
          <a:prstGeom prst="rect">
            <a:avLst/>
          </a:prstGeom>
          <a:blipFill>
            <a:blip r:embed="rId3"/>
            <a:stretch>
              <a:fillRect/>
            </a:stretch>
          </a:blipFill>
          <a:ln>
            <a:noFill/>
          </a:ln>
        </p:spPr>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822" t="6636" r="5423" b="6091"/>
          <a:stretch/>
        </p:blipFill>
        <p:spPr bwMode="auto">
          <a:xfrm>
            <a:off x="6934681" y="3363391"/>
            <a:ext cx="1265313" cy="145997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2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45" y="386173"/>
            <a:ext cx="2711274" cy="871538"/>
          </a:xfrm>
        </p:spPr>
        <p:txBody>
          <a:bodyPr>
            <a:noAutofit/>
          </a:bodyPr>
          <a:lstStyle/>
          <a:p>
            <a:r>
              <a:rPr lang="en-US" sz="3600" dirty="0" smtClean="0">
                <a:solidFill>
                  <a:srgbClr val="199FBB"/>
                </a:solidFill>
                <a:latin typeface="+mj-lt"/>
                <a:cs typeface="Gotham Book"/>
              </a:rPr>
              <a:t>Kenan Hub Services</a:t>
            </a:r>
            <a:endParaRPr lang="en-US" sz="3600" dirty="0">
              <a:solidFill>
                <a:srgbClr val="199FBB"/>
              </a:solidFill>
              <a:latin typeface="+mj-lt"/>
              <a:cs typeface="Gotham Book"/>
            </a:endParaRPr>
          </a:p>
        </p:txBody>
      </p:sp>
      <p:sp>
        <p:nvSpPr>
          <p:cNvPr id="3" name="Content Placeholder 2"/>
          <p:cNvSpPr>
            <a:spLocks noGrp="1"/>
          </p:cNvSpPr>
          <p:nvPr>
            <p:ph idx="1"/>
          </p:nvPr>
        </p:nvSpPr>
        <p:spPr>
          <a:xfrm>
            <a:off x="3723788" y="204788"/>
            <a:ext cx="5112137" cy="4389835"/>
          </a:xfrm>
        </p:spPr>
        <p:txBody>
          <a:bodyPr>
            <a:noAutofit/>
          </a:bodyPr>
          <a:lstStyle/>
          <a:p>
            <a:pPr marL="647700" indent="-457200">
              <a:buClrTx/>
              <a:buFont typeface="Arial"/>
              <a:buChar char="•"/>
            </a:pPr>
            <a:r>
              <a:rPr lang="en-US" sz="2500" dirty="0" smtClean="0">
                <a:solidFill>
                  <a:srgbClr val="199FBB"/>
                </a:solidFill>
                <a:latin typeface="+mj-lt"/>
                <a:cs typeface="Gotham Book"/>
              </a:rPr>
              <a:t>3D printing and scanning</a:t>
            </a:r>
          </a:p>
          <a:p>
            <a:pPr marL="647700" indent="-457200">
              <a:buClrTx/>
              <a:buFont typeface="Arial"/>
              <a:buChar char="•"/>
            </a:pPr>
            <a:r>
              <a:rPr lang="en-US" sz="2500" dirty="0" smtClean="0">
                <a:solidFill>
                  <a:srgbClr val="199FBB"/>
                </a:solidFill>
                <a:latin typeface="+mj-lt"/>
                <a:cs typeface="Gotham Book"/>
              </a:rPr>
              <a:t>3D design consultations  &amp; workshops</a:t>
            </a:r>
          </a:p>
          <a:p>
            <a:pPr marL="647700" indent="-457200">
              <a:buClrTx/>
              <a:buFont typeface="Arial"/>
              <a:buChar char="•"/>
            </a:pPr>
            <a:r>
              <a:rPr lang="en-US" sz="2500" dirty="0" smtClean="0">
                <a:solidFill>
                  <a:srgbClr val="199FBB"/>
                </a:solidFill>
                <a:latin typeface="+mj-lt"/>
                <a:cs typeface="Gotham Book"/>
              </a:rPr>
              <a:t>Support for classes and research projects using maker technology</a:t>
            </a:r>
          </a:p>
          <a:p>
            <a:pPr marL="647700" indent="-457200">
              <a:buClrTx/>
              <a:buFont typeface="Arial"/>
              <a:buChar char="•"/>
            </a:pPr>
            <a:r>
              <a:rPr lang="en-US" sz="2500" dirty="0" smtClean="0">
                <a:solidFill>
                  <a:srgbClr val="199FBB"/>
                </a:solidFill>
                <a:latin typeface="+mj-lt"/>
                <a:cs typeface="Gotham Book"/>
              </a:rPr>
              <a:t>Data, citation and reputation management</a:t>
            </a:r>
          </a:p>
          <a:p>
            <a:pPr marL="647700" indent="-457200">
              <a:buClrTx/>
              <a:buFont typeface="Arial"/>
              <a:buChar char="•"/>
            </a:pPr>
            <a:r>
              <a:rPr lang="en-US" sz="2500" dirty="0" smtClean="0">
                <a:solidFill>
                  <a:srgbClr val="199FBB"/>
                </a:solidFill>
                <a:latin typeface="+mj-lt"/>
                <a:cs typeface="Gotham Book"/>
              </a:rPr>
              <a:t>Company, industry, market &amp; patent research consultations</a:t>
            </a:r>
          </a:p>
        </p:txBody>
      </p:sp>
      <p:sp>
        <p:nvSpPr>
          <p:cNvPr id="6" name="Shape 179"/>
          <p:cNvSpPr/>
          <p:nvPr/>
        </p:nvSpPr>
        <p:spPr>
          <a:xfrm>
            <a:off x="90175" y="4717526"/>
            <a:ext cx="1701500" cy="367499"/>
          </a:xfrm>
          <a:prstGeom prst="rect">
            <a:avLst/>
          </a:prstGeom>
          <a:blipFill>
            <a:blip r:embed="rId3"/>
            <a:stretch>
              <a:fillRect/>
            </a:stretch>
          </a:blipFill>
          <a:ln>
            <a:noFill/>
          </a:ln>
        </p:spPr>
      </p:sp>
      <p:pic>
        <p:nvPicPr>
          <p:cNvPr id="5" name="Picture 4" descr="DavisHub-RL-1010840.jpg"/>
          <p:cNvPicPr>
            <a:picLocks noChangeAspect="1"/>
          </p:cNvPicPr>
          <p:nvPr/>
        </p:nvPicPr>
        <p:blipFill rotWithShape="1">
          <a:blip r:embed="rId4">
            <a:extLst>
              <a:ext uri="{28A0092B-C50C-407E-A947-70E740481C1C}">
                <a14:useLocalDpi xmlns:a14="http://schemas.microsoft.com/office/drawing/2010/main" val="0"/>
              </a:ext>
            </a:extLst>
          </a:blip>
          <a:srcRect l="6304" r="4715"/>
          <a:stretch/>
        </p:blipFill>
        <p:spPr>
          <a:xfrm>
            <a:off x="193724" y="1594297"/>
            <a:ext cx="3418133" cy="2560328"/>
          </a:xfrm>
          <a:prstGeom prst="rect">
            <a:avLst/>
          </a:prstGeom>
        </p:spPr>
      </p:pic>
    </p:spTree>
    <p:extLst>
      <p:ext uri="{BB962C8B-B14F-4D97-AF65-F5344CB8AC3E}">
        <p14:creationId xmlns:p14="http://schemas.microsoft.com/office/powerpoint/2010/main" val="3512459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9" y="0"/>
            <a:ext cx="9590383" cy="6392028"/>
          </a:xfrm>
          <a:prstGeom prst="rect">
            <a:avLst/>
          </a:prstGeom>
        </p:spPr>
      </p:pic>
      <p:sp>
        <p:nvSpPr>
          <p:cNvPr id="75" name="Shape 75"/>
          <p:cNvSpPr txBox="1">
            <a:spLocks noGrp="1"/>
          </p:cNvSpPr>
          <p:nvPr>
            <p:ph type="title"/>
          </p:nvPr>
        </p:nvSpPr>
        <p:spPr>
          <a:xfrm>
            <a:off x="90175" y="218457"/>
            <a:ext cx="3255818" cy="592667"/>
          </a:xfrm>
          <a:prstGeom prst="rect">
            <a:avLst/>
          </a:prstGeom>
          <a:noFill/>
          <a:ln>
            <a:noFill/>
          </a:ln>
        </p:spPr>
        <p:txBody>
          <a:bodyPr lIns="91425" tIns="91425" rIns="91425" bIns="91425" anchor="b" anchorCtr="0">
            <a:noAutofit/>
          </a:bodyPr>
          <a:lstStyle/>
          <a:p>
            <a:pPr lvl="0" rtl="0">
              <a:buNone/>
            </a:pPr>
            <a:r>
              <a:rPr lang="en-US" dirty="0" smtClean="0">
                <a:solidFill>
                  <a:schemeClr val="accent1"/>
                </a:solidFill>
                <a:latin typeface="Cambria"/>
                <a:ea typeface="Cambria"/>
                <a:cs typeface="Cambria"/>
                <a:sym typeface="Cambria"/>
              </a:rPr>
              <a:t>  </a:t>
            </a:r>
            <a:r>
              <a:rPr lang="en-US" dirty="0" smtClean="0">
                <a:solidFill>
                  <a:srgbClr val="199FBB"/>
                </a:solidFill>
                <a:latin typeface="Gotham Book"/>
                <a:ea typeface="Cambria"/>
                <a:cs typeface="Gotham Book"/>
                <a:sym typeface="Cambria"/>
              </a:rPr>
              <a:t>Partnerships</a:t>
            </a:r>
            <a:r>
              <a:rPr lang="en-US" dirty="0" smtClean="0">
                <a:solidFill>
                  <a:schemeClr val="accent1"/>
                </a:solidFill>
                <a:latin typeface="Cambria"/>
                <a:ea typeface="Cambria"/>
                <a:cs typeface="Cambria"/>
                <a:sym typeface="Cambria"/>
              </a:rPr>
              <a:t> </a:t>
            </a:r>
            <a:endParaRPr lang="en" dirty="0">
              <a:solidFill>
                <a:schemeClr val="accent1"/>
              </a:solidFill>
              <a:latin typeface="Cambria"/>
              <a:ea typeface="Cambria"/>
              <a:cs typeface="Cambria"/>
              <a:sym typeface="Cambria"/>
            </a:endParaRPr>
          </a:p>
        </p:txBody>
      </p:sp>
      <p:sp>
        <p:nvSpPr>
          <p:cNvPr id="77" name="Shape 77"/>
          <p:cNvSpPr/>
          <p:nvPr/>
        </p:nvSpPr>
        <p:spPr>
          <a:xfrm>
            <a:off x="90175" y="4717526"/>
            <a:ext cx="1701500" cy="367499"/>
          </a:xfrm>
          <a:prstGeom prst="rect">
            <a:avLst/>
          </a:prstGeom>
          <a:blipFill>
            <a:blip r:embed="rId4"/>
            <a:stretch>
              <a:fillRect/>
            </a:stretch>
          </a:blipFill>
          <a:ln>
            <a:noFill/>
          </a:ln>
        </p:spPr>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99FB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mj-lt"/>
              </a:rPr>
              <a:t>Research Hub Partners</a:t>
            </a:r>
            <a:r>
              <a:rPr lang="en-US" dirty="0" smtClean="0">
                <a:solidFill>
                  <a:schemeClr val="bg1"/>
                </a:solidFill>
                <a:latin typeface="Gotham Book"/>
              </a:rPr>
              <a:t> </a:t>
            </a:r>
            <a:endParaRPr lang="en-US" dirty="0">
              <a:solidFill>
                <a:schemeClr val="bg1"/>
              </a:solidFill>
              <a:latin typeface="Gotham Book"/>
            </a:endParaRPr>
          </a:p>
        </p:txBody>
      </p:sp>
      <p:sp>
        <p:nvSpPr>
          <p:cNvPr id="3" name="Text Placeholder 2"/>
          <p:cNvSpPr>
            <a:spLocks noGrp="1"/>
          </p:cNvSpPr>
          <p:nvPr>
            <p:ph type="body" idx="1"/>
          </p:nvPr>
        </p:nvSpPr>
        <p:spPr/>
        <p:txBody>
          <a:bodyPr/>
          <a:lstStyle/>
          <a:p>
            <a:pPr marL="647700" indent="-457200">
              <a:buClr>
                <a:srgbClr val="8BBA3D"/>
              </a:buClr>
              <a:buFont typeface="Arial" panose="020B0604020202020204" pitchFamily="34" charset="0"/>
              <a:buChar char="•"/>
            </a:pPr>
            <a:r>
              <a:rPr lang="en-US" sz="2400" dirty="0" smtClean="0">
                <a:solidFill>
                  <a:schemeClr val="bg1"/>
                </a:solidFill>
                <a:latin typeface="+mn-lt"/>
              </a:rPr>
              <a:t>Howard W. Odum Institute for Research in Social </a:t>
            </a:r>
            <a:r>
              <a:rPr lang="en-US" sz="2400" dirty="0" smtClean="0">
                <a:solidFill>
                  <a:schemeClr val="bg1"/>
                </a:solidFill>
                <a:latin typeface="+mn-lt"/>
              </a:rPr>
              <a:t>Science</a:t>
            </a:r>
            <a:endParaRPr lang="en-US" sz="2400" dirty="0">
              <a:solidFill>
                <a:schemeClr val="bg1"/>
              </a:solidFill>
              <a:latin typeface="+mn-lt"/>
            </a:endParaRPr>
          </a:p>
          <a:p>
            <a:pPr marL="647700" indent="-457200">
              <a:buClr>
                <a:srgbClr val="8BBA3D"/>
              </a:buClr>
              <a:buFont typeface="Arial" panose="020B0604020202020204" pitchFamily="34" charset="0"/>
              <a:buChar char="•"/>
            </a:pPr>
            <a:r>
              <a:rPr lang="en-US" sz="2400" dirty="0" smtClean="0">
                <a:solidFill>
                  <a:schemeClr val="bg1"/>
                </a:solidFill>
                <a:latin typeface="+mn-lt"/>
              </a:rPr>
              <a:t>Center for Faculty </a:t>
            </a:r>
            <a:r>
              <a:rPr lang="en-US" sz="2400" dirty="0" smtClean="0">
                <a:solidFill>
                  <a:schemeClr val="bg1"/>
                </a:solidFill>
                <a:latin typeface="+mn-lt"/>
              </a:rPr>
              <a:t>Excellence</a:t>
            </a:r>
          </a:p>
          <a:p>
            <a:pPr marL="647700" indent="-457200">
              <a:buClr>
                <a:srgbClr val="8BBA3D"/>
              </a:buClr>
              <a:buFont typeface="Arial" panose="020B0604020202020204" pitchFamily="34" charset="0"/>
              <a:buChar char="•"/>
            </a:pPr>
            <a:r>
              <a:rPr lang="en-US" sz="2400" dirty="0">
                <a:solidFill>
                  <a:schemeClr val="bg1"/>
                </a:solidFill>
                <a:latin typeface="+mn-lt"/>
              </a:rPr>
              <a:t>NC Translational and Clinical Sciences Institute (NC </a:t>
            </a:r>
            <a:r>
              <a:rPr lang="en-US" sz="2400" dirty="0" err="1">
                <a:solidFill>
                  <a:schemeClr val="bg1"/>
                </a:solidFill>
                <a:latin typeface="+mn-lt"/>
              </a:rPr>
              <a:t>TraCS</a:t>
            </a:r>
            <a:r>
              <a:rPr lang="en-US" sz="2400" dirty="0">
                <a:solidFill>
                  <a:schemeClr val="bg1"/>
                </a:solidFill>
                <a:latin typeface="+mn-lt"/>
              </a:rPr>
              <a:t>)</a:t>
            </a:r>
          </a:p>
          <a:p>
            <a:pPr marL="647700" indent="-457200">
              <a:buClr>
                <a:srgbClr val="8BBA3D"/>
              </a:buClr>
              <a:buFont typeface="Arial" panose="020B0604020202020204" pitchFamily="34" charset="0"/>
              <a:buChar char="•"/>
            </a:pPr>
            <a:r>
              <a:rPr lang="en-US" sz="2400" dirty="0">
                <a:solidFill>
                  <a:schemeClr val="bg1"/>
                </a:solidFill>
                <a:latin typeface="+mn-lt"/>
              </a:rPr>
              <a:t>Carolina Health Informatics Program (CHIP)</a:t>
            </a:r>
          </a:p>
          <a:p>
            <a:pPr marL="647700" indent="-457200">
              <a:buClr>
                <a:srgbClr val="8BBA3D"/>
              </a:buClr>
              <a:buFont typeface="Arial" panose="020B0604020202020204" pitchFamily="34" charset="0"/>
              <a:buChar char="•"/>
            </a:pPr>
            <a:r>
              <a:rPr lang="en-US" sz="2400" dirty="0">
                <a:solidFill>
                  <a:schemeClr val="bg1"/>
                </a:solidFill>
                <a:latin typeface="+mn-lt"/>
              </a:rPr>
              <a:t>REACH </a:t>
            </a:r>
            <a:r>
              <a:rPr lang="en-US" sz="2400" dirty="0" smtClean="0">
                <a:solidFill>
                  <a:schemeClr val="bg1"/>
                </a:solidFill>
                <a:latin typeface="+mn-lt"/>
              </a:rPr>
              <a:t>NC</a:t>
            </a:r>
            <a:endParaRPr lang="en-US" sz="2400" dirty="0">
              <a:solidFill>
                <a:schemeClr val="bg1"/>
              </a:solidFill>
              <a:latin typeface="+mn-lt"/>
            </a:endParaRPr>
          </a:p>
        </p:txBody>
      </p:sp>
      <p:sp>
        <p:nvSpPr>
          <p:cNvPr id="4" name="Shape 32"/>
          <p:cNvSpPr/>
          <p:nvPr/>
        </p:nvSpPr>
        <p:spPr>
          <a:xfrm>
            <a:off x="103025" y="4703300"/>
            <a:ext cx="1634126" cy="367499"/>
          </a:xfrm>
          <a:prstGeom prst="rect">
            <a:avLst/>
          </a:prstGeom>
          <a:blipFill>
            <a:blip r:embed="rId3"/>
            <a:stretch>
              <a:fillRect/>
            </a:stretch>
          </a:blipFill>
          <a:ln>
            <a:noFill/>
          </a:ln>
        </p:spPr>
      </p:sp>
    </p:spTree>
    <p:extLst>
      <p:ext uri="{BB962C8B-B14F-4D97-AF65-F5344CB8AC3E}">
        <p14:creationId xmlns:p14="http://schemas.microsoft.com/office/powerpoint/2010/main" val="7239390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9FB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mj-lt"/>
              </a:rPr>
              <a:t>Other Collaborators</a:t>
            </a:r>
            <a:endParaRPr lang="en-US" dirty="0">
              <a:solidFill>
                <a:schemeClr val="bg1"/>
              </a:solidFill>
              <a:latin typeface="+mj-lt"/>
            </a:endParaRPr>
          </a:p>
        </p:txBody>
      </p:sp>
      <p:sp>
        <p:nvSpPr>
          <p:cNvPr id="3" name="Text Placeholder 2"/>
          <p:cNvSpPr>
            <a:spLocks noGrp="1"/>
          </p:cNvSpPr>
          <p:nvPr>
            <p:ph type="body" idx="1"/>
          </p:nvPr>
        </p:nvSpPr>
        <p:spPr/>
        <p:txBody>
          <a:bodyPr/>
          <a:lstStyle/>
          <a:p>
            <a:pPr marL="647700" indent="-457200">
              <a:buClr>
                <a:srgbClr val="8BBA3D"/>
              </a:buClr>
              <a:buFont typeface="Arial" panose="020B0604020202020204" pitchFamily="34" charset="0"/>
              <a:buChar char="•"/>
            </a:pPr>
            <a:r>
              <a:rPr lang="en-US" sz="2800" dirty="0" smtClean="0">
                <a:solidFill>
                  <a:schemeClr val="bg1"/>
                </a:solidFill>
                <a:latin typeface="+mn-lt"/>
              </a:rPr>
              <a:t>UNC CreatorSpace</a:t>
            </a:r>
          </a:p>
          <a:p>
            <a:pPr marL="647700" indent="-457200">
              <a:buClr>
                <a:srgbClr val="8BBA3D"/>
              </a:buClr>
              <a:buFont typeface="Arial" panose="020B0604020202020204" pitchFamily="34" charset="0"/>
              <a:buChar char="•"/>
            </a:pPr>
            <a:r>
              <a:rPr lang="en-US" sz="2800" dirty="0" smtClean="0">
                <a:solidFill>
                  <a:schemeClr val="bg1"/>
                </a:solidFill>
                <a:latin typeface="+mn-lt"/>
              </a:rPr>
              <a:t>Kenan Flagler Institute of Private Enterprise: Research Services and KM</a:t>
            </a:r>
          </a:p>
          <a:p>
            <a:pPr marL="647700" indent="-457200">
              <a:buClr>
                <a:srgbClr val="8BBA3D"/>
              </a:buClr>
              <a:buFont typeface="Arial" panose="020B0604020202020204" pitchFamily="34" charset="0"/>
              <a:buChar char="•"/>
            </a:pPr>
            <a:r>
              <a:rPr lang="en-US" sz="2800" dirty="0" smtClean="0">
                <a:solidFill>
                  <a:schemeClr val="bg1"/>
                </a:solidFill>
                <a:latin typeface="+mn-lt"/>
              </a:rPr>
              <a:t>UNC Minor in Entrepreneurship</a:t>
            </a:r>
          </a:p>
          <a:p>
            <a:pPr marL="647700" indent="-457200">
              <a:buClr>
                <a:srgbClr val="8BBA3D"/>
              </a:buClr>
              <a:buFont typeface="Arial" panose="020B0604020202020204" pitchFamily="34" charset="0"/>
              <a:buChar char="•"/>
            </a:pPr>
            <a:r>
              <a:rPr lang="en-US" sz="2800" dirty="0" err="1" smtClean="0">
                <a:solidFill>
                  <a:schemeClr val="bg1"/>
                </a:solidFill>
                <a:latin typeface="+mn-lt"/>
              </a:rPr>
              <a:t>MakNet</a:t>
            </a:r>
            <a:r>
              <a:rPr lang="en-US" sz="2800" dirty="0" smtClean="0">
                <a:solidFill>
                  <a:schemeClr val="bg1"/>
                </a:solidFill>
                <a:latin typeface="+mn-lt"/>
              </a:rPr>
              <a:t> student group</a:t>
            </a:r>
            <a:endParaRPr lang="en-US" sz="2800" dirty="0">
              <a:solidFill>
                <a:schemeClr val="bg1"/>
              </a:solidFill>
              <a:latin typeface="+mn-lt"/>
            </a:endParaRPr>
          </a:p>
          <a:p>
            <a:pPr marL="647700" indent="-457200">
              <a:buClr>
                <a:srgbClr val="8BBA3D"/>
              </a:buClr>
              <a:buFont typeface="Arial" panose="020B0604020202020204" pitchFamily="34" charset="0"/>
              <a:buChar char="•"/>
            </a:pPr>
            <a:r>
              <a:rPr lang="en-US" sz="2800" dirty="0" smtClean="0">
                <a:solidFill>
                  <a:schemeClr val="bg1"/>
                </a:solidFill>
                <a:latin typeface="+mn-lt"/>
              </a:rPr>
              <a:t>Digital </a:t>
            </a:r>
            <a:r>
              <a:rPr lang="en-US" sz="2800" dirty="0" smtClean="0">
                <a:solidFill>
                  <a:schemeClr val="bg1"/>
                </a:solidFill>
                <a:latin typeface="+mn-lt"/>
              </a:rPr>
              <a:t>Innovation Lab</a:t>
            </a:r>
          </a:p>
          <a:p>
            <a:pPr marL="647700" indent="-457200">
              <a:buClr>
                <a:srgbClr val="8BBA3D"/>
              </a:buClr>
              <a:buFont typeface="Arial" panose="020B0604020202020204" pitchFamily="34" charset="0"/>
              <a:buChar char="•"/>
            </a:pPr>
            <a:endParaRPr lang="en-US" dirty="0" smtClean="0">
              <a:solidFill>
                <a:schemeClr val="bg1"/>
              </a:solidFill>
              <a:latin typeface="Gotham Book"/>
            </a:endParaRPr>
          </a:p>
        </p:txBody>
      </p:sp>
      <p:sp>
        <p:nvSpPr>
          <p:cNvPr id="4" name="Shape 32"/>
          <p:cNvSpPr/>
          <p:nvPr/>
        </p:nvSpPr>
        <p:spPr>
          <a:xfrm>
            <a:off x="103025" y="4703300"/>
            <a:ext cx="1634126" cy="367499"/>
          </a:xfrm>
          <a:prstGeom prst="rect">
            <a:avLst/>
          </a:prstGeom>
          <a:blipFill>
            <a:blip r:embed="rId3"/>
            <a:stretch>
              <a:fillRect/>
            </a:stretch>
          </a:blipFill>
          <a:ln>
            <a:noFill/>
          </a:ln>
        </p:spPr>
      </p:sp>
    </p:spTree>
    <p:extLst>
      <p:ext uri="{BB962C8B-B14F-4D97-AF65-F5344CB8AC3E}">
        <p14:creationId xmlns:p14="http://schemas.microsoft.com/office/powerpoint/2010/main" val="85239507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BA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2023"/>
            <a:ext cx="5464302" cy="857400"/>
          </a:xfrm>
        </p:spPr>
        <p:txBody>
          <a:bodyPr/>
          <a:lstStyle/>
          <a:p>
            <a:r>
              <a:rPr lang="en-US" b="0" dirty="0" smtClean="0">
                <a:solidFill>
                  <a:schemeClr val="bg1"/>
                </a:solidFill>
              </a:rPr>
              <a:t>Research Hub Stories</a:t>
            </a:r>
            <a:endParaRPr lang="en-US" b="0" dirty="0">
              <a:solidFill>
                <a:schemeClr val="bg1"/>
              </a:solidFill>
            </a:endParaRPr>
          </a:p>
        </p:txBody>
      </p:sp>
      <p:sp>
        <p:nvSpPr>
          <p:cNvPr id="3" name="Shape 32"/>
          <p:cNvSpPr/>
          <p:nvPr/>
        </p:nvSpPr>
        <p:spPr>
          <a:xfrm>
            <a:off x="103025" y="4703300"/>
            <a:ext cx="1634126" cy="367499"/>
          </a:xfrm>
          <a:prstGeom prst="rect">
            <a:avLst/>
          </a:prstGeom>
          <a:blipFill>
            <a:blip r:embed="rId3"/>
            <a:stretch>
              <a:fillRect/>
            </a:stretch>
          </a:blipFill>
          <a:ln>
            <a:noFill/>
          </a:ln>
        </p:spPr>
      </p:sp>
    </p:spTree>
    <p:extLst>
      <p:ext uri="{BB962C8B-B14F-4D97-AF65-F5344CB8AC3E}">
        <p14:creationId xmlns:p14="http://schemas.microsoft.com/office/powerpoint/2010/main" val="427062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004" y="107619"/>
            <a:ext cx="8542497" cy="523220"/>
          </a:xfrm>
          <a:prstGeom prst="rect">
            <a:avLst/>
          </a:prstGeom>
          <a:noFill/>
        </p:spPr>
        <p:txBody>
          <a:bodyPr wrap="square" rtlCol="0">
            <a:spAutoFit/>
          </a:bodyPr>
          <a:lstStyle/>
          <a:p>
            <a:r>
              <a:rPr lang="en-US" sz="2800" dirty="0" smtClean="0">
                <a:solidFill>
                  <a:srgbClr val="199FBB"/>
                </a:solidFill>
              </a:rPr>
              <a:t>Geography 121: Human Geography </a:t>
            </a:r>
            <a:endParaRPr lang="en-US" sz="2800" dirty="0">
              <a:solidFill>
                <a:srgbClr val="199FBB"/>
              </a:solidFill>
            </a:endParaRPr>
          </a:p>
        </p:txBody>
      </p:sp>
      <p:pic>
        <p:nvPicPr>
          <p:cNvPr id="5" name="Picture 4" descr="Screen shot 2014-12-22 at 1.42.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17511" y="2746515"/>
            <a:ext cx="2478344" cy="2396985"/>
          </a:xfrm>
          <a:prstGeom prst="rect">
            <a:avLst/>
          </a:prstGeom>
        </p:spPr>
      </p:pic>
      <p:pic>
        <p:nvPicPr>
          <p:cNvPr id="6" name="Picture 5" descr="Screen shot 2014-12-22 at 1.47.4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952" y="630839"/>
            <a:ext cx="3878729" cy="2286242"/>
          </a:xfrm>
          <a:prstGeom prst="rect">
            <a:avLst/>
          </a:prstGeom>
          <a:ln>
            <a:solidFill>
              <a:schemeClr val="bg1"/>
            </a:solidFill>
          </a:ln>
        </p:spPr>
      </p:pic>
      <p:pic>
        <p:nvPicPr>
          <p:cNvPr id="3" name="Picture 2"/>
          <p:cNvPicPr>
            <a:picLocks noChangeAspect="1"/>
          </p:cNvPicPr>
          <p:nvPr/>
        </p:nvPicPr>
        <p:blipFill>
          <a:blip r:embed="rId5"/>
          <a:stretch>
            <a:fillRect/>
          </a:stretch>
        </p:blipFill>
        <p:spPr>
          <a:xfrm>
            <a:off x="4908945" y="894508"/>
            <a:ext cx="3790556" cy="1600020"/>
          </a:xfrm>
          <a:prstGeom prst="rect">
            <a:avLst/>
          </a:prstGeom>
        </p:spPr>
      </p:pic>
      <p:pic>
        <p:nvPicPr>
          <p:cNvPr id="8" name="Picture 7"/>
          <p:cNvPicPr>
            <a:picLocks noChangeAspect="1"/>
          </p:cNvPicPr>
          <p:nvPr/>
        </p:nvPicPr>
        <p:blipFill>
          <a:blip r:embed="rId6"/>
          <a:stretch>
            <a:fillRect/>
          </a:stretch>
        </p:blipFill>
        <p:spPr>
          <a:xfrm>
            <a:off x="708491" y="2917081"/>
            <a:ext cx="3636190" cy="2046480"/>
          </a:xfrm>
          <a:prstGeom prst="rect">
            <a:avLst/>
          </a:prstGeom>
        </p:spPr>
      </p:pic>
    </p:spTree>
    <p:extLst>
      <p:ext uri="{BB962C8B-B14F-4D97-AF65-F5344CB8AC3E}">
        <p14:creationId xmlns:p14="http://schemas.microsoft.com/office/powerpoint/2010/main" val="40366496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27 at 11.03.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59" y="2295056"/>
            <a:ext cx="3973571" cy="2681142"/>
          </a:xfrm>
          <a:prstGeom prst="rect">
            <a:avLst/>
          </a:prstGeom>
        </p:spPr>
      </p:pic>
      <p:pic>
        <p:nvPicPr>
          <p:cNvPr id="3" name="Picture 2" descr="Screen Shot 2015-02-27 at 11.03.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776" y="2231041"/>
            <a:ext cx="4254994" cy="2745157"/>
          </a:xfrm>
          <a:prstGeom prst="rect">
            <a:avLst/>
          </a:prstGeom>
        </p:spPr>
      </p:pic>
      <p:sp>
        <p:nvSpPr>
          <p:cNvPr id="4" name="TextBox 3"/>
          <p:cNvSpPr txBox="1"/>
          <p:nvPr/>
        </p:nvSpPr>
        <p:spPr>
          <a:xfrm>
            <a:off x="200058" y="257389"/>
            <a:ext cx="8943941" cy="954107"/>
          </a:xfrm>
          <a:prstGeom prst="rect">
            <a:avLst/>
          </a:prstGeom>
          <a:noFill/>
        </p:spPr>
        <p:txBody>
          <a:bodyPr wrap="square" rtlCol="0">
            <a:spAutoFit/>
          </a:bodyPr>
          <a:lstStyle/>
          <a:p>
            <a:r>
              <a:rPr lang="en-US" sz="2800" dirty="0" smtClean="0">
                <a:solidFill>
                  <a:srgbClr val="199FBB"/>
                </a:solidFill>
              </a:rPr>
              <a:t>The State of Low Wage Work in North Carolina </a:t>
            </a:r>
            <a:endParaRPr lang="en-US" sz="2800" dirty="0" smtClean="0">
              <a:solidFill>
                <a:srgbClr val="199FBB"/>
              </a:solidFill>
            </a:endParaRPr>
          </a:p>
          <a:p>
            <a:r>
              <a:rPr lang="en-US" sz="2800" dirty="0" smtClean="0">
                <a:solidFill>
                  <a:srgbClr val="199FBB"/>
                </a:solidFill>
              </a:rPr>
              <a:t>http</a:t>
            </a:r>
            <a:r>
              <a:rPr lang="en-US" sz="2800" dirty="0" smtClean="0">
                <a:solidFill>
                  <a:srgbClr val="199FBB"/>
                </a:solidFill>
              </a:rPr>
              <a:t>://</a:t>
            </a:r>
            <a:r>
              <a:rPr lang="en-US" sz="2800" dirty="0" err="1" smtClean="0">
                <a:solidFill>
                  <a:srgbClr val="199FBB"/>
                </a:solidFill>
              </a:rPr>
              <a:t>lowwagenc.org</a:t>
            </a:r>
            <a:endParaRPr lang="en-US" sz="2800" dirty="0">
              <a:solidFill>
                <a:srgbClr val="199FBB"/>
              </a:solidFill>
            </a:endParaRPr>
          </a:p>
        </p:txBody>
      </p:sp>
      <p:sp>
        <p:nvSpPr>
          <p:cNvPr id="5" name="TextBox 4"/>
          <p:cNvSpPr txBox="1"/>
          <p:nvPr/>
        </p:nvSpPr>
        <p:spPr>
          <a:xfrm>
            <a:off x="200059" y="1427415"/>
            <a:ext cx="8732711" cy="646331"/>
          </a:xfrm>
          <a:prstGeom prst="rect">
            <a:avLst/>
          </a:prstGeom>
          <a:noFill/>
        </p:spPr>
        <p:txBody>
          <a:bodyPr wrap="square" rtlCol="0">
            <a:spAutoFit/>
          </a:bodyPr>
          <a:lstStyle/>
          <a:p>
            <a:r>
              <a:rPr lang="en-US" sz="1800" dirty="0" smtClean="0">
                <a:solidFill>
                  <a:srgbClr val="199FBB"/>
                </a:solidFill>
              </a:rPr>
              <a:t>A collaborative project of the Center for Poverty, Work &amp; Opportunity and the Department of City and Regional Planning Masters Workshop </a:t>
            </a:r>
            <a:endParaRPr lang="en-US" sz="1800" dirty="0">
              <a:solidFill>
                <a:srgbClr val="199FBB"/>
              </a:solidFill>
            </a:endParaRPr>
          </a:p>
        </p:txBody>
      </p:sp>
      <p:sp>
        <p:nvSpPr>
          <p:cNvPr id="6" name="TextBox 5"/>
          <p:cNvSpPr txBox="1"/>
          <p:nvPr/>
        </p:nvSpPr>
        <p:spPr>
          <a:xfrm>
            <a:off x="200059" y="4835723"/>
            <a:ext cx="3172663" cy="307777"/>
          </a:xfrm>
          <a:prstGeom prst="rect">
            <a:avLst/>
          </a:prstGeom>
          <a:noFill/>
        </p:spPr>
        <p:txBody>
          <a:bodyPr wrap="none" rtlCol="0">
            <a:spAutoFit/>
          </a:bodyPr>
          <a:lstStyle/>
          <a:p>
            <a:r>
              <a:rPr lang="en-US" dirty="0">
                <a:solidFill>
                  <a:srgbClr val="199FBB"/>
                </a:solidFill>
              </a:rPr>
              <a:t>http://</a:t>
            </a:r>
            <a:r>
              <a:rPr lang="en-US" dirty="0" err="1">
                <a:solidFill>
                  <a:srgbClr val="199FBB"/>
                </a:solidFill>
              </a:rPr>
              <a:t>www.lowwagenc.org</a:t>
            </a:r>
            <a:r>
              <a:rPr lang="en-US" dirty="0">
                <a:solidFill>
                  <a:srgbClr val="199FBB"/>
                </a:solidFill>
              </a:rPr>
              <a:t>/job-trends/</a:t>
            </a:r>
          </a:p>
        </p:txBody>
      </p:sp>
    </p:spTree>
    <p:extLst>
      <p:ext uri="{BB962C8B-B14F-4D97-AF65-F5344CB8AC3E}">
        <p14:creationId xmlns:p14="http://schemas.microsoft.com/office/powerpoint/2010/main" val="3291679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931" y="291028"/>
            <a:ext cx="8410248" cy="584776"/>
          </a:xfrm>
          <a:prstGeom prst="rect">
            <a:avLst/>
          </a:prstGeom>
          <a:noFill/>
        </p:spPr>
        <p:txBody>
          <a:bodyPr wrap="square" rtlCol="0">
            <a:spAutoFit/>
          </a:bodyPr>
          <a:lstStyle/>
          <a:p>
            <a:r>
              <a:rPr lang="en-US" sz="3200" dirty="0" smtClean="0">
                <a:solidFill>
                  <a:srgbClr val="199FBB"/>
                </a:solidFill>
              </a:rPr>
              <a:t>Catcall Map</a:t>
            </a:r>
            <a:endParaRPr lang="en-US" sz="3200" dirty="0">
              <a:solidFill>
                <a:srgbClr val="199FBB"/>
              </a:solidFill>
            </a:endParaRPr>
          </a:p>
        </p:txBody>
      </p:sp>
      <p:sp>
        <p:nvSpPr>
          <p:cNvPr id="3" name="TextBox 2"/>
          <p:cNvSpPr txBox="1"/>
          <p:nvPr/>
        </p:nvSpPr>
        <p:spPr>
          <a:xfrm>
            <a:off x="411931" y="4620280"/>
            <a:ext cx="8537752" cy="523220"/>
          </a:xfrm>
          <a:prstGeom prst="rect">
            <a:avLst/>
          </a:prstGeom>
          <a:noFill/>
        </p:spPr>
        <p:txBody>
          <a:bodyPr wrap="none" rtlCol="0">
            <a:spAutoFit/>
          </a:bodyPr>
          <a:lstStyle/>
          <a:p>
            <a:r>
              <a:rPr lang="en-US" dirty="0">
                <a:solidFill>
                  <a:srgbClr val="199FBB"/>
                </a:solidFill>
              </a:rPr>
              <a:t>Map created by </a:t>
            </a:r>
            <a:r>
              <a:rPr lang="en-US" dirty="0" err="1">
                <a:solidFill>
                  <a:srgbClr val="199FBB"/>
                </a:solidFill>
              </a:rPr>
              <a:t>Anondo</a:t>
            </a:r>
            <a:r>
              <a:rPr lang="en-US" dirty="0">
                <a:solidFill>
                  <a:srgbClr val="199FBB"/>
                </a:solidFill>
              </a:rPr>
              <a:t> Banerjee and Amanda Henley, GIS Librarian at the Davis Library Research Hub</a:t>
            </a:r>
            <a:r>
              <a:rPr lang="en-US" dirty="0" smtClean="0">
                <a:solidFill>
                  <a:srgbClr val="199FBB"/>
                </a:solidFill>
              </a:rPr>
              <a:t>.</a:t>
            </a:r>
          </a:p>
          <a:p>
            <a:r>
              <a:rPr lang="en-US" dirty="0" smtClean="0">
                <a:solidFill>
                  <a:srgbClr val="199FBB"/>
                </a:solidFill>
              </a:rPr>
              <a:t> </a:t>
            </a:r>
            <a:r>
              <a:rPr lang="en-US" u="sng" dirty="0">
                <a:hlinkClick r:id="rId3"/>
              </a:rPr>
              <a:t>http://bit.ly/1y5zreF</a:t>
            </a:r>
            <a:r>
              <a:rPr lang="en-US" dirty="0"/>
              <a:t> </a:t>
            </a:r>
          </a:p>
        </p:txBody>
      </p:sp>
      <p:pic>
        <p:nvPicPr>
          <p:cNvPr id="4" name="Picture 3" descr="Screen Shot 2015-02-27 at 10.42.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030" y="1030238"/>
            <a:ext cx="5829808" cy="3362543"/>
          </a:xfrm>
          <a:prstGeom prst="rect">
            <a:avLst/>
          </a:prstGeom>
        </p:spPr>
      </p:pic>
    </p:spTree>
    <p:extLst>
      <p:ext uri="{BB962C8B-B14F-4D97-AF65-F5344CB8AC3E}">
        <p14:creationId xmlns:p14="http://schemas.microsoft.com/office/powerpoint/2010/main" val="3285243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sp>
        <p:nvSpPr>
          <p:cNvPr id="37" name="Shape 37"/>
          <p:cNvSpPr txBox="1">
            <a:spLocks noGrp="1"/>
          </p:cNvSpPr>
          <p:nvPr>
            <p:ph type="body" idx="1"/>
          </p:nvPr>
        </p:nvSpPr>
        <p:spPr>
          <a:xfrm>
            <a:off x="284745" y="1019291"/>
            <a:ext cx="4638042" cy="2744246"/>
          </a:xfrm>
          <a:prstGeom prst="rect">
            <a:avLst/>
          </a:prstGeom>
        </p:spPr>
        <p:txBody>
          <a:bodyPr lIns="91425" tIns="91425" rIns="91425" bIns="91425" anchor="t" anchorCtr="0">
            <a:noAutofit/>
          </a:bodyPr>
          <a:lstStyle/>
          <a:p>
            <a:pPr lvl="0" algn="ctr" rtl="0">
              <a:buNone/>
            </a:pPr>
            <a:r>
              <a:rPr lang="en" dirty="0" smtClean="0">
                <a:solidFill>
                  <a:srgbClr val="199FBB"/>
                </a:solidFill>
                <a:latin typeface="+mj-lt"/>
                <a:ea typeface="Cambria"/>
                <a:cs typeface="Gotham Book"/>
                <a:sym typeface="Cambria"/>
              </a:rPr>
              <a:t>Foster researcher </a:t>
            </a:r>
            <a:r>
              <a:rPr lang="en" dirty="0">
                <a:solidFill>
                  <a:srgbClr val="199FBB"/>
                </a:solidFill>
                <a:latin typeface="+mj-lt"/>
                <a:ea typeface="Cambria"/>
                <a:cs typeface="Gotham Book"/>
                <a:sym typeface="Cambria"/>
              </a:rPr>
              <a:t>success by providing active support throughout the research </a:t>
            </a:r>
            <a:r>
              <a:rPr lang="en" dirty="0" smtClean="0">
                <a:solidFill>
                  <a:srgbClr val="199FBB"/>
                </a:solidFill>
                <a:latin typeface="+mj-lt"/>
                <a:ea typeface="Cambria"/>
                <a:cs typeface="Gotham Book"/>
                <a:sym typeface="Cambria"/>
              </a:rPr>
              <a:t>lifecycle</a:t>
            </a:r>
            <a:endParaRPr lang="en" dirty="0">
              <a:solidFill>
                <a:srgbClr val="199FBB"/>
              </a:solidFill>
              <a:latin typeface="+mj-lt"/>
              <a:ea typeface="Cambria"/>
              <a:cs typeface="Gotham Book"/>
              <a:sym typeface="Cambria"/>
            </a:endParaRPr>
          </a:p>
        </p:txBody>
      </p:sp>
      <p:sp>
        <p:nvSpPr>
          <p:cNvPr id="38" name="Shape 38"/>
          <p:cNvSpPr/>
          <p:nvPr/>
        </p:nvSpPr>
        <p:spPr>
          <a:xfrm>
            <a:off x="90175" y="4717526"/>
            <a:ext cx="1701500" cy="367499"/>
          </a:xfrm>
          <a:prstGeom prst="rect">
            <a:avLst/>
          </a:prstGeom>
          <a:blipFill>
            <a:blip r:embed="rId3"/>
            <a:stretch>
              <a:fillRect/>
            </a:stretch>
          </a:blipFill>
          <a:ln>
            <a:noFill/>
          </a:ln>
        </p:spPr>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500" b="3274"/>
          <a:stretch/>
        </p:blipFill>
        <p:spPr>
          <a:xfrm>
            <a:off x="5322887" y="0"/>
            <a:ext cx="3821113" cy="5143501"/>
          </a:xfrm>
          <a:prstGeom prst="rect">
            <a:avLst/>
          </a:prstGeom>
          <a:ln>
            <a:noFill/>
          </a:ln>
          <a:effectLst>
            <a:outerShdw blurRad="190500" algn="tl" rotWithShape="0">
              <a:srgbClr val="000000">
                <a:alpha val="70000"/>
              </a:srgbClr>
            </a:outerShdw>
          </a:effec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ctual symbol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57" y="2120394"/>
            <a:ext cx="3843682" cy="2882762"/>
          </a:xfrm>
          <a:prstGeom prst="rect">
            <a:avLst/>
          </a:prstGeom>
        </p:spPr>
      </p:pic>
      <p:sp>
        <p:nvSpPr>
          <p:cNvPr id="3" name="TextBox 2"/>
          <p:cNvSpPr txBox="1"/>
          <p:nvPr/>
        </p:nvSpPr>
        <p:spPr>
          <a:xfrm>
            <a:off x="257458" y="290348"/>
            <a:ext cx="9113962" cy="1661994"/>
          </a:xfrm>
          <a:prstGeom prst="rect">
            <a:avLst/>
          </a:prstGeom>
          <a:noFill/>
        </p:spPr>
        <p:txBody>
          <a:bodyPr wrap="square" rtlCol="0">
            <a:spAutoFit/>
          </a:bodyPr>
          <a:lstStyle/>
          <a:p>
            <a:r>
              <a:rPr lang="en-US" sz="3000" dirty="0" smtClean="0">
                <a:solidFill>
                  <a:srgbClr val="199FBB"/>
                </a:solidFill>
              </a:rPr>
              <a:t>Tactual Symbol CAD File </a:t>
            </a:r>
            <a:r>
              <a:rPr lang="en-US" sz="3000" dirty="0" smtClean="0">
                <a:solidFill>
                  <a:srgbClr val="199FBB"/>
                </a:solidFill>
              </a:rPr>
              <a:t>Creation and 3D Printing</a:t>
            </a:r>
            <a:endParaRPr lang="en-US" sz="3000" dirty="0" smtClean="0">
              <a:solidFill>
                <a:srgbClr val="199FBB"/>
              </a:solidFill>
            </a:endParaRPr>
          </a:p>
          <a:p>
            <a:endParaRPr lang="en-US" sz="2400" dirty="0">
              <a:solidFill>
                <a:srgbClr val="199FBB"/>
              </a:solidFill>
            </a:endParaRPr>
          </a:p>
          <a:p>
            <a:r>
              <a:rPr lang="en-US" sz="2400" dirty="0" smtClean="0">
                <a:solidFill>
                  <a:srgbClr val="199FBB"/>
                </a:solidFill>
              </a:rPr>
              <a:t>Department of Allied Health Sciences. Center for Literacy &amp; Disability Studies  </a:t>
            </a:r>
            <a:endParaRPr lang="en-US" sz="2400" dirty="0">
              <a:solidFill>
                <a:srgbClr val="199FBB"/>
              </a:solidFill>
            </a:endParaRPr>
          </a:p>
        </p:txBody>
      </p:sp>
      <p:pic>
        <p:nvPicPr>
          <p:cNvPr id="2050" name="Picture 2" descr="C:\Users\mizzy\AppData\Local\Microsoft\Windows\Temporary Internet Files\Content.Outlook\Y0YOAHFG\20150223-C41A65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624" y="2132917"/>
            <a:ext cx="4320058" cy="288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757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4-3473-LIB-Research Hub Branding_Patterns_v5.png"/>
          <p:cNvPicPr>
            <a:picLocks noChangeAspect="1"/>
          </p:cNvPicPr>
          <p:nvPr/>
        </p:nvPicPr>
        <p:blipFill rotWithShape="1">
          <a:blip r:embed="rId3">
            <a:extLst>
              <a:ext uri="{28A0092B-C50C-407E-A947-70E740481C1C}">
                <a14:useLocalDpi xmlns:a14="http://schemas.microsoft.com/office/drawing/2010/main" val="0"/>
              </a:ext>
            </a:extLst>
          </a:blip>
          <a:srcRect r="48182" b="48415"/>
          <a:stretch/>
        </p:blipFill>
        <p:spPr>
          <a:xfrm>
            <a:off x="7790688" y="4250426"/>
            <a:ext cx="1345649" cy="893074"/>
          </a:xfrm>
          <a:prstGeom prst="rect">
            <a:avLst/>
          </a:prstGeom>
        </p:spPr>
      </p:pic>
      <p:pic>
        <p:nvPicPr>
          <p:cNvPr id="21" name="Picture 20" descr="14-3473-LIB-Research Hub Branding_Patterns_v5.png"/>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5193792" y="4277868"/>
            <a:ext cx="2596896" cy="865632"/>
          </a:xfrm>
          <a:prstGeom prst="rect">
            <a:avLst/>
          </a:prstGeom>
        </p:spPr>
      </p:pic>
      <p:pic>
        <p:nvPicPr>
          <p:cNvPr id="22" name="Picture 21" descr="14-3473-LIB-Research Hub Branding_Patterns_v5.png"/>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2596896" y="4277868"/>
            <a:ext cx="2596896" cy="865632"/>
          </a:xfrm>
          <a:prstGeom prst="rect">
            <a:avLst/>
          </a:prstGeom>
        </p:spPr>
      </p:pic>
      <p:pic>
        <p:nvPicPr>
          <p:cNvPr id="23" name="Picture 22" descr="14-3473-LIB-Research Hub Branding_Patterns_v5.png"/>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0" y="4277868"/>
            <a:ext cx="2596896" cy="865632"/>
          </a:xfrm>
          <a:prstGeom prst="rect">
            <a:avLst/>
          </a:prstGeom>
        </p:spPr>
      </p:pic>
      <p:sp>
        <p:nvSpPr>
          <p:cNvPr id="24" name="TextBox 23"/>
          <p:cNvSpPr txBox="1"/>
          <p:nvPr/>
        </p:nvSpPr>
        <p:spPr>
          <a:xfrm>
            <a:off x="2927258" y="596781"/>
            <a:ext cx="3108047" cy="769441"/>
          </a:xfrm>
          <a:prstGeom prst="rect">
            <a:avLst/>
          </a:prstGeom>
          <a:noFill/>
        </p:spPr>
        <p:txBody>
          <a:bodyPr wrap="none" rtlCol="0">
            <a:spAutoFit/>
          </a:bodyPr>
          <a:lstStyle/>
          <a:p>
            <a:r>
              <a:rPr lang="en-US" sz="4400" dirty="0" smtClean="0">
                <a:solidFill>
                  <a:srgbClr val="199FBB"/>
                </a:solidFill>
                <a:latin typeface="Gotham Book"/>
                <a:cs typeface="Gotham Book"/>
              </a:rPr>
              <a:t>Thank you</a:t>
            </a:r>
            <a:endParaRPr lang="en-US" sz="4400" dirty="0">
              <a:solidFill>
                <a:srgbClr val="199FBB"/>
              </a:solidFill>
              <a:latin typeface="Gotham Book"/>
              <a:cs typeface="Gotham Book"/>
            </a:endParaRPr>
          </a:p>
        </p:txBody>
      </p:sp>
      <p:sp>
        <p:nvSpPr>
          <p:cNvPr id="2" name="TextBox 1"/>
          <p:cNvSpPr txBox="1"/>
          <p:nvPr/>
        </p:nvSpPr>
        <p:spPr>
          <a:xfrm>
            <a:off x="257335" y="1766118"/>
            <a:ext cx="5916961" cy="2554545"/>
          </a:xfrm>
          <a:prstGeom prst="rect">
            <a:avLst/>
          </a:prstGeom>
          <a:noFill/>
        </p:spPr>
        <p:txBody>
          <a:bodyPr wrap="square" rtlCol="0">
            <a:spAutoFit/>
          </a:bodyPr>
          <a:lstStyle/>
          <a:p>
            <a:r>
              <a:rPr lang="en-US" sz="2000" dirty="0" smtClean="0">
                <a:solidFill>
                  <a:srgbClr val="199FBB"/>
                </a:solidFill>
                <a:latin typeface="Gotham Book"/>
                <a:cs typeface="Gotham Book"/>
              </a:rPr>
              <a:t>Jill Sexton</a:t>
            </a:r>
          </a:p>
          <a:p>
            <a:r>
              <a:rPr lang="en-US" sz="2000" dirty="0" smtClean="0">
                <a:solidFill>
                  <a:srgbClr val="199FBB"/>
                </a:solidFill>
                <a:latin typeface="Gotham Book"/>
                <a:cs typeface="Gotham Book"/>
              </a:rPr>
              <a:t>Head of Digital Research Services</a:t>
            </a:r>
          </a:p>
          <a:p>
            <a:r>
              <a:rPr lang="en-US" sz="2000" dirty="0" smtClean="0">
                <a:solidFill>
                  <a:srgbClr val="199FBB"/>
                </a:solidFill>
                <a:latin typeface="Gotham Book"/>
                <a:cs typeface="Gotham Book"/>
              </a:rPr>
              <a:t>UNC Chapel Hill Libraries</a:t>
            </a:r>
          </a:p>
          <a:p>
            <a:r>
              <a:rPr lang="en-US" sz="2000" dirty="0" err="1" smtClean="0">
                <a:solidFill>
                  <a:srgbClr val="199FBB"/>
                </a:solidFill>
                <a:latin typeface="Gotham Book"/>
                <a:cs typeface="Gotham Book"/>
              </a:rPr>
              <a:t>jill@email.unc.edu</a:t>
            </a:r>
            <a:r>
              <a:rPr lang="en-US" sz="2000" dirty="0" smtClean="0">
                <a:solidFill>
                  <a:srgbClr val="199FBB"/>
                </a:solidFill>
                <a:latin typeface="Gotham Book"/>
                <a:cs typeface="Gotham Book"/>
              </a:rPr>
              <a:t> </a:t>
            </a:r>
          </a:p>
          <a:p>
            <a:endParaRPr lang="en-US" sz="2000" dirty="0">
              <a:solidFill>
                <a:srgbClr val="199FBB"/>
              </a:solidFill>
              <a:latin typeface="Gotham Book"/>
              <a:cs typeface="Gotham Book"/>
            </a:endParaRPr>
          </a:p>
          <a:p>
            <a:r>
              <a:rPr lang="en-US" sz="2000" dirty="0" err="1">
                <a:solidFill>
                  <a:srgbClr val="199FBB"/>
                </a:solidFill>
                <a:latin typeface="Gotham Book"/>
                <a:cs typeface="Gotham Book"/>
              </a:rPr>
              <a:t>l</a:t>
            </a:r>
            <a:r>
              <a:rPr lang="en-US" sz="2000" dirty="0" err="1" smtClean="0">
                <a:solidFill>
                  <a:srgbClr val="199FBB"/>
                </a:solidFill>
                <a:latin typeface="Gotham Book"/>
                <a:cs typeface="Gotham Book"/>
              </a:rPr>
              <a:t>ibrary.unc.edu</a:t>
            </a:r>
            <a:r>
              <a:rPr lang="en-US" sz="2000" dirty="0" smtClean="0">
                <a:solidFill>
                  <a:srgbClr val="199FBB"/>
                </a:solidFill>
                <a:latin typeface="Gotham Book"/>
                <a:cs typeface="Gotham Book"/>
              </a:rPr>
              <a:t>/hub</a:t>
            </a:r>
          </a:p>
          <a:p>
            <a:r>
              <a:rPr lang="en-US" sz="2000" dirty="0" err="1" smtClean="0">
                <a:solidFill>
                  <a:srgbClr val="199FBB"/>
                </a:solidFill>
                <a:latin typeface="Gotham Book"/>
                <a:cs typeface="Gotham Book"/>
              </a:rPr>
              <a:t>library.unc.edu</a:t>
            </a:r>
            <a:r>
              <a:rPr lang="en-US" sz="2000" dirty="0" smtClean="0">
                <a:solidFill>
                  <a:srgbClr val="199FBB"/>
                </a:solidFill>
                <a:latin typeface="Gotham Book"/>
                <a:cs typeface="Gotham Book"/>
              </a:rPr>
              <a:t>/</a:t>
            </a:r>
            <a:r>
              <a:rPr lang="en-US" sz="2000" dirty="0" err="1" smtClean="0">
                <a:solidFill>
                  <a:srgbClr val="199FBB"/>
                </a:solidFill>
                <a:latin typeface="Gotham Book"/>
                <a:cs typeface="Gotham Book"/>
              </a:rPr>
              <a:t>makerspace</a:t>
            </a:r>
            <a:endParaRPr lang="en-US" sz="2000" dirty="0" smtClean="0">
              <a:solidFill>
                <a:srgbClr val="199FBB"/>
              </a:solidFill>
              <a:latin typeface="Gotham Book"/>
              <a:cs typeface="Gotham Book"/>
            </a:endParaRPr>
          </a:p>
          <a:p>
            <a:r>
              <a:rPr lang="en-US" sz="2000" dirty="0" err="1">
                <a:solidFill>
                  <a:srgbClr val="199FBB"/>
                </a:solidFill>
                <a:latin typeface="Gotham Book"/>
                <a:cs typeface="Gotham Book"/>
              </a:rPr>
              <a:t>h</a:t>
            </a:r>
            <a:r>
              <a:rPr lang="en-US" sz="2000" dirty="0" err="1" smtClean="0">
                <a:solidFill>
                  <a:srgbClr val="199FBB"/>
                </a:solidFill>
                <a:latin typeface="Gotham Book"/>
                <a:cs typeface="Gotham Book"/>
              </a:rPr>
              <a:t>sl.lib.unc.edu</a:t>
            </a:r>
            <a:r>
              <a:rPr lang="en-US" sz="2000" dirty="0" smtClean="0">
                <a:solidFill>
                  <a:srgbClr val="199FBB"/>
                </a:solidFill>
                <a:latin typeface="Gotham Book"/>
                <a:cs typeface="Gotham Book"/>
              </a:rPr>
              <a:t>/hub</a:t>
            </a:r>
            <a:endParaRPr lang="en-US" sz="2000" dirty="0">
              <a:solidFill>
                <a:srgbClr val="199FBB"/>
              </a:solidFill>
              <a:latin typeface="Gotham Book"/>
              <a:cs typeface="Gotham Book"/>
            </a:endParaRPr>
          </a:p>
        </p:txBody>
      </p:sp>
      <p:sp>
        <p:nvSpPr>
          <p:cNvPr id="13" name="Shape 50"/>
          <p:cNvSpPr/>
          <p:nvPr/>
        </p:nvSpPr>
        <p:spPr>
          <a:xfrm>
            <a:off x="7328926" y="3645388"/>
            <a:ext cx="1701500" cy="367499"/>
          </a:xfrm>
          <a:prstGeom prst="rect">
            <a:avLst/>
          </a:prstGeom>
          <a:blipFill>
            <a:blip r:embed="rId4"/>
            <a:stretch>
              <a:fillRect/>
            </a:stretch>
          </a:blipFill>
          <a:ln>
            <a:noFill/>
          </a:ln>
        </p:spPr>
      </p:sp>
    </p:spTree>
    <p:extLst>
      <p:ext uri="{BB962C8B-B14F-4D97-AF65-F5344CB8AC3E}">
        <p14:creationId xmlns:p14="http://schemas.microsoft.com/office/powerpoint/2010/main" val="312563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9FBB"/>
        </a:solidFill>
        <a:effectLst/>
      </p:bgPr>
    </p:bg>
    <p:spTree>
      <p:nvGrpSpPr>
        <p:cNvPr id="1" name="Shape 54"/>
        <p:cNvGrpSpPr/>
        <p:nvPr/>
      </p:nvGrpSpPr>
      <p:grpSpPr>
        <a:xfrm>
          <a:off x="0" y="0"/>
          <a:ext cx="0" cy="0"/>
          <a:chOff x="0" y="0"/>
          <a:chExt cx="0" cy="0"/>
        </a:xfrm>
      </p:grpSpPr>
      <p:sp>
        <p:nvSpPr>
          <p:cNvPr id="56" name="Shape 56"/>
          <p:cNvSpPr txBox="1">
            <a:spLocks noGrp="1"/>
          </p:cNvSpPr>
          <p:nvPr>
            <p:ph type="body" idx="1"/>
          </p:nvPr>
        </p:nvSpPr>
        <p:spPr>
          <a:xfrm>
            <a:off x="457200" y="2451653"/>
            <a:ext cx="8229600" cy="2265874"/>
          </a:xfrm>
          <a:prstGeom prst="rect">
            <a:avLst/>
          </a:prstGeom>
        </p:spPr>
        <p:txBody>
          <a:bodyPr lIns="91425" tIns="91425" rIns="91425" bIns="91425" anchor="t" anchorCtr="0">
            <a:noAutofit/>
          </a:bodyPr>
          <a:lstStyle/>
          <a:p>
            <a:pPr lvl="0" rtl="0">
              <a:buNone/>
            </a:pPr>
            <a:r>
              <a:rPr lang="en" sz="2400" dirty="0" smtClean="0">
                <a:solidFill>
                  <a:schemeClr val="bg1"/>
                </a:solidFill>
                <a:latin typeface="+mj-lt"/>
                <a:ea typeface="Cambria"/>
                <a:cs typeface="Gotham Book"/>
                <a:sym typeface="Cambria"/>
              </a:rPr>
              <a:t>Connects </a:t>
            </a:r>
            <a:r>
              <a:rPr lang="en-US" sz="2400" dirty="0" smtClean="0">
                <a:solidFill>
                  <a:schemeClr val="bg1"/>
                </a:solidFill>
                <a:latin typeface="+mj-lt"/>
                <a:ea typeface="Cambria"/>
                <a:cs typeface="Gotham Book"/>
                <a:sym typeface="Cambria"/>
              </a:rPr>
              <a:t>students and faculty</a:t>
            </a:r>
            <a:r>
              <a:rPr lang="en" sz="2400" dirty="0" smtClean="0">
                <a:solidFill>
                  <a:schemeClr val="bg1"/>
                </a:solidFill>
                <a:latin typeface="+mj-lt"/>
                <a:ea typeface="Cambria"/>
                <a:cs typeface="Gotham Book"/>
                <a:sym typeface="Cambria"/>
              </a:rPr>
              <a:t> </a:t>
            </a:r>
            <a:r>
              <a:rPr lang="en" sz="2400" dirty="0">
                <a:solidFill>
                  <a:schemeClr val="bg1"/>
                </a:solidFill>
                <a:latin typeface="+mj-lt"/>
                <a:ea typeface="Cambria"/>
                <a:cs typeface="Gotham Book"/>
                <a:sym typeface="Cambria"/>
              </a:rPr>
              <a:t>to services, tools, programming, and </a:t>
            </a:r>
            <a:r>
              <a:rPr lang="en" sz="2400" dirty="0" smtClean="0">
                <a:solidFill>
                  <a:schemeClr val="bg1"/>
                </a:solidFill>
                <a:latin typeface="+mj-lt"/>
                <a:ea typeface="Cambria"/>
                <a:cs typeface="Gotham Book"/>
                <a:sym typeface="Cambria"/>
              </a:rPr>
              <a:t>technology</a:t>
            </a:r>
            <a:r>
              <a:rPr lang="en-US" sz="2400" dirty="0" smtClean="0">
                <a:solidFill>
                  <a:schemeClr val="bg1"/>
                </a:solidFill>
                <a:latin typeface="+mj-lt"/>
                <a:ea typeface="Cambria"/>
                <a:cs typeface="Gotham Book"/>
                <a:sym typeface="Cambria"/>
              </a:rPr>
              <a:t> to support research</a:t>
            </a:r>
            <a:r>
              <a:rPr lang="en" sz="2400" dirty="0" smtClean="0">
                <a:solidFill>
                  <a:schemeClr val="bg1"/>
                </a:solidFill>
                <a:latin typeface="+mj-lt"/>
                <a:ea typeface="Cambria"/>
                <a:cs typeface="Gotham Book"/>
                <a:sym typeface="Cambria"/>
              </a:rPr>
              <a:t>. </a:t>
            </a:r>
            <a:r>
              <a:rPr lang="en-US" sz="2400" dirty="0">
                <a:solidFill>
                  <a:schemeClr val="bg1"/>
                </a:solidFill>
                <a:latin typeface="+mj-lt"/>
                <a:ea typeface="Cambria"/>
                <a:cs typeface="Gotham Book"/>
                <a:sym typeface="Cambria"/>
              </a:rPr>
              <a:t>P</a:t>
            </a:r>
            <a:r>
              <a:rPr lang="en" sz="2400" dirty="0" smtClean="0">
                <a:solidFill>
                  <a:schemeClr val="bg1"/>
                </a:solidFill>
                <a:latin typeface="+mj-lt"/>
                <a:ea typeface="Cambria"/>
                <a:cs typeface="Gotham Book"/>
                <a:sym typeface="Cambria"/>
              </a:rPr>
              <a:t>rovides </a:t>
            </a:r>
            <a:r>
              <a:rPr lang="en-US" sz="2400" dirty="0" smtClean="0">
                <a:solidFill>
                  <a:schemeClr val="bg1"/>
                </a:solidFill>
                <a:latin typeface="+mj-lt"/>
                <a:ea typeface="Cambria"/>
                <a:cs typeface="Gotham Book"/>
                <a:sym typeface="Cambria"/>
              </a:rPr>
              <a:t>spaces</a:t>
            </a:r>
            <a:r>
              <a:rPr lang="en" sz="2400" dirty="0" smtClean="0">
                <a:solidFill>
                  <a:schemeClr val="bg1"/>
                </a:solidFill>
                <a:latin typeface="+mj-lt"/>
                <a:ea typeface="Cambria"/>
                <a:cs typeface="Gotham Book"/>
                <a:sym typeface="Cambria"/>
              </a:rPr>
              <a:t> for collaboration, shares </a:t>
            </a:r>
            <a:r>
              <a:rPr lang="en" sz="2400" dirty="0">
                <a:solidFill>
                  <a:schemeClr val="bg1"/>
                </a:solidFill>
                <a:latin typeface="+mj-lt"/>
                <a:ea typeface="Cambria"/>
                <a:cs typeface="Gotham Book"/>
                <a:sym typeface="Cambria"/>
              </a:rPr>
              <a:t>and highlights research and creative </a:t>
            </a:r>
            <a:r>
              <a:rPr lang="en" sz="2400" dirty="0" smtClean="0">
                <a:solidFill>
                  <a:schemeClr val="bg1"/>
                </a:solidFill>
                <a:latin typeface="+mj-lt"/>
                <a:ea typeface="Cambria"/>
                <a:cs typeface="Gotham Book"/>
                <a:sym typeface="Cambria"/>
              </a:rPr>
              <a:t>output, </a:t>
            </a:r>
            <a:r>
              <a:rPr lang="en-US" sz="2400" dirty="0" smtClean="0">
                <a:solidFill>
                  <a:schemeClr val="bg1"/>
                </a:solidFill>
                <a:latin typeface="+mj-lt"/>
                <a:ea typeface="Cambria"/>
                <a:cs typeface="Gotham Book"/>
                <a:sym typeface="Cambria"/>
              </a:rPr>
              <a:t>and </a:t>
            </a:r>
            <a:r>
              <a:rPr lang="en" sz="2400" dirty="0" smtClean="0">
                <a:solidFill>
                  <a:schemeClr val="bg1"/>
                </a:solidFill>
                <a:latin typeface="+mj-lt"/>
                <a:ea typeface="Cambria"/>
                <a:cs typeface="Gotham Book"/>
                <a:sym typeface="Cambria"/>
              </a:rPr>
              <a:t>engages scholars</a:t>
            </a:r>
            <a:r>
              <a:rPr lang="en-US" sz="2400" dirty="0" smtClean="0">
                <a:solidFill>
                  <a:schemeClr val="bg1"/>
                </a:solidFill>
                <a:latin typeface="Gotham Book"/>
                <a:ea typeface="Cambria"/>
                <a:cs typeface="Gotham Book"/>
                <a:sym typeface="Cambria"/>
              </a:rPr>
              <a:t>.</a:t>
            </a:r>
            <a:endParaRPr lang="en" sz="2400" dirty="0">
              <a:solidFill>
                <a:schemeClr val="bg1"/>
              </a:solidFill>
              <a:latin typeface="Gotham Book"/>
              <a:ea typeface="Cambria"/>
              <a:cs typeface="Gotham Book"/>
              <a:sym typeface="Cambria"/>
            </a:endParaRPr>
          </a:p>
          <a:p>
            <a:endParaRPr lang="en" sz="2400" dirty="0">
              <a:solidFill>
                <a:schemeClr val="bg1"/>
              </a:solidFill>
              <a:latin typeface="Cambria"/>
              <a:ea typeface="Cambria"/>
              <a:cs typeface="Cambria"/>
              <a:sym typeface="Cambria"/>
            </a:endParaRPr>
          </a:p>
          <a:p>
            <a:endParaRPr lang="en" sz="2400" dirty="0">
              <a:solidFill>
                <a:schemeClr val="accent1"/>
              </a:solidFill>
              <a:latin typeface="Cambria"/>
              <a:ea typeface="Cambria"/>
              <a:cs typeface="Cambria"/>
              <a:sym typeface="Cambria"/>
            </a:endParaRPr>
          </a:p>
        </p:txBody>
      </p:sp>
      <p:pic>
        <p:nvPicPr>
          <p:cNvPr id="5" name="Picture 4" descr="14-3473-LIB-Research-Hub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615" y="159026"/>
            <a:ext cx="3467038" cy="1762631"/>
          </a:xfrm>
          <a:prstGeom prst="rect">
            <a:avLst/>
          </a:prstGeom>
        </p:spPr>
      </p:pic>
      <p:sp>
        <p:nvSpPr>
          <p:cNvPr id="12" name="Shape 32"/>
          <p:cNvSpPr/>
          <p:nvPr/>
        </p:nvSpPr>
        <p:spPr>
          <a:xfrm>
            <a:off x="103025" y="4703300"/>
            <a:ext cx="1634126" cy="367499"/>
          </a:xfrm>
          <a:prstGeom prst="rect">
            <a:avLst/>
          </a:prstGeom>
          <a:blipFill>
            <a:blip r:embed="rId4"/>
            <a:stretch>
              <a:fillRect/>
            </a:stretch>
          </a:blipFill>
          <a:ln>
            <a:noFill/>
          </a:ln>
        </p:spPr>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83"/>
          <a:stretch/>
        </p:blipFill>
        <p:spPr bwMode="auto">
          <a:xfrm>
            <a:off x="0" y="0"/>
            <a:ext cx="686794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9144000" cy="5143500"/>
          </a:xfrm>
          <a:prstGeom prst="rect">
            <a:avLst/>
          </a:prstGeom>
          <a:gradFill flip="none" rotWithShape="1">
            <a:gsLst>
              <a:gs pos="51000">
                <a:srgbClr val="199FBB"/>
              </a:gs>
              <a:gs pos="83000">
                <a:schemeClr val="accent1">
                  <a:tint val="44500"/>
                  <a:satMod val="160000"/>
                  <a:alpha val="85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endParaRPr>
          </a:p>
        </p:txBody>
      </p:sp>
      <p:sp>
        <p:nvSpPr>
          <p:cNvPr id="6" name="Shape 62"/>
          <p:cNvSpPr txBox="1">
            <a:spLocks noGrp="1"/>
          </p:cNvSpPr>
          <p:nvPr>
            <p:ph type="title"/>
          </p:nvPr>
        </p:nvSpPr>
        <p:spPr>
          <a:xfrm>
            <a:off x="457200" y="28557"/>
            <a:ext cx="8229600" cy="857400"/>
          </a:xfrm>
          <a:prstGeom prst="rect">
            <a:avLst/>
          </a:prstGeom>
        </p:spPr>
        <p:txBody>
          <a:bodyPr lIns="91425" tIns="91425" rIns="91425" bIns="91425" anchor="b" anchorCtr="0">
            <a:noAutofit/>
          </a:bodyPr>
          <a:lstStyle/>
          <a:p>
            <a:pPr lvl="0" algn="ctr" rtl="0">
              <a:buNone/>
            </a:pPr>
            <a:r>
              <a:rPr lang="en" dirty="0">
                <a:solidFill>
                  <a:schemeClr val="bg1"/>
                </a:solidFill>
                <a:latin typeface="+mj-lt"/>
                <a:ea typeface="Cambria"/>
                <a:cs typeface="Gotham Book"/>
                <a:sym typeface="Cambria"/>
              </a:rPr>
              <a:t>Core features</a:t>
            </a:r>
          </a:p>
        </p:txBody>
      </p:sp>
      <p:sp>
        <p:nvSpPr>
          <p:cNvPr id="7" name="Shape 63"/>
          <p:cNvSpPr txBox="1">
            <a:spLocks/>
          </p:cNvSpPr>
          <p:nvPr/>
        </p:nvSpPr>
        <p:spPr>
          <a:xfrm>
            <a:off x="3254729" y="990113"/>
            <a:ext cx="5584472" cy="371824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L="342900" marR="0" indent="-152400" algn="l" rtl="0">
              <a:lnSpc>
                <a:spcPct val="100000"/>
              </a:lnSpc>
              <a:spcBef>
                <a:spcPts val="600"/>
              </a:spcBef>
              <a:spcAft>
                <a:spcPts val="0"/>
              </a:spcAft>
              <a:buClr>
                <a:schemeClr val="dk1"/>
              </a:buClr>
              <a:buSzPct val="100000"/>
              <a:buNone/>
              <a:defRPr sz="3000" b="0" i="0" u="none" strike="noStrike" cap="none" baseline="0">
                <a:solidFill>
                  <a:schemeClr val="dk1"/>
                </a:solidFill>
                <a:latin typeface="Arial"/>
                <a:ea typeface="Arial"/>
                <a:cs typeface="Arial"/>
                <a:sym typeface="Arial"/>
                <a:rtl val="0"/>
              </a:defRPr>
            </a:lvl1pPr>
            <a:lvl2pPr marL="742950" marR="0" indent="4572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rtl val="0"/>
              </a:defRPr>
            </a:lvl2pPr>
            <a:lvl3pPr marL="1143000" marR="0" indent="9144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rtl val="0"/>
              </a:defRPr>
            </a:lvl3pPr>
            <a:lvl4pPr marL="1600200" marR="0" indent="13716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rtl val="0"/>
              </a:defRPr>
            </a:lvl4pPr>
            <a:lvl5pPr marL="20574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rtl val="0"/>
              </a:defRPr>
            </a:lvl5pPr>
            <a:lvl6pPr marL="25146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rtl val="0"/>
              </a:defRPr>
            </a:lvl6pPr>
            <a:lvl7pPr marL="29718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rtl val="0"/>
              </a:defRPr>
            </a:lvl7pPr>
            <a:lvl8pPr marL="34290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rtl val="0"/>
              </a:defRPr>
            </a:lvl8pPr>
            <a:lvl9pPr marL="38862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rtl val="0"/>
              </a:defRPr>
            </a:lvl9pPr>
          </a:lstStyle>
          <a:p>
            <a:pPr marL="533400" indent="-342900">
              <a:buClr>
                <a:srgbClr val="8BBA3D"/>
              </a:buClr>
              <a:buFont typeface="Arial"/>
              <a:buChar char="•"/>
            </a:pPr>
            <a:r>
              <a:rPr lang="en-US" sz="2300" dirty="0">
                <a:solidFill>
                  <a:schemeClr val="bg1"/>
                </a:solidFill>
                <a:latin typeface="+mn-lt"/>
                <a:ea typeface="Cambria"/>
                <a:cs typeface="Gotham Book"/>
                <a:sym typeface="Cambria"/>
              </a:rPr>
              <a:t>Skilled staff to support research</a:t>
            </a:r>
          </a:p>
          <a:p>
            <a:pPr marL="533400" indent="-342900">
              <a:buClr>
                <a:srgbClr val="8BBA3D"/>
              </a:buClr>
              <a:buFont typeface="Arial"/>
              <a:buChar char="•"/>
            </a:pPr>
            <a:r>
              <a:rPr lang="en-US" sz="2300" dirty="0">
                <a:solidFill>
                  <a:schemeClr val="bg1"/>
                </a:solidFill>
                <a:latin typeface="+mn-lt"/>
                <a:ea typeface="Cambria"/>
                <a:cs typeface="Gotham Book"/>
                <a:sym typeface="Cambria"/>
              </a:rPr>
              <a:t>Spaces for consultation, creation, and presentation</a:t>
            </a:r>
            <a:endParaRPr lang="en" sz="2300" dirty="0">
              <a:solidFill>
                <a:schemeClr val="bg1"/>
              </a:solidFill>
              <a:latin typeface="+mn-lt"/>
              <a:ea typeface="Cambria"/>
              <a:cs typeface="Gotham Book"/>
              <a:sym typeface="Cambria"/>
            </a:endParaRPr>
          </a:p>
          <a:p>
            <a:pPr marL="533400" indent="-342900">
              <a:buClr>
                <a:srgbClr val="8BBA3D"/>
              </a:buClr>
              <a:buFont typeface="Arial"/>
              <a:buChar char="•"/>
            </a:pPr>
            <a:r>
              <a:rPr lang="en-US" sz="2300" dirty="0">
                <a:solidFill>
                  <a:schemeClr val="bg1"/>
                </a:solidFill>
                <a:latin typeface="+mn-lt"/>
                <a:ea typeface="Cambria"/>
                <a:cs typeface="Gotham Book"/>
                <a:sym typeface="Cambria"/>
              </a:rPr>
              <a:t>Cutting-edge technologies, </a:t>
            </a:r>
            <a:r>
              <a:rPr lang="en-US" sz="2300" dirty="0" smtClean="0">
                <a:solidFill>
                  <a:schemeClr val="bg1"/>
                </a:solidFill>
                <a:latin typeface="+mn-lt"/>
                <a:ea typeface="Cambria"/>
                <a:cs typeface="Gotham Book"/>
                <a:sym typeface="Cambria"/>
              </a:rPr>
              <a:t>with training </a:t>
            </a:r>
            <a:r>
              <a:rPr lang="en-US" sz="2300" dirty="0">
                <a:solidFill>
                  <a:schemeClr val="bg1"/>
                </a:solidFill>
                <a:latin typeface="+mn-lt"/>
                <a:ea typeface="Cambria"/>
                <a:cs typeface="Gotham Book"/>
                <a:sym typeface="Cambria"/>
              </a:rPr>
              <a:t>and support </a:t>
            </a:r>
            <a:endParaRPr lang="en-US" sz="2300" dirty="0" smtClean="0">
              <a:solidFill>
                <a:schemeClr val="bg1"/>
              </a:solidFill>
              <a:latin typeface="+mn-lt"/>
              <a:ea typeface="Cambria"/>
              <a:cs typeface="Gotham Book"/>
              <a:sym typeface="Cambria"/>
            </a:endParaRPr>
          </a:p>
          <a:p>
            <a:pPr marL="533400" indent="-342900">
              <a:buClr>
                <a:srgbClr val="8BBA3D"/>
              </a:buClr>
              <a:buFont typeface="Arial"/>
              <a:buChar char="•"/>
            </a:pPr>
            <a:r>
              <a:rPr lang="en-US" sz="2300" dirty="0" smtClean="0">
                <a:solidFill>
                  <a:schemeClr val="bg1"/>
                </a:solidFill>
                <a:latin typeface="+mn-lt"/>
                <a:ea typeface="Cambria"/>
                <a:cs typeface="Gotham Book"/>
                <a:sym typeface="Cambria"/>
              </a:rPr>
              <a:t>Events </a:t>
            </a:r>
            <a:r>
              <a:rPr lang="en-US" sz="2300" dirty="0">
                <a:solidFill>
                  <a:schemeClr val="bg1"/>
                </a:solidFill>
                <a:latin typeface="+mn-lt"/>
                <a:ea typeface="Cambria"/>
                <a:cs typeface="Gotham Book"/>
                <a:sym typeface="Cambria"/>
              </a:rPr>
              <a:t>that showcase faculty and student </a:t>
            </a:r>
            <a:r>
              <a:rPr lang="en-US" sz="2300" dirty="0" smtClean="0">
                <a:solidFill>
                  <a:schemeClr val="bg1"/>
                </a:solidFill>
                <a:latin typeface="+mn-lt"/>
                <a:ea typeface="Cambria"/>
                <a:cs typeface="Gotham Book"/>
                <a:sym typeface="Cambria"/>
              </a:rPr>
              <a:t>research, and provide opportunities for interdisciplinary research </a:t>
            </a:r>
            <a:endParaRPr lang="en" sz="2300" dirty="0">
              <a:solidFill>
                <a:schemeClr val="bg1"/>
              </a:solidFill>
              <a:latin typeface="+mn-lt"/>
              <a:ea typeface="Cambria"/>
              <a:cs typeface="Gotham Book"/>
              <a:sym typeface="Cambria"/>
            </a:endParaRPr>
          </a:p>
          <a:p>
            <a:pPr marL="533400" indent="-342900">
              <a:buClr>
                <a:srgbClr val="8BBA3D"/>
              </a:buClr>
              <a:buFont typeface="Arial"/>
              <a:buChar char="•"/>
            </a:pPr>
            <a:endParaRPr lang="en" sz="2300" dirty="0">
              <a:solidFill>
                <a:schemeClr val="bg1"/>
              </a:solidFill>
              <a:latin typeface="Gotham Book"/>
              <a:ea typeface="Cambria"/>
              <a:cs typeface="Gotham Book"/>
              <a:sym typeface="Cambria"/>
            </a:endParaRPr>
          </a:p>
          <a:p>
            <a:endParaRPr lang="en" dirty="0" smtClean="0">
              <a:solidFill>
                <a:schemeClr val="bg1"/>
              </a:solidFill>
              <a:latin typeface="Cambria"/>
              <a:ea typeface="Cambria"/>
              <a:cs typeface="Cambria"/>
              <a:sym typeface="Cambria"/>
            </a:endParaRPr>
          </a:p>
          <a:p>
            <a:endParaRPr lang="en" dirty="0">
              <a:solidFill>
                <a:schemeClr val="bg1"/>
              </a:solidFill>
              <a:latin typeface="Cambria"/>
              <a:ea typeface="Cambria"/>
              <a:cs typeface="Cambria"/>
              <a:sym typeface="Cambria"/>
            </a:endParaRPr>
          </a:p>
        </p:txBody>
      </p:sp>
      <p:sp>
        <p:nvSpPr>
          <p:cNvPr id="12" name="Shape 32"/>
          <p:cNvSpPr/>
          <p:nvPr/>
        </p:nvSpPr>
        <p:spPr>
          <a:xfrm>
            <a:off x="103025" y="4703300"/>
            <a:ext cx="1634126" cy="367499"/>
          </a:xfrm>
          <a:prstGeom prst="rect">
            <a:avLst/>
          </a:prstGeom>
          <a:blipFill>
            <a:blip r:embed="rId4"/>
            <a:stretch>
              <a:fillRect/>
            </a:stretch>
          </a:blipFill>
          <a:ln>
            <a:noFill/>
          </a:ln>
        </p:spPr>
      </p:sp>
    </p:spTree>
    <p:extLst>
      <p:ext uri="{BB962C8B-B14F-4D97-AF65-F5344CB8AC3E}">
        <p14:creationId xmlns:p14="http://schemas.microsoft.com/office/powerpoint/2010/main" val="93215104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369312755_f1bec9e5a0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514" y="0"/>
            <a:ext cx="7711486" cy="5143500"/>
          </a:xfrm>
          <a:prstGeom prst="rect">
            <a:avLst/>
          </a:prstGeom>
          <a:noFill/>
        </p:spPr>
      </p:pic>
      <p:sp>
        <p:nvSpPr>
          <p:cNvPr id="2" name="Rectangle 1"/>
          <p:cNvSpPr/>
          <p:nvPr/>
        </p:nvSpPr>
        <p:spPr>
          <a:xfrm>
            <a:off x="0" y="0"/>
            <a:ext cx="9144000" cy="5143500"/>
          </a:xfrm>
          <a:prstGeom prst="rect">
            <a:avLst/>
          </a:prstGeom>
          <a:gradFill flip="none" rotWithShape="1">
            <a:gsLst>
              <a:gs pos="37000">
                <a:srgbClr val="199FBB"/>
              </a:gs>
              <a:gs pos="71000">
                <a:schemeClr val="accent1">
                  <a:tint val="44500"/>
                  <a:satMod val="160000"/>
                  <a:alpha val="8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endParaRPr>
          </a:p>
        </p:txBody>
      </p:sp>
      <p:sp>
        <p:nvSpPr>
          <p:cNvPr id="3" name="Text Placeholder 2"/>
          <p:cNvSpPr>
            <a:spLocks noGrp="1"/>
          </p:cNvSpPr>
          <p:nvPr>
            <p:ph type="body" idx="1"/>
          </p:nvPr>
        </p:nvSpPr>
        <p:spPr>
          <a:xfrm>
            <a:off x="450370" y="1233104"/>
            <a:ext cx="5977720" cy="3725699"/>
          </a:xfrm>
        </p:spPr>
        <p:txBody>
          <a:bodyPr/>
          <a:lstStyle/>
          <a:p>
            <a:pPr marL="647700" indent="-457200">
              <a:buClr>
                <a:srgbClr val="8BBA3D"/>
              </a:buClr>
              <a:buFont typeface="Arial" panose="020B0604020202020204" pitchFamily="34" charset="0"/>
              <a:buChar char="•"/>
            </a:pPr>
            <a:r>
              <a:rPr lang="en-US" dirty="0" smtClean="0">
                <a:solidFill>
                  <a:schemeClr val="bg1"/>
                </a:solidFill>
                <a:latin typeface="+mn-lt"/>
              </a:rPr>
              <a:t>Davis Library</a:t>
            </a:r>
          </a:p>
          <a:p>
            <a:pPr marL="647700" indent="-457200">
              <a:buClr>
                <a:srgbClr val="8BBA3D"/>
              </a:buClr>
              <a:buFont typeface="Arial" panose="020B0604020202020204" pitchFamily="34" charset="0"/>
              <a:buChar char="•"/>
            </a:pPr>
            <a:endParaRPr lang="en-US" dirty="0">
              <a:solidFill>
                <a:schemeClr val="bg1"/>
              </a:solidFill>
              <a:latin typeface="+mn-lt"/>
            </a:endParaRPr>
          </a:p>
          <a:p>
            <a:pPr marL="647700" indent="-457200">
              <a:buClr>
                <a:srgbClr val="8BBA3D"/>
              </a:buClr>
              <a:buFont typeface="Arial" panose="020B0604020202020204" pitchFamily="34" charset="0"/>
              <a:buChar char="•"/>
            </a:pPr>
            <a:r>
              <a:rPr lang="en-US" dirty="0" smtClean="0">
                <a:solidFill>
                  <a:schemeClr val="bg1"/>
                </a:solidFill>
                <a:latin typeface="+mn-lt"/>
              </a:rPr>
              <a:t>Kenan Science Library</a:t>
            </a:r>
          </a:p>
          <a:p>
            <a:pPr marL="647700" indent="-457200">
              <a:buClr>
                <a:srgbClr val="8BBA3D"/>
              </a:buClr>
              <a:buFont typeface="Arial" panose="020B0604020202020204" pitchFamily="34" charset="0"/>
              <a:buChar char="•"/>
            </a:pPr>
            <a:endParaRPr lang="en-US" dirty="0">
              <a:solidFill>
                <a:schemeClr val="bg1"/>
              </a:solidFill>
              <a:latin typeface="+mn-lt"/>
            </a:endParaRPr>
          </a:p>
          <a:p>
            <a:pPr marL="647700" indent="-457200">
              <a:buClr>
                <a:srgbClr val="8BBA3D"/>
              </a:buClr>
              <a:buFont typeface="Arial" panose="020B0604020202020204" pitchFamily="34" charset="0"/>
              <a:buChar char="•"/>
            </a:pPr>
            <a:r>
              <a:rPr lang="en-US" dirty="0" smtClean="0">
                <a:solidFill>
                  <a:schemeClr val="bg1"/>
                </a:solidFill>
                <a:latin typeface="+mn-lt"/>
              </a:rPr>
              <a:t>Health Sciences Library</a:t>
            </a:r>
          </a:p>
          <a:p>
            <a:pPr marL="1047750" lvl="1" indent="-457200">
              <a:buClr>
                <a:srgbClr val="8BBA3D"/>
              </a:buClr>
              <a:buFont typeface="Arial" panose="020B0604020202020204" pitchFamily="34" charset="0"/>
              <a:buChar char="•"/>
            </a:pPr>
            <a:endParaRPr lang="en-US" dirty="0">
              <a:solidFill>
                <a:schemeClr val="bg1"/>
              </a:solidFill>
              <a:latin typeface="Gotham Book"/>
            </a:endParaRPr>
          </a:p>
        </p:txBody>
      </p:sp>
      <p:sp>
        <p:nvSpPr>
          <p:cNvPr id="4" name="Title 3"/>
          <p:cNvSpPr>
            <a:spLocks noGrp="1"/>
          </p:cNvSpPr>
          <p:nvPr>
            <p:ph type="title"/>
          </p:nvPr>
        </p:nvSpPr>
        <p:spPr/>
        <p:txBody>
          <a:bodyPr/>
          <a:lstStyle/>
          <a:p>
            <a:r>
              <a:rPr lang="en-US" dirty="0" smtClean="0">
                <a:solidFill>
                  <a:schemeClr val="bg1"/>
                </a:solidFill>
                <a:latin typeface="+mj-lt"/>
              </a:rPr>
              <a:t>Points of engagement</a:t>
            </a:r>
            <a:endParaRPr lang="en-US" dirty="0">
              <a:solidFill>
                <a:schemeClr val="bg1"/>
              </a:solidFill>
              <a:latin typeface="+mj-lt"/>
            </a:endParaRPr>
          </a:p>
        </p:txBody>
      </p:sp>
      <p:sp>
        <p:nvSpPr>
          <p:cNvPr id="7" name="Shape 32"/>
          <p:cNvSpPr/>
          <p:nvPr/>
        </p:nvSpPr>
        <p:spPr>
          <a:xfrm>
            <a:off x="103025" y="4703300"/>
            <a:ext cx="1634126" cy="367499"/>
          </a:xfrm>
          <a:prstGeom prst="rect">
            <a:avLst/>
          </a:prstGeom>
          <a:blipFill>
            <a:blip r:embed="rId4"/>
            <a:stretch>
              <a:fillRect/>
            </a:stretch>
          </a:blipFill>
          <a:ln>
            <a:noFill/>
          </a:ln>
        </p:spPr>
      </p:sp>
    </p:spTree>
    <p:extLst>
      <p:ext uri="{BB962C8B-B14F-4D97-AF65-F5344CB8AC3E}">
        <p14:creationId xmlns:p14="http://schemas.microsoft.com/office/powerpoint/2010/main" val="134899437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50" y="0"/>
            <a:ext cx="9487950" cy="6323755"/>
          </a:xfrm>
          <a:prstGeom prst="rect">
            <a:avLst/>
          </a:prstGeom>
        </p:spPr>
      </p:pic>
      <p:sp>
        <p:nvSpPr>
          <p:cNvPr id="102" name="Shape 102"/>
          <p:cNvSpPr txBox="1">
            <a:spLocks noGrp="1"/>
          </p:cNvSpPr>
          <p:nvPr>
            <p:ph type="title"/>
          </p:nvPr>
        </p:nvSpPr>
        <p:spPr>
          <a:xfrm>
            <a:off x="2420093" y="4208440"/>
            <a:ext cx="6522234" cy="762006"/>
          </a:xfrm>
          <a:prstGeom prst="rect">
            <a:avLst/>
          </a:prstGeom>
        </p:spPr>
        <p:txBody>
          <a:bodyPr lIns="91425" tIns="91425" rIns="91425" bIns="91425" anchor="b" anchorCtr="0">
            <a:noAutofit/>
          </a:bodyPr>
          <a:lstStyle/>
          <a:p>
            <a:pPr lvl="0" rtl="0">
              <a:buNone/>
            </a:pPr>
            <a:r>
              <a:rPr lang="en-US" dirty="0" smtClean="0">
                <a:solidFill>
                  <a:srgbClr val="FFFFFF"/>
                </a:solidFill>
                <a:latin typeface="+mj-lt"/>
                <a:ea typeface="Cambria"/>
                <a:cs typeface="Gotham Book"/>
                <a:sym typeface="Cambria"/>
              </a:rPr>
              <a:t>Davis Library Research Hub</a:t>
            </a:r>
            <a:endParaRPr lang="en" dirty="0">
              <a:solidFill>
                <a:srgbClr val="FFFFFF"/>
              </a:solidFill>
              <a:latin typeface="+mj-lt"/>
              <a:ea typeface="Cambria"/>
              <a:cs typeface="Gotham Book"/>
              <a:sym typeface="Cambria"/>
            </a:endParaRPr>
          </a:p>
        </p:txBody>
      </p:sp>
      <p:sp>
        <p:nvSpPr>
          <p:cNvPr id="104" name="Shape 104"/>
          <p:cNvSpPr/>
          <p:nvPr/>
        </p:nvSpPr>
        <p:spPr>
          <a:xfrm>
            <a:off x="90175" y="4717526"/>
            <a:ext cx="1701500" cy="367499"/>
          </a:xfrm>
          <a:prstGeom prst="rect">
            <a:avLst/>
          </a:prstGeom>
          <a:blipFill>
            <a:blip r:embed="rId4"/>
            <a:stretch>
              <a:fillRect/>
            </a:stretch>
          </a:blipFill>
          <a:ln>
            <a:noFill/>
          </a:ln>
        </p:spPr>
      </p:sp>
    </p:spTree>
    <p:extLst>
      <p:ext uri="{BB962C8B-B14F-4D97-AF65-F5344CB8AC3E}">
        <p14:creationId xmlns:p14="http://schemas.microsoft.com/office/powerpoint/2010/main" val="152234575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buNone/>
            </a:pPr>
            <a:r>
              <a:rPr lang="en-US" dirty="0" smtClean="0">
                <a:solidFill>
                  <a:srgbClr val="199FBB"/>
                </a:solidFill>
                <a:latin typeface="+mj-lt"/>
                <a:ea typeface="Cambria"/>
                <a:cs typeface="Gotham Book"/>
                <a:sym typeface="Cambria"/>
              </a:rPr>
              <a:t>Davis Library Hub Servic</a:t>
            </a:r>
            <a:r>
              <a:rPr lang="en-US" dirty="0" smtClean="0">
                <a:solidFill>
                  <a:srgbClr val="199FBB"/>
                </a:solidFill>
                <a:latin typeface="Gotham Book"/>
                <a:ea typeface="Cambria"/>
                <a:cs typeface="Gotham Book"/>
                <a:sym typeface="Cambria"/>
              </a:rPr>
              <a:t>es</a:t>
            </a:r>
            <a:endParaRPr lang="en" dirty="0">
              <a:solidFill>
                <a:srgbClr val="199FBB"/>
              </a:solidFill>
              <a:latin typeface="Gotham Book"/>
              <a:ea typeface="Cambria"/>
              <a:cs typeface="Gotham Book"/>
              <a:sym typeface="Cambria"/>
            </a:endParaRPr>
          </a:p>
        </p:txBody>
      </p:sp>
      <p:sp>
        <p:nvSpPr>
          <p:cNvPr id="178" name="Shape 178"/>
          <p:cNvSpPr txBox="1">
            <a:spLocks noGrp="1"/>
          </p:cNvSpPr>
          <p:nvPr>
            <p:ph type="body" idx="1"/>
          </p:nvPr>
        </p:nvSpPr>
        <p:spPr>
          <a:xfrm>
            <a:off x="457200" y="1063378"/>
            <a:ext cx="8229600" cy="3725699"/>
          </a:xfrm>
          <a:prstGeom prst="rect">
            <a:avLst/>
          </a:prstGeom>
        </p:spPr>
        <p:txBody>
          <a:bodyPr lIns="91425" tIns="91425" rIns="91425" bIns="91425" anchor="t" anchorCtr="0">
            <a:noAutofit/>
          </a:bodyPr>
          <a:lstStyle/>
          <a:p>
            <a:pPr marL="533400" lvl="0" indent="-342900">
              <a:lnSpc>
                <a:spcPct val="115000"/>
              </a:lnSpc>
              <a:buClr>
                <a:schemeClr val="tx2"/>
              </a:buClr>
              <a:buFont typeface="Arial"/>
              <a:buChar char="•"/>
            </a:pPr>
            <a:r>
              <a:rPr lang="en-US" sz="2400" dirty="0" smtClean="0">
                <a:solidFill>
                  <a:srgbClr val="199FBB"/>
                </a:solidFill>
                <a:latin typeface="+mn-lt"/>
                <a:cs typeface="Gotham Book"/>
              </a:rPr>
              <a:t>GIS services</a:t>
            </a:r>
          </a:p>
          <a:p>
            <a:pPr marL="533400" lvl="0" indent="-342900">
              <a:lnSpc>
                <a:spcPct val="115000"/>
              </a:lnSpc>
              <a:buClr>
                <a:schemeClr val="tx2"/>
              </a:buClr>
              <a:buFont typeface="Arial"/>
              <a:buChar char="•"/>
            </a:pPr>
            <a:r>
              <a:rPr lang="en-US" sz="2400" dirty="0" smtClean="0">
                <a:solidFill>
                  <a:srgbClr val="199FBB"/>
                </a:solidFill>
                <a:latin typeface="+mn-lt"/>
                <a:cs typeface="Gotham Book"/>
              </a:rPr>
              <a:t>Numeric data services</a:t>
            </a:r>
            <a:endParaRPr lang="en-US" sz="2400" dirty="0">
              <a:solidFill>
                <a:srgbClr val="199FBB"/>
              </a:solidFill>
              <a:latin typeface="+mn-lt"/>
              <a:cs typeface="Gotham Book"/>
            </a:endParaRPr>
          </a:p>
          <a:p>
            <a:pPr marL="533400" indent="-342900">
              <a:lnSpc>
                <a:spcPct val="115000"/>
              </a:lnSpc>
              <a:buClr>
                <a:schemeClr val="tx2"/>
              </a:buClr>
              <a:buFont typeface="Arial"/>
              <a:buChar char="•"/>
            </a:pPr>
            <a:r>
              <a:rPr lang="en" sz="2400" dirty="0" smtClean="0">
                <a:solidFill>
                  <a:srgbClr val="199FBB"/>
                </a:solidFill>
                <a:latin typeface="+mn-lt"/>
                <a:cs typeface="Gotham Book"/>
              </a:rPr>
              <a:t>Data analysis</a:t>
            </a:r>
            <a:endParaRPr lang="en-US" sz="2400" dirty="0" smtClean="0">
              <a:solidFill>
                <a:srgbClr val="199FBB"/>
              </a:solidFill>
              <a:latin typeface="+mn-lt"/>
              <a:cs typeface="Gotham Book"/>
            </a:endParaRPr>
          </a:p>
          <a:p>
            <a:pPr marL="533400" indent="-342900">
              <a:lnSpc>
                <a:spcPct val="115000"/>
              </a:lnSpc>
              <a:buClr>
                <a:schemeClr val="tx2"/>
              </a:buClr>
              <a:buFont typeface="Arial"/>
              <a:buChar char="•"/>
            </a:pPr>
            <a:r>
              <a:rPr lang="en-US" sz="2400" dirty="0" smtClean="0">
                <a:solidFill>
                  <a:srgbClr val="199FBB"/>
                </a:solidFill>
                <a:latin typeface="+mn-lt"/>
                <a:cs typeface="Gotham Book"/>
              </a:rPr>
              <a:t>Data </a:t>
            </a:r>
            <a:r>
              <a:rPr lang="en-US" sz="2400" dirty="0">
                <a:solidFill>
                  <a:srgbClr val="199FBB"/>
                </a:solidFill>
                <a:latin typeface="+mn-lt"/>
                <a:cs typeface="Gotham Book"/>
              </a:rPr>
              <a:t>visualization</a:t>
            </a:r>
          </a:p>
          <a:p>
            <a:pPr marL="533400" lvl="0" indent="-342900">
              <a:lnSpc>
                <a:spcPct val="115000"/>
              </a:lnSpc>
              <a:buClr>
                <a:schemeClr val="tx2"/>
              </a:buClr>
              <a:buFont typeface="Arial"/>
              <a:buChar char="•"/>
            </a:pPr>
            <a:r>
              <a:rPr lang="en" sz="2400" dirty="0" smtClean="0">
                <a:solidFill>
                  <a:srgbClr val="199FBB"/>
                </a:solidFill>
                <a:latin typeface="+mn-lt"/>
                <a:cs typeface="Gotham Book"/>
              </a:rPr>
              <a:t>Data </a:t>
            </a:r>
            <a:r>
              <a:rPr lang="en" sz="2400" dirty="0">
                <a:solidFill>
                  <a:srgbClr val="199FBB"/>
                </a:solidFill>
                <a:latin typeface="+mn-lt"/>
                <a:cs typeface="Gotham Book"/>
              </a:rPr>
              <a:t>management</a:t>
            </a:r>
            <a:endParaRPr lang="en-US" sz="2400" dirty="0">
              <a:solidFill>
                <a:srgbClr val="199FBB"/>
              </a:solidFill>
              <a:latin typeface="+mn-lt"/>
              <a:cs typeface="Gotham Book"/>
            </a:endParaRPr>
          </a:p>
          <a:p>
            <a:pPr marL="533400" lvl="0" indent="-342900">
              <a:lnSpc>
                <a:spcPct val="115000"/>
              </a:lnSpc>
              <a:buClr>
                <a:schemeClr val="tx2"/>
              </a:buClr>
              <a:buFont typeface="Arial"/>
              <a:buChar char="•"/>
            </a:pPr>
            <a:r>
              <a:rPr lang="en-US" sz="2400" dirty="0" smtClean="0">
                <a:solidFill>
                  <a:srgbClr val="199FBB"/>
                </a:solidFill>
                <a:latin typeface="+mn-lt"/>
                <a:cs typeface="Gotham Book"/>
              </a:rPr>
              <a:t>Data </a:t>
            </a:r>
            <a:r>
              <a:rPr lang="en-US" sz="2400" dirty="0" smtClean="0">
                <a:solidFill>
                  <a:srgbClr val="199FBB"/>
                </a:solidFill>
                <a:latin typeface="+mn-lt"/>
                <a:cs typeface="Gotham Book"/>
              </a:rPr>
              <a:t>curation</a:t>
            </a:r>
          </a:p>
          <a:p>
            <a:pPr marL="533400" lvl="0" indent="-342900">
              <a:lnSpc>
                <a:spcPct val="115000"/>
              </a:lnSpc>
              <a:buClr>
                <a:schemeClr val="tx2"/>
              </a:buClr>
              <a:buFont typeface="Arial"/>
              <a:buChar char="•"/>
            </a:pPr>
            <a:r>
              <a:rPr lang="en-US" sz="2400" dirty="0" smtClean="0">
                <a:solidFill>
                  <a:srgbClr val="199FBB"/>
                </a:solidFill>
                <a:latin typeface="+mn-lt"/>
                <a:cs typeface="Gotham Book"/>
              </a:rPr>
              <a:t>Digital humanities consulting</a:t>
            </a:r>
            <a:endParaRPr lang="en-US" sz="1800" dirty="0">
              <a:solidFill>
                <a:srgbClr val="199FBB"/>
              </a:solidFill>
              <a:latin typeface="+mn-lt"/>
              <a:cs typeface="Gotham Book"/>
            </a:endParaRPr>
          </a:p>
          <a:p>
            <a:pPr lvl="0">
              <a:lnSpc>
                <a:spcPct val="115000"/>
              </a:lnSpc>
            </a:pPr>
            <a:endParaRPr lang="en-US" sz="1800" dirty="0">
              <a:solidFill>
                <a:srgbClr val="199FBB"/>
              </a:solidFill>
              <a:latin typeface="Gotham Book"/>
              <a:cs typeface="Gotham Book"/>
            </a:endParaRPr>
          </a:p>
          <a:p>
            <a:pPr lvl="0">
              <a:lnSpc>
                <a:spcPct val="115000"/>
              </a:lnSpc>
            </a:pPr>
            <a:endParaRPr lang="en" sz="1800" dirty="0">
              <a:solidFill>
                <a:srgbClr val="199FBB"/>
              </a:solidFill>
              <a:latin typeface="Gotham Book"/>
              <a:cs typeface="Gotham Book"/>
            </a:endParaRPr>
          </a:p>
          <a:p>
            <a:pPr marL="457200" lvl="0" indent="-342900" rtl="0">
              <a:buClr>
                <a:schemeClr val="lt2"/>
              </a:buClr>
              <a:buSzPct val="166666"/>
              <a:buFont typeface="Arial"/>
              <a:buChar char="•"/>
            </a:pPr>
            <a:endParaRPr lang="en" sz="2800" dirty="0">
              <a:solidFill>
                <a:srgbClr val="199FBB"/>
              </a:solidFill>
              <a:latin typeface="Gotham Book"/>
              <a:ea typeface="Cambria"/>
              <a:cs typeface="Gotham Book"/>
              <a:sym typeface="Cambria"/>
            </a:endParaRPr>
          </a:p>
        </p:txBody>
      </p:sp>
      <p:sp>
        <p:nvSpPr>
          <p:cNvPr id="179" name="Shape 179"/>
          <p:cNvSpPr/>
          <p:nvPr/>
        </p:nvSpPr>
        <p:spPr>
          <a:xfrm>
            <a:off x="90175" y="4717526"/>
            <a:ext cx="1701500" cy="367499"/>
          </a:xfrm>
          <a:prstGeom prst="rect">
            <a:avLst/>
          </a:prstGeom>
          <a:blipFill>
            <a:blip r:embed="rId3"/>
            <a:stretch>
              <a:fillRect/>
            </a:stretch>
          </a:blipFill>
          <a:ln>
            <a:noFill/>
          </a:ln>
        </p:spPr>
      </p:sp>
    </p:spTree>
    <p:extLst>
      <p:ext uri="{BB962C8B-B14F-4D97-AF65-F5344CB8AC3E}">
        <p14:creationId xmlns:p14="http://schemas.microsoft.com/office/powerpoint/2010/main" val="414577584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723342830_0f7401f1c1_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1"/>
            <a:ext cx="10398050" cy="5200650"/>
          </a:xfrm>
          <a:prstGeom prst="rect">
            <a:avLst/>
          </a:prstGeom>
        </p:spPr>
      </p:pic>
      <p:pic>
        <p:nvPicPr>
          <p:cNvPr id="3" name="Picture 2" descr="14-3473-LIB-Research-Hub_White_Healt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429" y="4176367"/>
            <a:ext cx="1642781" cy="795683"/>
          </a:xfrm>
          <a:prstGeom prst="rect">
            <a:avLst/>
          </a:prstGeom>
        </p:spPr>
      </p:pic>
      <p:sp>
        <p:nvSpPr>
          <p:cNvPr id="2" name="Rectangle 1"/>
          <p:cNvSpPr/>
          <p:nvPr/>
        </p:nvSpPr>
        <p:spPr>
          <a:xfrm>
            <a:off x="415566" y="194969"/>
            <a:ext cx="9217263" cy="646331"/>
          </a:xfrm>
          <a:prstGeom prst="rect">
            <a:avLst/>
          </a:prstGeom>
        </p:spPr>
        <p:txBody>
          <a:bodyPr wrap="square">
            <a:spAutoFit/>
          </a:bodyPr>
          <a:lstStyle/>
          <a:p>
            <a:r>
              <a:rPr lang="en" sz="3600" dirty="0">
                <a:solidFill>
                  <a:schemeClr val="bg1"/>
                </a:solidFill>
                <a:latin typeface="Gotham Book"/>
                <a:ea typeface="Cambria"/>
                <a:cs typeface="Gotham Book"/>
                <a:sym typeface="Cambria"/>
              </a:rPr>
              <a:t>H</a:t>
            </a:r>
            <a:r>
              <a:rPr lang="en-US" sz="3600" dirty="0" err="1">
                <a:solidFill>
                  <a:schemeClr val="bg1"/>
                </a:solidFill>
                <a:latin typeface="Gotham Book"/>
                <a:ea typeface="Cambria"/>
                <a:cs typeface="Gotham Book"/>
                <a:sym typeface="Cambria"/>
              </a:rPr>
              <a:t>ealth</a:t>
            </a:r>
            <a:r>
              <a:rPr lang="en-US" sz="3600" dirty="0">
                <a:solidFill>
                  <a:schemeClr val="bg1"/>
                </a:solidFill>
                <a:latin typeface="Gotham Book"/>
                <a:ea typeface="Cambria"/>
                <a:cs typeface="Gotham Book"/>
                <a:sym typeface="Cambria"/>
              </a:rPr>
              <a:t> </a:t>
            </a:r>
            <a:r>
              <a:rPr lang="en" sz="3600" dirty="0" smtClean="0">
                <a:solidFill>
                  <a:schemeClr val="bg1"/>
                </a:solidFill>
                <a:latin typeface="Gotham Book"/>
                <a:ea typeface="Cambria"/>
                <a:cs typeface="Gotham Book"/>
                <a:sym typeface="Cambria"/>
              </a:rPr>
              <a:t>S</a:t>
            </a:r>
            <a:r>
              <a:rPr lang="en-US" sz="3600" dirty="0" err="1" smtClean="0">
                <a:solidFill>
                  <a:schemeClr val="bg1"/>
                </a:solidFill>
                <a:latin typeface="Gotham Book"/>
                <a:ea typeface="Cambria"/>
                <a:cs typeface="Gotham Book"/>
                <a:sym typeface="Cambria"/>
              </a:rPr>
              <a:t>ciences</a:t>
            </a:r>
            <a:endParaRPr lang="en-US" sz="3600" dirty="0">
              <a:solidFill>
                <a:schemeClr val="bg1"/>
              </a:solidFill>
            </a:endParaRPr>
          </a:p>
        </p:txBody>
      </p:sp>
    </p:spTree>
    <p:extLst>
      <p:ext uri="{BB962C8B-B14F-4D97-AF65-F5344CB8AC3E}">
        <p14:creationId xmlns:p14="http://schemas.microsoft.com/office/powerpoint/2010/main" val="33521895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5725"/>
            <a:ext cx="9144001" cy="5143500"/>
          </a:xfrm>
          <a:prstGeom prst="rect">
            <a:avLst/>
          </a:prstGeom>
        </p:spPr>
      </p:pic>
      <p:sp>
        <p:nvSpPr>
          <p:cNvPr id="5" name="Rectangle 4"/>
          <p:cNvSpPr/>
          <p:nvPr/>
        </p:nvSpPr>
        <p:spPr>
          <a:xfrm>
            <a:off x="0" y="-114300"/>
            <a:ext cx="9144000" cy="1200150"/>
          </a:xfrm>
          <a:prstGeom prst="rect">
            <a:avLst/>
          </a:prstGeom>
          <a:solidFill>
            <a:srgbClr val="199F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2"/>
          <p:cNvSpPr txBox="1">
            <a:spLocks/>
          </p:cNvSpPr>
          <p:nvPr/>
        </p:nvSpPr>
        <p:spPr>
          <a:xfrm>
            <a:off x="2286000" y="57150"/>
            <a:ext cx="5486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Gotham Bold"/>
              </a:rPr>
              <a:t>Hub Services</a:t>
            </a:r>
            <a:endParaRPr lang="en-US" dirty="0">
              <a:solidFill>
                <a:schemeClr val="bg1"/>
              </a:solidFill>
              <a:latin typeface="Gotham Bold"/>
            </a:endParaRPr>
          </a:p>
        </p:txBody>
      </p:sp>
      <p:pic>
        <p:nvPicPr>
          <p:cNvPr id="9" name="Picture 8" descr="14-3473-LIB-Research-Hub_White_Healt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42" y="114300"/>
            <a:ext cx="1807059" cy="875251"/>
          </a:xfrm>
          <a:prstGeom prst="rect">
            <a:avLst/>
          </a:prstGeom>
        </p:spPr>
      </p:pic>
      <p:sp>
        <p:nvSpPr>
          <p:cNvPr id="10" name="Rectangle 9"/>
          <p:cNvSpPr/>
          <p:nvPr/>
        </p:nvSpPr>
        <p:spPr>
          <a:xfrm>
            <a:off x="1" y="1085850"/>
            <a:ext cx="9143999"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 y="1123379"/>
            <a:ext cx="9144000" cy="523220"/>
          </a:xfrm>
          <a:prstGeom prst="rect">
            <a:avLst/>
          </a:prstGeom>
          <a:noFill/>
        </p:spPr>
        <p:txBody>
          <a:bodyPr wrap="square" rtlCol="0">
            <a:spAutoFit/>
          </a:bodyPr>
          <a:lstStyle/>
          <a:p>
            <a:pPr algn="ctr"/>
            <a:r>
              <a:rPr lang="en-US" sz="2800" b="1" dirty="0" smtClean="0">
                <a:solidFill>
                  <a:prstClr val="black"/>
                </a:solidFill>
              </a:rPr>
              <a:t>Library Services Across the Research Lifecycle</a:t>
            </a:r>
            <a:endParaRPr lang="en-US" sz="2000" b="1" dirty="0">
              <a:solidFill>
                <a:prstClr val="black"/>
              </a:solidFill>
            </a:endParaRPr>
          </a:p>
        </p:txBody>
      </p:sp>
    </p:spTree>
    <p:extLst>
      <p:ext uri="{BB962C8B-B14F-4D97-AF65-F5344CB8AC3E}">
        <p14:creationId xmlns:p14="http://schemas.microsoft.com/office/powerpoint/2010/main" val="4287972446"/>
      </p:ext>
    </p:extLst>
  </p:cSld>
  <p:clrMapOvr>
    <a:masterClrMapping/>
  </p:clrMapOvr>
  <mc:AlternateContent xmlns:mc="http://schemas.openxmlformats.org/markup-compatibility/2006" xmlns:p14="http://schemas.microsoft.com/office/powerpoint/2010/main">
    <mc:Choice Requires="p14">
      <p:transition spd="slow" p14:dur="2000" advTm="22014"/>
    </mc:Choice>
    <mc:Fallback xmlns="">
      <p:transition spd="slow" advTm="22014"/>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9432</TotalTime>
  <Words>1587</Words>
  <Application>Microsoft Macintosh PowerPoint</Application>
  <PresentationFormat>On-screen Show (16:9)</PresentationFormat>
  <Paragraphs>229</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simple-light</vt:lpstr>
      <vt:lpstr>PowerPoint Presentation</vt:lpstr>
      <vt:lpstr>PowerPoint Presentation</vt:lpstr>
      <vt:lpstr>PowerPoint Presentation</vt:lpstr>
      <vt:lpstr>Core features</vt:lpstr>
      <vt:lpstr>Points of engagement</vt:lpstr>
      <vt:lpstr>Davis Library Research Hub</vt:lpstr>
      <vt:lpstr>Davis Library Hub Services</vt:lpstr>
      <vt:lpstr>PowerPoint Presentation</vt:lpstr>
      <vt:lpstr>PowerPoint Presentation</vt:lpstr>
      <vt:lpstr>PowerPoint Presentation</vt:lpstr>
      <vt:lpstr>Kenan Science Library Research Hub</vt:lpstr>
      <vt:lpstr>Kenan Hub Services</vt:lpstr>
      <vt:lpstr>  Partnerships </vt:lpstr>
      <vt:lpstr>Research Hub Partners </vt:lpstr>
      <vt:lpstr>Other Collaborators</vt:lpstr>
      <vt:lpstr>Research Hub Stories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Mizzy, Danianne</dc:creator>
  <cp:lastModifiedBy>Jill Sexton</cp:lastModifiedBy>
  <cp:revision>124</cp:revision>
  <cp:lastPrinted>2014-03-21T12:59:44Z</cp:lastPrinted>
  <dcterms:modified xsi:type="dcterms:W3CDTF">2015-02-27T19:20:21Z</dcterms:modified>
</cp:coreProperties>
</file>