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3.xml.rels" ContentType="application/vnd.openxmlformats-package.relationships+xml"/>
  <Override PartName="/ppt/notesSlides/notesSlide3.xml" ContentType="application/vnd.openxmlformats-officedocument.presentationml.notesSlide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9.png" ContentType="image/png"/>
  <Override PartName="/ppt/media/image8.png" ContentType="image/png"/>
  <Override PartName="/ppt/media/image6.jpeg" ContentType="image/jpeg"/>
  <Override PartName="/ppt/media/image5.png" ContentType="image/png"/>
  <Override PartName="/ppt/media/image7.png" ContentType="image/png"/>
  <Override PartName="/ppt/media/image4.png" ContentType="image/png"/>
  <Override PartName="/ppt/media/image3.jpeg" ContentType="image/jpeg"/>
  <Override PartName="/ppt/media/image2.png" ContentType="image/png"/>
  <Override PartName="/ppt/media/image10.png" ContentType="image/png"/>
  <Override PartName="/ppt/media/image1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15B2FB64-7E0B-4C7B-BEE2-73CF1BC79BD5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3348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Median - The median grade earned by undergraduate students earning quality points in the class.</a:t>
            </a:r>
            <a:endParaRPr/>
          </a:p>
          <a:p>
            <a:r>
              <a:rPr lang="en-US" sz="2000">
                <a:latin typeface="Arial"/>
              </a:rPr>
              <a:t>Percentile Range - The relative ranking of a grade com-pared to all grades received in the class. Since several students in a class may earn the same grade, the range includes all students with the same grade. For example, a grade with a percentile range of 80% - 70% was higher than 70% of all other grades received, lower than 20%, with 10% receiving the same grade. </a:t>
            </a:r>
            <a:endParaRPr/>
          </a:p>
          <a:p>
            <a:r>
              <a:rPr lang="en-US" sz="2000">
                <a:latin typeface="Arial"/>
              </a:rPr>
              <a:t>Size - The number of undergraduate students earning quality points in the class. </a:t>
            </a:r>
            <a:endParaRPr/>
          </a:p>
          <a:p>
            <a:r>
              <a:rPr lang="en-US" sz="2000">
                <a:latin typeface="Arial"/>
              </a:rPr>
              <a:t>Schedule Point Average (SPA) - The average of the median grades for the student’s contextualized classes weighted by the number of credit hours for each of these classes.</a:t>
            </a:r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5892840"/>
            <a:ext cx="9143280" cy="964440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Picture 2" descr=""/>
          <p:cNvPicPr/>
          <p:nvPr/>
        </p:nvPicPr>
        <p:blipFill>
          <a:blip r:embed="rId2"/>
          <a:stretch/>
        </p:blipFill>
        <p:spPr>
          <a:xfrm>
            <a:off x="3822120" y="5936400"/>
            <a:ext cx="5274000" cy="869760"/>
          </a:xfrm>
          <a:prstGeom prst="rect">
            <a:avLst/>
          </a:prstGeom>
          <a:ln>
            <a:noFill/>
          </a:ln>
        </p:spPr>
      </p:pic>
      <p:pic>
        <p:nvPicPr>
          <p:cNvPr id="2" name="Picture 3" descr=""/>
          <p:cNvPicPr/>
          <p:nvPr/>
        </p:nvPicPr>
        <p:blipFill>
          <a:blip r:embed="rId3"/>
          <a:stretch/>
        </p:blipFill>
        <p:spPr>
          <a:xfrm>
            <a:off x="394560" y="5994360"/>
            <a:ext cx="2674800" cy="737640"/>
          </a:xfrm>
          <a:prstGeom prst="rect">
            <a:avLst/>
          </a:prstGeom>
          <a:ln>
            <a:noFill/>
          </a:ln>
        </p:spPr>
      </p:pic>
      <p:pic>
        <p:nvPicPr>
          <p:cNvPr id="3" name="Picture 3" descr=""/>
          <p:cNvPicPr/>
          <p:nvPr/>
        </p:nvPicPr>
        <p:blipFill>
          <a:blip r:embed="rId4"/>
          <a:stretch/>
        </p:blipFill>
        <p:spPr>
          <a:xfrm>
            <a:off x="0" y="0"/>
            <a:ext cx="9167760" cy="6873480"/>
          </a:xfrm>
          <a:prstGeom prst="rect">
            <a:avLst/>
          </a:prstGeom>
          <a:ln>
            <a:noFill/>
          </a:ln>
        </p:spPr>
      </p:pic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5892840"/>
            <a:ext cx="9143280" cy="964440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1" name="Picture 2" descr=""/>
          <p:cNvPicPr/>
          <p:nvPr/>
        </p:nvPicPr>
        <p:blipFill>
          <a:blip r:embed="rId2"/>
          <a:stretch/>
        </p:blipFill>
        <p:spPr>
          <a:xfrm>
            <a:off x="3822120" y="5936400"/>
            <a:ext cx="5274000" cy="869760"/>
          </a:xfrm>
          <a:prstGeom prst="rect">
            <a:avLst/>
          </a:prstGeom>
          <a:ln>
            <a:noFill/>
          </a:ln>
        </p:spPr>
      </p:pic>
      <p:pic>
        <p:nvPicPr>
          <p:cNvPr id="42" name="Picture 3" descr=""/>
          <p:cNvPicPr/>
          <p:nvPr/>
        </p:nvPicPr>
        <p:blipFill>
          <a:blip r:embed="rId3"/>
          <a:stretch/>
        </p:blipFill>
        <p:spPr>
          <a:xfrm>
            <a:off x="394560" y="5994360"/>
            <a:ext cx="2674800" cy="737640"/>
          </a:xfrm>
          <a:prstGeom prst="rect">
            <a:avLst/>
          </a:prstGeom>
          <a:ln>
            <a:noFill/>
          </a:ln>
        </p:spPr>
      </p:pic>
      <p:sp>
        <p:nvSpPr>
          <p:cNvPr id="43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89120" y="2110680"/>
            <a:ext cx="4080240" cy="75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ffffff"/>
                </a:solidFill>
                <a:latin typeface="Georgia"/>
                <a:ea typeface="ヒラギノ角ゴ Pro W3"/>
              </a:rPr>
              <a:t>Andrew J. Perrin </a:t>
            </a:r>
            <a:endParaRPr/>
          </a:p>
          <a:p>
            <a:pPr>
              <a:lnSpc>
                <a:spcPct val="100000"/>
              </a:lnSpc>
            </a:pPr>
            <a:r>
              <a:rPr lang="en-US" sz="1400" strike="noStrike">
                <a:solidFill>
                  <a:srgbClr val="ffffff"/>
                </a:solidFill>
                <a:latin typeface="Georgia"/>
                <a:ea typeface="ヒラギノ角ゴ Pro W3"/>
              </a:rPr>
              <a:t>Faculty Council – Friday, November 21, 2014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743040" y="1306440"/>
            <a:ext cx="8034840" cy="80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ffffff"/>
                </a:solidFill>
                <a:latin typeface="Georgia"/>
                <a:ea typeface="ヒラギノ角ゴ Pro W3"/>
              </a:rPr>
              <a:t>Carolina Contextual Grading Initiative – Transcript Details</a:t>
            </a:r>
            <a:endParaRPr/>
          </a:p>
        </p:txBody>
      </p:sp>
      <p:pic>
        <p:nvPicPr>
          <p:cNvPr id="86" name="Picture 1" descr=""/>
          <p:cNvPicPr/>
          <p:nvPr/>
        </p:nvPicPr>
        <p:blipFill>
          <a:blip r:embed="rId1"/>
          <a:stretch/>
        </p:blipFill>
        <p:spPr>
          <a:xfrm>
            <a:off x="5365440" y="5554800"/>
            <a:ext cx="3405240" cy="9392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3600" strike="noStrike">
                <a:solidFill>
                  <a:srgbClr val="000000"/>
                </a:solidFill>
                <a:latin typeface="Georgia"/>
                <a:ea typeface="DejaVu Sans"/>
              </a:rPr>
              <a:t>Carolina Contextual Grading Initiative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457200" y="1600200"/>
            <a:ext cx="8228880" cy="408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5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Georgia"/>
                <a:ea typeface="DejaVu Sans"/>
              </a:rPr>
              <a:t>Policy passed April 23, 2010</a:t>
            </a:r>
            <a:endParaRPr/>
          </a:p>
          <a:p>
            <a:pPr>
              <a:lnSpc>
                <a:spcPct val="15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Georgia"/>
                <a:ea typeface="DejaVu Sans"/>
              </a:rPr>
              <a:t>Implementation passed April 15, 2011</a:t>
            </a:r>
            <a:endParaRPr/>
          </a:p>
          <a:p>
            <a:pPr>
              <a:lnSpc>
                <a:spcPct val="15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Georgia"/>
                <a:ea typeface="DejaVu Sans"/>
              </a:rPr>
              <a:t>Faculty grading dashboard released June, 2013 </a:t>
            </a:r>
            <a:r>
              <a:rPr lang="en-US" sz="2400" strike="noStrike">
                <a:solidFill>
                  <a:srgbClr val="000000"/>
                </a:solidFill>
                <a:latin typeface="Georgia"/>
                <a:ea typeface="DejaVu Sans"/>
              </a:rPr>
              <a:t>	</a:t>
            </a:r>
            <a:r>
              <a:rPr lang="en-US" sz="2400" strike="noStrike">
                <a:solidFill>
                  <a:srgbClr val="000000"/>
                </a:solidFill>
                <a:latin typeface="Georgia"/>
                <a:ea typeface="DejaVu Sans"/>
              </a:rPr>
              <a:t>	</a:t>
            </a:r>
            <a:r>
              <a:rPr lang="en-US" sz="2400" strike="noStrike">
                <a:solidFill>
                  <a:srgbClr val="000000"/>
                </a:solidFill>
                <a:latin typeface="Georgia"/>
                <a:ea typeface="DejaVu Sans"/>
              </a:rPr>
              <a:t>	</a:t>
            </a:r>
            <a:r>
              <a:rPr lang="en-US" sz="2400" strike="noStrike">
                <a:solidFill>
                  <a:srgbClr val="000000"/>
                </a:solidFill>
                <a:latin typeface="Georgia"/>
                <a:ea typeface="DejaVu Sans"/>
              </a:rPr>
              <a:t>	</a:t>
            </a:r>
            <a:r>
              <a:rPr lang="en-US" sz="2400" strike="noStrike">
                <a:solidFill>
                  <a:srgbClr val="000000"/>
                </a:solidFill>
                <a:latin typeface="Georgia"/>
                <a:ea typeface="DejaVu Sans"/>
              </a:rPr>
              <a:t>(redevelopment underway)</a:t>
            </a:r>
            <a:endParaRPr/>
          </a:p>
          <a:p>
            <a:pPr>
              <a:lnSpc>
                <a:spcPct val="150000"/>
              </a:lnSpc>
              <a:buSzPct val="25000"/>
              <a:buFont typeface="StarSymbol"/>
              <a:buChar char="l"/>
            </a:pPr>
            <a:r>
              <a:rPr lang="en-US" sz="2400" strike="noStrike">
                <a:solidFill>
                  <a:srgbClr val="000000"/>
                </a:solidFill>
                <a:latin typeface="Georgia"/>
                <a:ea typeface="DejaVu Sans"/>
              </a:rPr>
              <a:t>Contextualized Transcripts begin this semester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Georgia"/>
                <a:ea typeface="DejaVu Sans"/>
              </a:rPr>
              <a:t>Contextualized Transcript: Added Elements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457200" y="1600200"/>
            <a:ext cx="8228880" cy="408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50000"/>
              </a:lnSpc>
              <a:buSzPct val="2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Georgia"/>
                <a:ea typeface="DejaVu Sans"/>
              </a:rPr>
              <a:t>For each reportable class (10 students earning undergraduate grades):</a:t>
            </a:r>
            <a:endParaRPr/>
          </a:p>
          <a:p>
            <a:pPr lvl="1">
              <a:lnSpc>
                <a:spcPct val="150000"/>
              </a:lnSpc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00000"/>
                </a:solidFill>
                <a:latin typeface="Georgia"/>
                <a:ea typeface="DejaVu Sans"/>
              </a:rPr>
              <a:t>Median grade in section</a:t>
            </a:r>
            <a:endParaRPr/>
          </a:p>
          <a:p>
            <a:pPr lvl="1">
              <a:lnSpc>
                <a:spcPct val="150000"/>
              </a:lnSpc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00000"/>
                </a:solidFill>
                <a:latin typeface="Georgia"/>
                <a:ea typeface="DejaVu Sans"/>
              </a:rPr>
              <a:t>Percentile range in section</a:t>
            </a:r>
            <a:endParaRPr/>
          </a:p>
          <a:p>
            <a:pPr lvl="1">
              <a:lnSpc>
                <a:spcPct val="150000"/>
              </a:lnSpc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00000"/>
                </a:solidFill>
                <a:latin typeface="Georgia"/>
                <a:ea typeface="DejaVu Sans"/>
              </a:rPr>
              <a:t>Section size</a:t>
            </a:r>
            <a:endParaRPr/>
          </a:p>
          <a:p>
            <a:pPr>
              <a:lnSpc>
                <a:spcPct val="150000"/>
              </a:lnSpc>
              <a:buSzPct val="2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Georgia"/>
                <a:ea typeface="DejaVu Sans"/>
              </a:rPr>
              <a:t>For each term, and cumulatively throughout the undergraduate career:</a:t>
            </a:r>
            <a:endParaRPr/>
          </a:p>
          <a:p>
            <a:pPr lvl="1">
              <a:lnSpc>
                <a:spcPct val="150000"/>
              </a:lnSpc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00000"/>
                </a:solidFill>
                <a:latin typeface="Georgia"/>
                <a:ea typeface="DejaVu Sans"/>
              </a:rPr>
              <a:t>Number of grades above, at, below median, term and cumulative</a:t>
            </a:r>
            <a:endParaRPr/>
          </a:p>
          <a:p>
            <a:pPr lvl="1">
              <a:lnSpc>
                <a:spcPct val="150000"/>
              </a:lnSpc>
              <a:buSzPct val="45000"/>
              <a:buFont typeface="StarSymbol"/>
              <a:buChar char=""/>
            </a:pPr>
            <a:r>
              <a:rPr lang="en-US" sz="2000" strike="noStrike">
                <a:solidFill>
                  <a:srgbClr val="000000"/>
                </a:solidFill>
                <a:latin typeface="Georgia"/>
                <a:ea typeface="DejaVu Sans"/>
              </a:rPr>
              <a:t>Schedule Point Average (SPA), term and cumulative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>
                <p:childTnLst>
                  <p:par>
                    <p:cTn id="7" fill="freeze">
                      <p:stCondLst>
                        <p:cond delay="indefinite"/>
                      </p:stCondLst>
                      <p:childTnLst>
                        <p:par>
                          <p:cTn id="8" fill="freeze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35" end="2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04" end="2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66" end="3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57920" y="26244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Georgia"/>
                <a:ea typeface="DejaVu Sans"/>
              </a:rPr>
              <a:t>Carolina Contextual Grading Initiative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457920" y="1587960"/>
            <a:ext cx="8228880" cy="408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50000"/>
              </a:lnSpc>
              <a:buSzPct val="2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Georgia"/>
                <a:ea typeface="DejaVu Sans"/>
              </a:rPr>
              <a:t>Balances academic freedom and diversity with academic quality</a:t>
            </a:r>
            <a:endParaRPr/>
          </a:p>
          <a:p>
            <a:pPr>
              <a:lnSpc>
                <a:spcPct val="150000"/>
              </a:lnSpc>
              <a:buSzPct val="2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Georgia"/>
                <a:ea typeface="DejaVu Sans"/>
              </a:rPr>
              <a:t>Reduces students' incentive to “grade-shop” for courses</a:t>
            </a:r>
            <a:endParaRPr/>
          </a:p>
          <a:p>
            <a:pPr>
              <a:lnSpc>
                <a:spcPct val="150000"/>
              </a:lnSpc>
              <a:buSzPct val="2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Georgia"/>
                <a:ea typeface="DejaVu Sans"/>
              </a:rPr>
              <a:t>SPA allows focus on UNC career, not just individual courses</a:t>
            </a:r>
            <a:endParaRPr/>
          </a:p>
          <a:p>
            <a:pPr>
              <a:lnSpc>
                <a:spcPct val="150000"/>
              </a:lnSpc>
              <a:buSzPct val="2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Georgia"/>
                <a:ea typeface="DejaVu Sans"/>
              </a:rPr>
              <a:t>SPA may allow for fairer cross-department comparisons</a:t>
            </a:r>
            <a:endParaRPr/>
          </a:p>
          <a:p>
            <a:pPr>
              <a:lnSpc>
                <a:spcPct val="150000"/>
              </a:lnSpc>
              <a:buSzPct val="2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Georgia"/>
                <a:ea typeface="DejaVu Sans"/>
              </a:rPr>
              <a:t>Fully faculty-driven initiative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>
                <p:childTnLst>
                  <p:par>
                    <p:cTn id="17" fill="freeze">
                      <p:stCondLst>
                        <p:cond delay="indefinite"/>
                      </p:stCondLst>
                      <p:childTnLst>
                        <p:par>
                          <p:cTn id="18" fill="freeze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freeze">
                      <p:stCondLst>
                        <p:cond delay="indefinite"/>
                      </p:stCondLst>
                      <p:childTnLst>
                        <p:par>
                          <p:cTn id="22" fill="freeze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2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freeze">
                      <p:stCondLst>
                        <p:cond delay="indefinite"/>
                      </p:stCondLst>
                      <p:childTnLst>
                        <p:par>
                          <p:cTn id="26" fill="freeze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18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freeze">
                      <p:stCondLst>
                        <p:cond delay="indefinite"/>
                      </p:stCondLst>
                      <p:childTnLst>
                        <p:par>
                          <p:cTn id="30" fill="freeze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78" end="2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freeze">
                      <p:stCondLst>
                        <p:cond delay="indefinite"/>
                      </p:stCondLst>
                      <p:childTnLst>
                        <p:par>
                          <p:cTn id="34" fill="freeze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32" end="2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457200" y="361224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lang="en-US" sz="4000" strike="noStrike">
                <a:solidFill>
                  <a:srgbClr val="000000"/>
                </a:solidFill>
                <a:latin typeface="Georgia"/>
                <a:ea typeface="DejaVu Sans"/>
              </a:rPr>
              <a:t>Questions and Input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526320" y="4865760"/>
            <a:ext cx="2729880" cy="35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Georgia"/>
                <a:ea typeface="DejaVu Sans"/>
              </a:rPr>
              <a:t>andrew_perrin@unc.edu</a:t>
            </a:r>
            <a:endParaRPr/>
          </a:p>
        </p:txBody>
      </p:sp>
      <p:sp>
        <p:nvSpPr>
          <p:cNvPr id="95" name="CustomShape 3"/>
          <p:cNvSpPr/>
          <p:nvPr/>
        </p:nvSpPr>
        <p:spPr>
          <a:xfrm>
            <a:off x="457560" y="41184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ctr"/>
          <a:p>
            <a:pPr>
              <a:lnSpc>
                <a:spcPct val="100000"/>
              </a:lnSpc>
            </a:pPr>
            <a:r>
              <a:rPr lang="en-US" sz="4000" strike="noStrike">
                <a:solidFill>
                  <a:srgbClr val="000000"/>
                </a:solidFill>
                <a:latin typeface="Georgia"/>
                <a:ea typeface="DejaVu Sans"/>
              </a:rPr>
              <a:t>Thanks</a:t>
            </a:r>
            <a:endParaRPr/>
          </a:p>
        </p:txBody>
      </p:sp>
      <p:sp>
        <p:nvSpPr>
          <p:cNvPr id="96" name="CustomShape 4"/>
          <p:cNvSpPr/>
          <p:nvPr/>
        </p:nvSpPr>
        <p:spPr>
          <a:xfrm>
            <a:off x="457560" y="1463040"/>
            <a:ext cx="8046000" cy="113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Georgia"/>
                <a:ea typeface="DejaVu Sans"/>
              </a:rPr>
              <a:t>Donna Gilleskie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Georgia"/>
                <a:ea typeface="DejaVu Sans"/>
              </a:rPr>
              <a:t>Christian Iliadis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Georgia"/>
                <a:ea typeface="DejaVu Sans"/>
              </a:rPr>
              <a:t>Candy Davies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Georgia"/>
                <a:ea typeface="DejaVu Sans"/>
              </a:rPr>
              <a:t>Christopher Derickson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Georgia"/>
                <a:ea typeface="DejaVu Sans"/>
              </a:rPr>
              <a:t>Roberta Norwood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Georgia"/>
                <a:ea typeface="DejaVu Sans"/>
              </a:rPr>
              <a:t>David Pass</a:t>
            </a:r>
            <a:endParaRPr/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