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3" r:id="rId2"/>
    <p:sldId id="438" r:id="rId3"/>
    <p:sldId id="439" r:id="rId4"/>
    <p:sldId id="440" r:id="rId5"/>
    <p:sldId id="441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CC"/>
    <a:srgbClr val="3A75B0"/>
    <a:srgbClr val="526AE0"/>
    <a:srgbClr val="52C8E0"/>
    <a:srgbClr val="5B96D7"/>
    <a:srgbClr val="FFFD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8" autoAdjust="0"/>
    <p:restoredTop sz="94670" autoAdjust="0"/>
  </p:normalViewPr>
  <p:slideViewPr>
    <p:cSldViewPr>
      <p:cViewPr varScale="1">
        <p:scale>
          <a:sx n="82" d="100"/>
          <a:sy n="82" d="100"/>
        </p:scale>
        <p:origin x="102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algn="r"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algn="r"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49E79EE1-1303-44E6-8316-301A04C1D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1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>
            <a:lvl1pPr algn="r"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43" tIns="48321" rIns="96643" bIns="48321" numCol="1" anchor="b" anchorCtr="0" compatLnSpc="1">
            <a:prstTxWarp prst="textNoShape">
              <a:avLst/>
            </a:prstTxWarp>
          </a:bodyPr>
          <a:lstStyle>
            <a:lvl1pPr algn="r" defTabSz="966514">
              <a:defRPr sz="1200">
                <a:solidFill>
                  <a:srgbClr val="FFFDFD"/>
                </a:solidFill>
                <a:latin typeface="Bembo" pitchFamily="48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C8300E1F-9BAB-4867-9FCF-71A2CBA83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02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fld id="{0DDA7CCC-3955-4854-8447-F3802640D4AD}" type="slidenum">
              <a:rPr lang="en-US" sz="1200" smtClean="0">
                <a:solidFill>
                  <a:srgbClr val="FFFDFD"/>
                </a:solidFill>
                <a:latin typeface="Bembo" pitchFamily="18" charset="0"/>
              </a:rPr>
              <a:pPr/>
              <a:t>1</a:t>
            </a:fld>
            <a:endParaRPr lang="en-US" sz="1200" smtClean="0">
              <a:solidFill>
                <a:srgbClr val="FFFDFD"/>
              </a:solidFill>
              <a:latin typeface="Bembo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337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fld id="{0DDA7CCC-3955-4854-8447-F3802640D4AD}" type="slidenum">
              <a:rPr lang="en-US" sz="1200" smtClean="0">
                <a:solidFill>
                  <a:srgbClr val="FFFDFD"/>
                </a:solidFill>
                <a:latin typeface="Bembo" pitchFamily="18" charset="0"/>
              </a:rPr>
              <a:pPr/>
              <a:t>2</a:t>
            </a:fld>
            <a:endParaRPr lang="en-US" sz="1200" smtClean="0">
              <a:solidFill>
                <a:srgbClr val="FFFDFD"/>
              </a:solidFill>
              <a:latin typeface="Bembo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6855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fld id="{0DDA7CCC-3955-4854-8447-F3802640D4AD}" type="slidenum">
              <a:rPr lang="en-US" sz="1200" smtClean="0">
                <a:solidFill>
                  <a:srgbClr val="FFFDFD"/>
                </a:solidFill>
                <a:latin typeface="Bembo" pitchFamily="18" charset="0"/>
              </a:rPr>
              <a:pPr/>
              <a:t>3</a:t>
            </a:fld>
            <a:endParaRPr lang="en-US" sz="1200" smtClean="0">
              <a:solidFill>
                <a:srgbClr val="FFFDFD"/>
              </a:solidFill>
              <a:latin typeface="Bembo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387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fld id="{0DDA7CCC-3955-4854-8447-F3802640D4AD}" type="slidenum">
              <a:rPr lang="en-US" sz="1200" smtClean="0">
                <a:solidFill>
                  <a:srgbClr val="FFFDFD"/>
                </a:solidFill>
                <a:latin typeface="Bembo" pitchFamily="18" charset="0"/>
              </a:rPr>
              <a:pPr/>
              <a:t>4</a:t>
            </a:fld>
            <a:endParaRPr lang="en-US" sz="1200" smtClean="0">
              <a:solidFill>
                <a:srgbClr val="FFFDFD"/>
              </a:solidFill>
              <a:latin typeface="Bembo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51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 defTabSz="963613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fld id="{0DDA7CCC-3955-4854-8447-F3802640D4AD}" type="slidenum">
              <a:rPr lang="en-US" sz="1200" smtClean="0">
                <a:solidFill>
                  <a:srgbClr val="FFFDFD"/>
                </a:solidFill>
                <a:latin typeface="Bembo" pitchFamily="18" charset="0"/>
              </a:rPr>
              <a:pPr/>
              <a:t>5</a:t>
            </a:fld>
            <a:endParaRPr lang="en-US" sz="1200" smtClean="0">
              <a:solidFill>
                <a:srgbClr val="FFFDFD"/>
              </a:solidFill>
              <a:latin typeface="Bembo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030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3A8DE-92C4-4BD5-8E9C-AEBF4A800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8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0E9B-5C26-416A-AD09-51DC31BE8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7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648E-846B-4FB3-AFB6-2A3B9EF6A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5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F83D-9B36-44C2-9A8E-CFCF6744F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40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982FA-8522-4E5E-8151-F9A2DDC4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5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559F1-62AA-43EB-8EBE-C96DCA03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B08CB-BDF4-4654-B5D7-9556EE946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F6D5-B6B0-45F7-BDA8-08B259F89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3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C2ED-8582-4CD6-BA2E-2CB357E1E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7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AE053-5BD7-40C0-AE81-44B713C11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1F324-6EDE-44FE-8933-3919F064F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2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F734-99E9-42EB-8257-AFC12F324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5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2EADA-A4E8-4BBB-8FA4-F75DBC67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48" charset="-128"/>
              </a:defRPr>
            </a:lvl1pPr>
          </a:lstStyle>
          <a:p>
            <a:pPr>
              <a:defRPr/>
            </a:pPr>
            <a:fld id="{0E66401A-6A1A-4B50-AE69-774D8E246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8486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r>
              <a:rPr lang="en-US" sz="3200" dirty="0" smtClean="0">
                <a:solidFill>
                  <a:srgbClr val="6699CC"/>
                </a:solidFill>
                <a:latin typeface="+mn-lt"/>
              </a:rPr>
              <a:t>Claims</a:t>
            </a:r>
            <a:endParaRPr lang="en-US" sz="32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CNN cited “academic experts” as establishing a “threshold for being college-literate”:  400 on SAT Critical Reading </a:t>
            </a:r>
            <a:r>
              <a:rPr lang="en-US" sz="2000" u="sng" dirty="0" smtClean="0">
                <a:latin typeface="+mn-lt"/>
              </a:rPr>
              <a:t>or </a:t>
            </a:r>
            <a:r>
              <a:rPr lang="en-US" sz="2000" dirty="0" smtClean="0">
                <a:latin typeface="+mn-lt"/>
              </a:rPr>
              <a:t>400 on SAT Writing </a:t>
            </a:r>
            <a:r>
              <a:rPr lang="en-US" sz="2000" u="sng" dirty="0" smtClean="0">
                <a:latin typeface="+mn-lt"/>
              </a:rPr>
              <a:t>or </a:t>
            </a:r>
            <a:r>
              <a:rPr lang="en-US" sz="2000" dirty="0" smtClean="0">
                <a:latin typeface="+mn-lt"/>
              </a:rPr>
              <a:t>16 on ACT</a:t>
            </a:r>
            <a:endParaRPr lang="en-US" sz="20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CNN claimed that of “183 </a:t>
            </a:r>
            <a:r>
              <a:rPr lang="en-US" sz="2000" dirty="0" smtClean="0">
                <a:latin typeface="+mn-lt"/>
              </a:rPr>
              <a:t>athletes in revenue-generating </a:t>
            </a:r>
            <a:r>
              <a:rPr lang="en-US" sz="2000" dirty="0" smtClean="0">
                <a:latin typeface="+mn-lt"/>
              </a:rPr>
              <a:t>sports admitted to UNC between 2004 and 2012”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“Between 8</a:t>
            </a:r>
            <a:r>
              <a:rPr lang="en-US" sz="2000" dirty="0">
                <a:latin typeface="+mn-lt"/>
              </a:rPr>
              <a:t>% and 10% [i.e., between 15 and 18] were reading below a third grade level”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“About 60</a:t>
            </a:r>
            <a:r>
              <a:rPr lang="en-US" sz="2000" dirty="0">
                <a:latin typeface="+mn-lt"/>
              </a:rPr>
              <a:t>% [i.e., 110] were reading between the fourth and </a:t>
            </a:r>
            <a:r>
              <a:rPr lang="en-US" sz="2000" dirty="0" smtClean="0">
                <a:latin typeface="+mn-lt"/>
              </a:rPr>
              <a:t>eighth </a:t>
            </a:r>
            <a:r>
              <a:rPr lang="en-US" sz="2000" dirty="0">
                <a:latin typeface="+mn-lt"/>
              </a:rPr>
              <a:t>grade reading levels</a:t>
            </a:r>
            <a:r>
              <a:rPr lang="en-US" sz="2000" dirty="0" smtClean="0">
                <a:latin typeface="+mn-lt"/>
              </a:rPr>
              <a:t>”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>
                <a:latin typeface="+mn-lt"/>
              </a:rPr>
              <a:t>Overall:  125-128 students at eighth grade or lower “reading levels”</a:t>
            </a:r>
          </a:p>
          <a:p>
            <a:r>
              <a:rPr lang="en-US" sz="2200" dirty="0" smtClean="0">
                <a:latin typeface="+mn-lt"/>
              </a:rPr>
              <a:t>CNN did not ask UNC-Chapel Hill for SAT or ACT data</a:t>
            </a:r>
            <a:endParaRPr lang="en-US" sz="2200" dirty="0">
              <a:latin typeface="+mn-lt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38200" y="990600"/>
            <a:ext cx="7315200" cy="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763963" y="812800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endParaRPr lang="en-US" sz="3500">
              <a:solidFill>
                <a:srgbClr val="FFFDFD"/>
              </a:solidFill>
              <a:latin typeface="Bembo" pitchFamily="18" charset="0"/>
            </a:endParaRPr>
          </a:p>
        </p:txBody>
      </p:sp>
      <p:pic>
        <p:nvPicPr>
          <p:cNvPr id="8197" name="Picture 6" descr="UNC_logo_6699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943600"/>
            <a:ext cx="241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848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r>
              <a:rPr lang="en-US" sz="3200" dirty="0" smtClean="0">
                <a:solidFill>
                  <a:srgbClr val="6699CC"/>
                </a:solidFill>
                <a:latin typeface="+mn-lt"/>
              </a:rPr>
              <a:t>Facts—Current State</a:t>
            </a:r>
            <a:endParaRPr lang="en-US" sz="32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2013:  all 154 enrolling student-athletes met the threshold for “college literacy” defined by CNN’s experts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2012:  165 of 167 enrolling student-athletes met the threshold for “college literacy” defined by CNN’s experts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Two who did not were evaluated comprehensively for admission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Both </a:t>
            </a:r>
            <a:r>
              <a:rPr lang="en-US" sz="2000" dirty="0">
                <a:latin typeface="+mn-lt"/>
              </a:rPr>
              <a:t>are currently enrolled and in good standing academically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38200" y="990600"/>
            <a:ext cx="7315200" cy="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763963" y="812800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endParaRPr lang="en-US" sz="3500">
              <a:solidFill>
                <a:srgbClr val="FFFDFD"/>
              </a:solidFill>
              <a:latin typeface="Bembo" pitchFamily="18" charset="0"/>
            </a:endParaRPr>
          </a:p>
        </p:txBody>
      </p:sp>
      <p:pic>
        <p:nvPicPr>
          <p:cNvPr id="8197" name="Picture 6" descr="UNC_logo_6699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943600"/>
            <a:ext cx="241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2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84860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r>
              <a:rPr lang="en-US" sz="3200" dirty="0" smtClean="0">
                <a:solidFill>
                  <a:srgbClr val="6699CC"/>
                </a:solidFill>
                <a:latin typeface="+mn-lt"/>
              </a:rPr>
              <a:t>Facts—CNN Time Period</a:t>
            </a:r>
            <a:endParaRPr lang="en-US" sz="32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Between 2004 and 2012, UNC-Chapel Hill enrolled 1,377 first-year student-athletes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More than 97 percent (1,338) met the threshold for “college literacy” defined by CNN’s experts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39 students (2.83 percent) did not meet the threshold; of these 39,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>
                <a:latin typeface="+mn-lt"/>
              </a:rPr>
              <a:t>23 (59 percent) have graduated </a:t>
            </a:r>
            <a:r>
              <a:rPr lang="en-US" sz="2000" dirty="0" smtClean="0">
                <a:latin typeface="+mn-lt"/>
              </a:rPr>
              <a:t>or </a:t>
            </a:r>
            <a:r>
              <a:rPr lang="en-US" sz="2000" dirty="0">
                <a:latin typeface="+mn-lt"/>
              </a:rPr>
              <a:t>remain enrolled and in good academic standing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>
                <a:latin typeface="+mn-lt"/>
              </a:rPr>
              <a:t>11 (28 percent) left </a:t>
            </a:r>
            <a:r>
              <a:rPr lang="en-US" sz="2000" dirty="0" smtClean="0">
                <a:latin typeface="+mn-lt"/>
              </a:rPr>
              <a:t>academically </a:t>
            </a:r>
            <a:r>
              <a:rPr lang="en-US" sz="2000" dirty="0">
                <a:latin typeface="+mn-lt"/>
              </a:rPr>
              <a:t>eligible to return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34 (87 </a:t>
            </a:r>
            <a:r>
              <a:rPr lang="en-US" sz="2000" dirty="0">
                <a:latin typeface="+mn-lt"/>
              </a:rPr>
              <a:t>percent) </a:t>
            </a:r>
            <a:r>
              <a:rPr lang="en-US" sz="2000" dirty="0" smtClean="0">
                <a:latin typeface="+mn-lt"/>
              </a:rPr>
              <a:t>have graduated, remain enrolled, or left academically </a:t>
            </a:r>
            <a:r>
              <a:rPr lang="en-US" sz="2000" dirty="0" smtClean="0">
                <a:latin typeface="+mn-lt"/>
              </a:rPr>
              <a:t>eligible to </a:t>
            </a:r>
            <a:r>
              <a:rPr lang="en-US" sz="2000" dirty="0" smtClean="0">
                <a:latin typeface="+mn-lt"/>
              </a:rPr>
              <a:t>return</a:t>
            </a:r>
            <a:endParaRPr lang="en-US" sz="2000" dirty="0">
              <a:latin typeface="+mn-lt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38200" y="990600"/>
            <a:ext cx="7315200" cy="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763963" y="812800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endParaRPr lang="en-US" sz="3500">
              <a:solidFill>
                <a:srgbClr val="FFFDFD"/>
              </a:solidFill>
              <a:latin typeface="Bembo" pitchFamily="18" charset="0"/>
            </a:endParaRPr>
          </a:p>
        </p:txBody>
      </p:sp>
      <p:pic>
        <p:nvPicPr>
          <p:cNvPr id="8197" name="Picture 6" descr="UNC_logo_6699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943600"/>
            <a:ext cx="241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0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848600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r>
              <a:rPr lang="en-US" sz="3200" dirty="0" smtClean="0">
                <a:solidFill>
                  <a:srgbClr val="6699CC"/>
                </a:solidFill>
                <a:latin typeface="+mn-lt"/>
              </a:rPr>
              <a:t>Facts—CNN Time Period</a:t>
            </a:r>
            <a:endParaRPr lang="en-US" sz="32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Between 2004 and 2012, UNC-Chapel Hill enrolled 341 first-year student-athletes who were recruited for football, men’s basketball, or women’s basketball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More than 90 percent (307) met the threshold for “college literacy” defined by CNN’s experts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34 students (9.97 percent) did not meet the threshold; of these 34,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20 </a:t>
            </a:r>
            <a:r>
              <a:rPr lang="en-US" sz="2000" dirty="0">
                <a:latin typeface="+mn-lt"/>
              </a:rPr>
              <a:t>(59 percent) have graduated </a:t>
            </a:r>
            <a:r>
              <a:rPr lang="en-US" sz="2000" dirty="0" smtClean="0">
                <a:latin typeface="+mn-lt"/>
              </a:rPr>
              <a:t>or </a:t>
            </a:r>
            <a:r>
              <a:rPr lang="en-US" sz="2000" dirty="0">
                <a:latin typeface="+mn-lt"/>
              </a:rPr>
              <a:t>remain enrolled and in good academic standing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10 </a:t>
            </a:r>
            <a:r>
              <a:rPr lang="en-US" sz="2000" dirty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29 </a:t>
            </a:r>
            <a:r>
              <a:rPr lang="en-US" sz="2000" dirty="0">
                <a:latin typeface="+mn-lt"/>
              </a:rPr>
              <a:t>percent) left </a:t>
            </a:r>
            <a:r>
              <a:rPr lang="en-US" sz="2000" dirty="0" smtClean="0">
                <a:latin typeface="+mn-lt"/>
              </a:rPr>
              <a:t>academically </a:t>
            </a:r>
            <a:r>
              <a:rPr lang="en-US" sz="2000" dirty="0">
                <a:latin typeface="+mn-lt"/>
              </a:rPr>
              <a:t>eligible to return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6699CC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30 </a:t>
            </a:r>
            <a:r>
              <a:rPr lang="en-US" sz="2000" dirty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88 </a:t>
            </a:r>
            <a:r>
              <a:rPr lang="en-US" sz="2000" dirty="0">
                <a:latin typeface="+mn-lt"/>
              </a:rPr>
              <a:t>percent) have graduated, remain enrolled, or left academically </a:t>
            </a:r>
            <a:r>
              <a:rPr lang="en-US" sz="2000" dirty="0" smtClean="0">
                <a:latin typeface="+mn-lt"/>
              </a:rPr>
              <a:t>eligible to </a:t>
            </a:r>
            <a:r>
              <a:rPr lang="en-US" sz="2000" dirty="0">
                <a:latin typeface="+mn-lt"/>
              </a:rPr>
              <a:t>return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38200" y="990600"/>
            <a:ext cx="7315200" cy="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763963" y="812800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endParaRPr lang="en-US" sz="3500">
              <a:solidFill>
                <a:srgbClr val="FFFDFD"/>
              </a:solidFill>
              <a:latin typeface="Bembo" pitchFamily="18" charset="0"/>
            </a:endParaRPr>
          </a:p>
        </p:txBody>
      </p:sp>
      <p:pic>
        <p:nvPicPr>
          <p:cNvPr id="8197" name="Picture 6" descr="UNC_logo_6699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943600"/>
            <a:ext cx="241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1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8486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r>
              <a:rPr lang="en-US" sz="3200" dirty="0" smtClean="0">
                <a:solidFill>
                  <a:srgbClr val="6699CC"/>
                </a:solidFill>
                <a:latin typeface="+mn-lt"/>
              </a:rPr>
              <a:t>Summary</a:t>
            </a:r>
            <a:endParaRPr lang="en-US" sz="32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CNN:  125-128 students at eighth grade or lower “reading levels”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UNC-Chapel Hill:  39 students who did not meet the threshold for “college literacy” defined by CNN’s own experts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All 39 students—like all candidates for undergraduate admission—were evaluated comprehensively and individually and on the basis of other quantitative and qualitative information besides test scores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Both the College Board and ACT discourage schools from using their tests as the sole means of assessment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Clr>
                <a:srgbClr val="6699CC"/>
              </a:buClr>
              <a:buSzPct val="90000"/>
            </a:pPr>
            <a:r>
              <a:rPr lang="en-US" sz="2000" dirty="0" smtClean="0">
                <a:latin typeface="+mn-lt"/>
              </a:rPr>
              <a:t>Neither the College Board nor ACT has substantiated a correlation between its test and “grade levels” in reading</a:t>
            </a:r>
            <a:endParaRPr lang="en-US" sz="2000" dirty="0">
              <a:latin typeface="+mn-lt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38200" y="990600"/>
            <a:ext cx="7315200" cy="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763963" y="812800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9pPr>
          </a:lstStyle>
          <a:p>
            <a:endParaRPr lang="en-US" sz="3500">
              <a:solidFill>
                <a:srgbClr val="FFFDFD"/>
              </a:solidFill>
              <a:latin typeface="Bembo" pitchFamily="18" charset="0"/>
            </a:endParaRPr>
          </a:p>
        </p:txBody>
      </p:sp>
      <p:pic>
        <p:nvPicPr>
          <p:cNvPr id="8197" name="Picture 6" descr="UNC_logo_6699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5943600"/>
            <a:ext cx="2413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6699CC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CAE2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48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8839</TotalTime>
  <Words>469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Bembo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metro productions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metro productions</dc:creator>
  <cp:lastModifiedBy>Farmer, Stephen M</cp:lastModifiedBy>
  <cp:revision>872</cp:revision>
  <cp:lastPrinted>2007-09-25T13:22:14Z</cp:lastPrinted>
  <dcterms:created xsi:type="dcterms:W3CDTF">2004-09-29T18:40:42Z</dcterms:created>
  <dcterms:modified xsi:type="dcterms:W3CDTF">2014-01-17T17:24:07Z</dcterms:modified>
</cp:coreProperties>
</file>