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BD8"/>
    <a:srgbClr val="7AC3F6"/>
    <a:srgbClr val="6CADDA"/>
    <a:srgbClr val="75BBEC"/>
    <a:srgbClr val="639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40" autoAdjust="0"/>
  </p:normalViewPr>
  <p:slideViewPr>
    <p:cSldViewPr snapToGrid="0" snapToObjects="1">
      <p:cViewPr varScale="1">
        <p:scale>
          <a:sx n="60" d="100"/>
          <a:sy n="60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EE322-AFBB-44F9-A2F5-424FF7FC658B}" type="datetimeFigureOut">
              <a:rPr lang="en-US" smtClean="0"/>
              <a:t>10/4/2013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59684-84FA-485D-87C3-AF20619942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9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Student-led</a:t>
            </a:r>
            <a:r>
              <a:rPr lang="en-US" baseline="0" dirty="0" smtClean="0"/>
              <a:t> efforts included: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design, printing, and placement of a series of stickers across campus in residence halls and other locations promoting sustainable water use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Directing of funds to Student Enrichment Fund of Student Government and the Campus Y Development Committee’s Fund to support student water projects</a:t>
            </a:r>
          </a:p>
          <a:p>
            <a:pPr marL="228600" indent="-228600">
              <a:buAutoNum type="arabicPeriod"/>
            </a:pPr>
            <a:r>
              <a:rPr lang="en-US" dirty="0" smtClean="0"/>
              <a:t>Student orgs</a:t>
            </a:r>
            <a:r>
              <a:rPr lang="en-US" baseline="0" dirty="0" smtClean="0"/>
              <a:t> such as </a:t>
            </a:r>
            <a:r>
              <a:rPr lang="en-US" dirty="0" smtClean="0"/>
              <a:t>A Drink For Tomorrow</a:t>
            </a:r>
            <a:r>
              <a:rPr lang="en-US" baseline="0" dirty="0" smtClean="0"/>
              <a:t> </a:t>
            </a:r>
            <a:r>
              <a:rPr lang="en-US" dirty="0" smtClean="0"/>
              <a:t>which hosted</a:t>
            </a:r>
            <a:r>
              <a:rPr lang="en-US" baseline="0" dirty="0" smtClean="0"/>
              <a:t> </a:t>
            </a:r>
            <a:r>
              <a:rPr lang="en-US" dirty="0" smtClean="0"/>
              <a:t>their annual One In Eight banquet supporting a sustainable water project in Las Cocas, Peru, as well as the sale of water art done by first-year student Caroline Orr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59684-84FA-485D-87C3-AF206199426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4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Endowment</a:t>
            </a:r>
            <a:r>
              <a:rPr lang="en-US" baseline="0" dirty="0" smtClean="0"/>
              <a:t> of the Don and Jennifer Holzworth Distinguished Professorship Fund on March 22, 2012 (World Water Day)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59684-84FA-485D-87C3-AF206199426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13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 Water of Life: Artistic</a:t>
            </a:r>
            <a:r>
              <a:rPr lang="en-US" baseline="0" dirty="0" smtClean="0"/>
              <a:t> Expressions exhibition in FedEx Global Education Center</a:t>
            </a:r>
          </a:p>
          <a:p>
            <a:r>
              <a:rPr lang="en-US" baseline="0" dirty="0" smtClean="0"/>
              <a:t>- Journalism School’s Powering a Nation project “100 Gallons” and its more recent iteration “Water In Our World” </a:t>
            </a:r>
          </a:p>
          <a:p>
            <a:r>
              <a:rPr lang="en-US" baseline="0" dirty="0" smtClean="0"/>
              <a:t>- Global Sustainability Symposium in February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Environmental artist Buster Simpson’s campus info-sculpture</a:t>
            </a:r>
            <a:r>
              <a:rPr lang="en-US" baseline="0" dirty="0" smtClean="0"/>
              <a:t> work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Upcoming performances by PlayMakers theater (The Tempest and Metamorphoses) and Carolina Performing Arts (Bland Simpson and the Carolina Coastal Cohorts, Compagnie Kafig)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59684-84FA-485D-87C3-AF206199426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1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Progressive</a:t>
            </a:r>
            <a:r>
              <a:rPr lang="en-US" baseline="0" dirty="0" smtClean="0"/>
              <a:t> realization of the human right to water and sanitation index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59684-84FA-485D-87C3-AF206199426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47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Environmental Finance Center’s EPA Small Water Systems</a:t>
            </a:r>
            <a:r>
              <a:rPr lang="en-US" baseline="0" dirty="0" smtClean="0"/>
              <a:t> project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NC Science Festival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Community activism in Rogers Road community over access to water and sewer utilities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Institute for Marine Sciences research on NC coast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59684-84FA-485D-87C3-AF206199426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27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Environmental</a:t>
            </a:r>
            <a:r>
              <a:rPr lang="en-US" baseline="0" dirty="0" smtClean="0"/>
              <a:t> Law and Policy MOOC course taught by Don Hornstein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Global Research Institute selected water as their two year research theme along with a speaker series and water-focused fellows cohort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Proposal for a Water Theme/Carolina for Kibera legacy project in the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59684-84FA-485D-87C3-AF206199426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9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07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82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0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92800"/>
            <a:ext cx="9144000" cy="965200"/>
          </a:xfrm>
          <a:prstGeom prst="rect">
            <a:avLst/>
          </a:prstGeom>
          <a:gradFill>
            <a:gsLst>
              <a:gs pos="0">
                <a:srgbClr val="639EC8"/>
              </a:gs>
              <a:gs pos="100000">
                <a:srgbClr val="6BABD8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1027" name="Picture 2" descr="kittner_070409_owell_f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5935663"/>
            <a:ext cx="527367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large_white_tra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4400"/>
            <a:ext cx="26749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3"/>
          <p:cNvSpPr>
            <a:spLocks noChangeArrowheads="1"/>
          </p:cNvSpPr>
          <p:nvPr/>
        </p:nvSpPr>
        <p:spPr bwMode="auto">
          <a:xfrm>
            <a:off x="788988" y="2109788"/>
            <a:ext cx="4081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</a:rPr>
              <a:t>UNC Faculty Council Meeting</a:t>
            </a:r>
          </a:p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</a:rPr>
              <a:t>Friday</a:t>
            </a:r>
            <a:r>
              <a:rPr lang="en-US" altLang="en-US" sz="2000" dirty="0">
                <a:solidFill>
                  <a:schemeClr val="bg1"/>
                </a:solidFill>
              </a:rPr>
              <a:t>, </a:t>
            </a:r>
            <a:r>
              <a:rPr lang="en-US" altLang="en-US" sz="2000" dirty="0" smtClean="0">
                <a:solidFill>
                  <a:schemeClr val="bg1"/>
                </a:solidFill>
              </a:rPr>
              <a:t>October 4, 2013</a:t>
            </a:r>
          </a:p>
        </p:txBody>
      </p:sp>
      <p:sp>
        <p:nvSpPr>
          <p:cNvPr id="3074" name="Title 1"/>
          <p:cNvSpPr txBox="1">
            <a:spLocks/>
          </p:cNvSpPr>
          <p:nvPr/>
        </p:nvSpPr>
        <p:spPr bwMode="auto">
          <a:xfrm>
            <a:off x="742949" y="544513"/>
            <a:ext cx="6946324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“Water In Our World” pan-campus theme first-year review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075" name="Picture 1" descr="large_white_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5554663"/>
            <a:ext cx="34051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42948" y="5000665"/>
            <a:ext cx="46228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</a:rPr>
              <a:t>Terry Rhodes and Jamie Bartram, Co-chairs</a:t>
            </a:r>
          </a:p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</a:rPr>
              <a:t>Water Theme Steering Committee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Future Plans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954"/>
            <a:ext cx="8229600" cy="4082066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/>
              <a:t>steering committee will continue to encourage </a:t>
            </a:r>
            <a:r>
              <a:rPr lang="en-US" sz="2400" dirty="0" smtClean="0"/>
              <a:t>and fund activity </a:t>
            </a:r>
            <a:r>
              <a:rPr lang="en-US" sz="2400" dirty="0"/>
              <a:t>related to water for the 2013-2014 academic year. </a:t>
            </a:r>
            <a:endParaRPr lang="en-US" sz="2400" dirty="0" smtClean="0"/>
          </a:p>
          <a:p>
            <a:r>
              <a:rPr lang="en-US" sz="2400" dirty="0" smtClean="0"/>
              <a:t>A </a:t>
            </a:r>
            <a:r>
              <a:rPr lang="en-US" sz="2400" dirty="0"/>
              <a:t>renewal of funding at the same level as 2012-13 has been </a:t>
            </a:r>
            <a:r>
              <a:rPr lang="en-US" sz="2400" dirty="0" smtClean="0"/>
              <a:t>requested and a meeting with Chancellor Folt and Provost Dean is scheduled for late October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085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Resolution for extending Water Theme for a third year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2672"/>
            <a:ext cx="8229600" cy="4746810"/>
          </a:xfrm>
        </p:spPr>
        <p:txBody>
          <a:bodyPr/>
          <a:lstStyle/>
          <a:p>
            <a:r>
              <a:rPr lang="en-US" sz="2400" dirty="0" smtClean="0"/>
              <a:t>This would provide </a:t>
            </a:r>
            <a:r>
              <a:rPr lang="en-US" sz="2400" dirty="0"/>
              <a:t>essentially </a:t>
            </a:r>
            <a:r>
              <a:rPr lang="en-US" sz="2400" dirty="0" smtClean="0"/>
              <a:t>needed time </a:t>
            </a:r>
            <a:r>
              <a:rPr lang="en-US" sz="2400" dirty="0"/>
              <a:t>for </a:t>
            </a:r>
            <a:r>
              <a:rPr lang="en-US" sz="2400" dirty="0" smtClean="0"/>
              <a:t>longer-range </a:t>
            </a:r>
            <a:r>
              <a:rPr lang="en-US" sz="2400" dirty="0"/>
              <a:t>initiatives to play out more fully, especially those just beginning to be </a:t>
            </a:r>
            <a:r>
              <a:rPr lang="en-US" sz="2400" dirty="0" smtClean="0"/>
              <a:t>launched </a:t>
            </a:r>
            <a:r>
              <a:rPr lang="en-US" sz="2400" dirty="0"/>
              <a:t>(e.g. global water quality initiative)</a:t>
            </a:r>
          </a:p>
          <a:p>
            <a:r>
              <a:rPr lang="en-US" sz="2400" dirty="0" smtClean="0"/>
              <a:t>Campus performance organizations</a:t>
            </a:r>
            <a:r>
              <a:rPr lang="en-US" sz="2400" dirty="0"/>
              <a:t> (e.g. Carolina Performing Arts and PlayMakers Theater Company) </a:t>
            </a:r>
            <a:r>
              <a:rPr lang="en-US" sz="2400" dirty="0" smtClean="0"/>
              <a:t>require </a:t>
            </a:r>
            <a:r>
              <a:rPr lang="en-US" sz="2400" dirty="0"/>
              <a:t>at least a year or two of lead time in scheduling </a:t>
            </a:r>
            <a:r>
              <a:rPr lang="en-US" sz="2400" dirty="0" smtClean="0"/>
              <a:t>events</a:t>
            </a:r>
            <a:endParaRPr lang="en-US" sz="2400" dirty="0"/>
          </a:p>
          <a:p>
            <a:r>
              <a:rPr lang="en-US" sz="2400" dirty="0" smtClean="0"/>
              <a:t>New, interdisciplinary academic courses require time to plan and develop </a:t>
            </a:r>
          </a:p>
          <a:p>
            <a:r>
              <a:rPr lang="en-US" sz="2400" dirty="0" smtClean="0"/>
              <a:t>The extra year also allows for a smooth transition between the current and future themes without one stunting the momentum of another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79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4147"/>
            <a:ext cx="8229600" cy="4954629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Inspired by UNC Academic Plan and approved by Faculty Council in Dec. 2011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March 22, 2012 (World Water Day) – Reading at Old Well from </a:t>
            </a:r>
            <a:r>
              <a:rPr lang="en-US" sz="2400" i="1" dirty="0" smtClean="0"/>
              <a:t>The </a:t>
            </a:r>
            <a:r>
              <a:rPr lang="en-US" sz="2400" i="1" dirty="0" smtClean="0"/>
              <a:t>Way of </a:t>
            </a:r>
            <a:r>
              <a:rPr lang="en-US" sz="2400" i="1" dirty="0" smtClean="0"/>
              <a:t>Water</a:t>
            </a:r>
            <a:r>
              <a:rPr lang="en-US" sz="2400" dirty="0" smtClean="0"/>
              <a:t>, </a:t>
            </a:r>
            <a:r>
              <a:rPr lang="en-US" sz="2400" dirty="0" smtClean="0"/>
              <a:t>UNC &amp; US Water Partnership, and Holzworth professorship announcement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Officially launched in August 2012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Led by 17 member faculty steering committee along with parallel student organizing group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Over 60 events and activities held during 2012-2013 academic year related to theme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Initial budget of $</a:t>
            </a:r>
            <a:r>
              <a:rPr lang="en-US" sz="2400" dirty="0" smtClean="0"/>
              <a:t>110,00 used </a:t>
            </a:r>
            <a:r>
              <a:rPr lang="en-US" sz="2400" dirty="0"/>
              <a:t>to provide partial or initial seed funding for selected activities and </a:t>
            </a:r>
            <a:r>
              <a:rPr lang="en-US" sz="2400" dirty="0" smtClean="0"/>
              <a:t>initiatives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Since </a:t>
            </a:r>
            <a:r>
              <a:rPr lang="en-US" sz="2400" b="1" dirty="0"/>
              <a:t>the Water Theme derives its inspiration and purpose from the Academic Plan, our </a:t>
            </a:r>
            <a:r>
              <a:rPr lang="en-US" sz="2400" b="1" dirty="0" smtClean="0"/>
              <a:t>overview will </a:t>
            </a:r>
            <a:r>
              <a:rPr lang="en-US" sz="2400" b="1" dirty="0"/>
              <a:t>mirror its 6 distinct </a:t>
            </a:r>
            <a:r>
              <a:rPr lang="en-US" sz="2400" b="1" dirty="0" smtClean="0"/>
              <a:t>themes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2121"/>
            <a:ext cx="8229600" cy="4458726"/>
          </a:xfrm>
        </p:spPr>
        <p:txBody>
          <a:bodyPr/>
          <a:lstStyle/>
          <a:p>
            <a:r>
              <a:rPr lang="en-US" sz="2400" dirty="0" smtClean="0"/>
              <a:t>Work as an integrated university to attract, challenge, and inspire </a:t>
            </a:r>
            <a:r>
              <a:rPr lang="en-US" sz="2400" b="1" i="1" dirty="0" smtClean="0"/>
              <a:t>students</a:t>
            </a:r>
            <a:r>
              <a:rPr lang="en-US" sz="2400" dirty="0" smtClean="0"/>
              <a:t> through transformative academic experiences</a:t>
            </a:r>
          </a:p>
          <a:p>
            <a:r>
              <a:rPr lang="en-US" sz="2400" b="1" i="1" dirty="0" smtClean="0"/>
              <a:t>Faculty</a:t>
            </a:r>
            <a:r>
              <a:rPr lang="en-US" sz="2400" b="1" dirty="0" smtClean="0"/>
              <a:t>: </a:t>
            </a:r>
            <a:r>
              <a:rPr lang="en-US" sz="2400" dirty="0" smtClean="0"/>
              <a:t>Prominence, Composition, Recruitment, Development, Retention, and Scholarship</a:t>
            </a:r>
          </a:p>
          <a:p>
            <a:r>
              <a:rPr lang="en-US" sz="2400" i="1" dirty="0" smtClean="0"/>
              <a:t>I</a:t>
            </a:r>
            <a:r>
              <a:rPr lang="en-US" sz="2400" b="1" i="1" dirty="0" smtClean="0"/>
              <a:t>nterdisciplinarity </a:t>
            </a:r>
            <a:r>
              <a:rPr lang="en-US" sz="2400" dirty="0" smtClean="0"/>
              <a:t>in research, teaching, and public engagement</a:t>
            </a:r>
          </a:p>
          <a:p>
            <a:r>
              <a:rPr lang="en-US" sz="2400" b="1" i="1" dirty="0" smtClean="0"/>
              <a:t>Equity and Inclusion </a:t>
            </a:r>
            <a:r>
              <a:rPr lang="en-US" sz="2400" dirty="0" smtClean="0"/>
              <a:t>at Carolina</a:t>
            </a:r>
          </a:p>
          <a:p>
            <a:r>
              <a:rPr lang="en-US" sz="2400" b="1" i="1" dirty="0" smtClean="0"/>
              <a:t>Engaged scholars </a:t>
            </a:r>
            <a:r>
              <a:rPr lang="en-US" sz="2400" dirty="0" smtClean="0"/>
              <a:t>and scholarship</a:t>
            </a:r>
          </a:p>
          <a:p>
            <a:r>
              <a:rPr lang="en-US" sz="2400" dirty="0" smtClean="0"/>
              <a:t>Extend Carolina’s </a:t>
            </a:r>
            <a:r>
              <a:rPr lang="en-US" sz="2400" b="1" i="1" dirty="0" smtClean="0"/>
              <a:t>global presence</a:t>
            </a:r>
            <a:r>
              <a:rPr lang="en-US" sz="2400" dirty="0" smtClean="0"/>
              <a:t>, teaching, research, and public service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8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Work as an integrated university to attract, challenge, and inspire </a:t>
            </a:r>
            <a:r>
              <a:rPr lang="en-US" sz="2400" b="1" i="1" dirty="0"/>
              <a:t>students</a:t>
            </a:r>
            <a:r>
              <a:rPr lang="en-US" sz="2400" dirty="0"/>
              <a:t> through transformative academic experiences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4" name="Content Placeholder 3" descr="Y logo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1" y="1330109"/>
            <a:ext cx="1801906" cy="245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66" y="1659479"/>
            <a:ext cx="2113717" cy="1992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3918977"/>
            <a:ext cx="4590770" cy="169928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462" y="1647102"/>
            <a:ext cx="3007142" cy="200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920" y="3672522"/>
            <a:ext cx="2993880" cy="199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 smtClean="0"/>
              <a:t>Faculty</a:t>
            </a:r>
            <a:r>
              <a:rPr lang="en-US" sz="2400" dirty="0" smtClean="0"/>
              <a:t>: </a:t>
            </a:r>
            <a:r>
              <a:rPr lang="en-US" sz="2400" dirty="0"/>
              <a:t>Prominence, Composition, Recruitment, Development, Retention, and Scholarship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71" y="1116105"/>
            <a:ext cx="3117570" cy="4676356"/>
          </a:xfrm>
        </p:spPr>
      </p:pic>
    </p:spTree>
    <p:extLst>
      <p:ext uri="{BB962C8B-B14F-4D97-AF65-F5344CB8AC3E}">
        <p14:creationId xmlns:p14="http://schemas.microsoft.com/office/powerpoint/2010/main" val="13318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/>
              <a:t>Interdisciplinarity</a:t>
            </a:r>
            <a:r>
              <a:rPr lang="en-US" sz="2400" dirty="0"/>
              <a:t> in research, teaching, and public engagement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75" y="784926"/>
            <a:ext cx="3304227" cy="23294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60" y="784926"/>
            <a:ext cx="4231340" cy="2329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2" y="3377250"/>
            <a:ext cx="3304227" cy="2360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02" y="3312589"/>
            <a:ext cx="1867580" cy="2489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56" y="3312589"/>
            <a:ext cx="264795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56" y="4545922"/>
            <a:ext cx="2801476" cy="10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/>
              <a:t>Equity and Inclusion </a:t>
            </a:r>
            <a:r>
              <a:rPr lang="en-US" sz="2400" dirty="0"/>
              <a:t>at Carolina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9" y="696082"/>
            <a:ext cx="5342965" cy="5192694"/>
          </a:xfrm>
        </p:spPr>
      </p:pic>
    </p:spTree>
    <p:extLst>
      <p:ext uri="{BB962C8B-B14F-4D97-AF65-F5344CB8AC3E}">
        <p14:creationId xmlns:p14="http://schemas.microsoft.com/office/powerpoint/2010/main" val="4762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/>
              <a:t>Engaged scholars </a:t>
            </a:r>
            <a:r>
              <a:rPr lang="en-US" sz="2400" dirty="0"/>
              <a:t>and scholarship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9075"/>
            <a:ext cx="2662518" cy="23505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61" y="969073"/>
            <a:ext cx="5342886" cy="2350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" y="3588684"/>
            <a:ext cx="2667000" cy="2190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26" y="3609415"/>
            <a:ext cx="1812761" cy="2170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53" y="3570475"/>
            <a:ext cx="3227294" cy="22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Extend Carolina’s </a:t>
            </a:r>
            <a:r>
              <a:rPr lang="en-US" sz="2400" b="1" i="1" dirty="0"/>
              <a:t>global presence</a:t>
            </a:r>
            <a:r>
              <a:rPr lang="en-US" sz="2400" dirty="0"/>
              <a:t>, teaching, research, and public service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30" y="3566709"/>
            <a:ext cx="2481249" cy="221540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0" y="1204245"/>
            <a:ext cx="4311596" cy="2425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30" y="1151633"/>
            <a:ext cx="2469908" cy="2469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3" y="4276109"/>
            <a:ext cx="3232991" cy="10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4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UNC5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powerpointUNC5-2</Template>
  <TotalTime>3124</TotalTime>
  <Words>638</Words>
  <Application>Microsoft Office PowerPoint</Application>
  <PresentationFormat>On-screen Show (4:3)</PresentationFormat>
  <Paragraphs>57</Paragraphs>
  <Slides>11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powerpointUNC5-2</vt:lpstr>
      <vt:lpstr>PowerPoint Presentation</vt:lpstr>
      <vt:lpstr>Background</vt:lpstr>
      <vt:lpstr>Since the Water Theme derives its inspiration and purpose from the Academic Plan, our overview will mirror its 6 distinct themes</vt:lpstr>
      <vt:lpstr>Work as an integrated university to attract, challenge, and inspire students through transformative academic experiences </vt:lpstr>
      <vt:lpstr>Faculty: Prominence, Composition, Recruitment, Development, Retention, and Scholarship </vt:lpstr>
      <vt:lpstr>Interdisciplinarity in research, teaching, and public engagement </vt:lpstr>
      <vt:lpstr>Equity and Inclusion at Carolina </vt:lpstr>
      <vt:lpstr>Engaged scholars and scholarship </vt:lpstr>
      <vt:lpstr>Extend Carolina’s global presence, teaching, research, and public service </vt:lpstr>
      <vt:lpstr>Future Plans</vt:lpstr>
      <vt:lpstr>Resolution for extending Water Theme for a third year</vt:lpstr>
    </vt:vector>
  </TitlesOfParts>
  <Company>The University of North Carolina at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User</dc:creator>
  <cp:lastModifiedBy>Lenovo User</cp:lastModifiedBy>
  <cp:revision>23</cp:revision>
  <dcterms:created xsi:type="dcterms:W3CDTF">2013-09-26T19:26:14Z</dcterms:created>
  <dcterms:modified xsi:type="dcterms:W3CDTF">2013-10-04T12:19:10Z</dcterms:modified>
</cp:coreProperties>
</file>