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66" r:id="rId4"/>
    <p:sldId id="287" r:id="rId5"/>
    <p:sldId id="289" r:id="rId6"/>
    <p:sldId id="288" r:id="rId7"/>
    <p:sldId id="290" r:id="rId8"/>
    <p:sldId id="283" r:id="rId9"/>
    <p:sldId id="285" r:id="rId10"/>
    <p:sldId id="286" r:id="rId11"/>
    <p:sldId id="279" r:id="rId12"/>
    <p:sldId id="265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8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7225580220839747"/>
          <c:y val="2.3752969121140142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Fall 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25440187323523E-3"/>
                  <c:y val="-4.21026053453532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778035398636394E-3"/>
                  <c:y val="-1.29444330147567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344933395786819E-17"/>
                  <c:y val="-9.50118764845605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778035398636394E-3"/>
                  <c:y val="-8.42033403781771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154518950437317E-3"/>
                  <c:y val="-7.12589073634204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3731778425655978E-3"/>
                  <c:y val="4.35466070013035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294506554027686E-4"/>
                  <c:y val="-4.75059382422802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8824177590046142E-5"/>
                  <c:y val="-3.9400003740625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Romance Languages</c:v>
                </c:pt>
                <c:pt idx="1">
                  <c:v>Sociology</c:v>
                </c:pt>
                <c:pt idx="2">
                  <c:v>Chemistry</c:v>
                </c:pt>
                <c:pt idx="3">
                  <c:v>English</c:v>
                </c:pt>
                <c:pt idx="4">
                  <c:v>History</c:v>
                </c:pt>
                <c:pt idx="5">
                  <c:v>Comm Studies</c:v>
                </c:pt>
                <c:pt idx="6">
                  <c:v>Global Studies</c:v>
                </c:pt>
                <c:pt idx="7">
                  <c:v>Political Science</c:v>
                </c:pt>
                <c:pt idx="8">
                  <c:v>Exercise &amp; Sport Sciences</c:v>
                </c:pt>
                <c:pt idx="9">
                  <c:v>Economics</c:v>
                </c:pt>
                <c:pt idx="10">
                  <c:v>Biology</c:v>
                </c:pt>
                <c:pt idx="11">
                  <c:v>Psychology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300</c:v>
                </c:pt>
                <c:pt idx="1">
                  <c:v>334</c:v>
                </c:pt>
                <c:pt idx="2">
                  <c:v>357</c:v>
                </c:pt>
                <c:pt idx="3">
                  <c:v>397</c:v>
                </c:pt>
                <c:pt idx="4">
                  <c:v>411</c:v>
                </c:pt>
                <c:pt idx="5">
                  <c:v>447</c:v>
                </c:pt>
                <c:pt idx="6">
                  <c:v>457</c:v>
                </c:pt>
                <c:pt idx="7">
                  <c:v>546</c:v>
                </c:pt>
                <c:pt idx="8">
                  <c:v>592</c:v>
                </c:pt>
                <c:pt idx="9">
                  <c:v>700</c:v>
                </c:pt>
                <c:pt idx="10">
                  <c:v>1099</c:v>
                </c:pt>
                <c:pt idx="11">
                  <c:v>1108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11424"/>
        <c:axId val="75113216"/>
      </c:barChart>
      <c:catAx>
        <c:axId val="75111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75113216"/>
        <c:crosses val="autoZero"/>
        <c:auto val="1"/>
        <c:lblAlgn val="ctr"/>
        <c:lblOffset val="100"/>
        <c:noMultiLvlLbl val="0"/>
      </c:catAx>
      <c:valAx>
        <c:axId val="7511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1114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9BFB2-923E-4F2F-84E8-AE91F69B979B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0008D-D794-447D-B736-30FA8E211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29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p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72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820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5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t_b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small_blue_tran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92800"/>
            <a:ext cx="2540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4570" y="4498722"/>
            <a:ext cx="7882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The Faculty Athletics Committee Update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Friday, April </a:t>
            </a:r>
            <a:r>
              <a:rPr lang="en-US" sz="3600" b="1" dirty="0" smtClean="0">
                <a:solidFill>
                  <a:srgbClr val="0070C0"/>
                </a:solidFill>
              </a:rPr>
              <a:t>26 </a:t>
            </a:r>
            <a:r>
              <a:rPr lang="en-US" sz="3600" b="1" dirty="0" smtClean="0">
                <a:solidFill>
                  <a:srgbClr val="0070C0"/>
                </a:solidFill>
              </a:rPr>
              <a:t>2013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362" y="212942"/>
            <a:ext cx="8229600" cy="930058"/>
          </a:xfrm>
        </p:spPr>
        <p:txBody>
          <a:bodyPr/>
          <a:lstStyle/>
          <a:p>
            <a:r>
              <a:rPr lang="en-US" dirty="0" smtClean="0"/>
              <a:t>Year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362" y="1866378"/>
            <a:ext cx="8229600" cy="46722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Understand the current environment           </a:t>
            </a:r>
          </a:p>
          <a:p>
            <a:pPr>
              <a:buNone/>
            </a:pPr>
            <a:r>
              <a:rPr lang="en-US" dirty="0" smtClean="0"/>
              <a:t>	to determine information and perspectives needed for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**</a:t>
            </a:r>
            <a:r>
              <a:rPr lang="en-US" dirty="0" smtClean="0"/>
              <a:t>informed decision-making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**</a:t>
            </a:r>
            <a:r>
              <a:rPr lang="en-US" dirty="0" smtClean="0"/>
              <a:t>policy-setting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**</a:t>
            </a:r>
            <a:r>
              <a:rPr lang="en-US" dirty="0" smtClean="0"/>
              <a:t>philosophical guideline development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26060" y="2167003"/>
            <a:ext cx="5260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64920"/>
            <a:ext cx="8436279" cy="46722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Wrap it up – 		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Where are we now?</a:t>
            </a:r>
          </a:p>
          <a:p>
            <a:pPr>
              <a:buNone/>
            </a:pPr>
            <a:r>
              <a:rPr lang="en-US" dirty="0" smtClean="0"/>
              <a:t>Pull it together –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 there gaps in where we are 							and where we want to be and 								what we know?</a:t>
            </a:r>
          </a:p>
          <a:p>
            <a:pPr>
              <a:buNone/>
            </a:pPr>
            <a:r>
              <a:rPr lang="en-US" dirty="0" smtClean="0"/>
              <a:t>Move it forward –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are the next steps for 				clearly establishing and communicating 				our University philosophy for the bonding 			of athletics and academics in sync with our 			mission and values?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42" y="413359"/>
            <a:ext cx="8743168" cy="5649238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>
                <a:solidFill>
                  <a:srgbClr val="0070C0"/>
                </a:solidFill>
                <a:latin typeface="Brush Script MT" pitchFamily="66" charset="0"/>
              </a:rPr>
              <a:t>Thank you to dedicated, broad-minded, candid, intellectual, fair-minded, student-centered, respectful, committee members!</a:t>
            </a:r>
            <a:endParaRPr lang="en-US" sz="6600" dirty="0">
              <a:solidFill>
                <a:srgbClr val="0070C0"/>
              </a:solidFill>
              <a:latin typeface="Brush Script MT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2942" y="909704"/>
            <a:ext cx="8743168" cy="137003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6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ush Script MT" pitchFamily="66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 Meeting with SAAC </a:t>
            </a:r>
            <a:br>
              <a:rPr lang="en-US" dirty="0" smtClean="0"/>
            </a:br>
            <a:r>
              <a:rPr lang="en-US" sz="2800" dirty="0" smtClean="0"/>
              <a:t>(Student Athlete Advisory Council)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27</a:t>
            </a:r>
            <a:r>
              <a:rPr lang="en-US" baseline="30000" dirty="0" smtClean="0"/>
              <a:t>th</a:t>
            </a:r>
            <a:r>
              <a:rPr lang="en-US" dirty="0" smtClean="0"/>
              <a:t> meeting with SAAC</a:t>
            </a:r>
          </a:p>
          <a:p>
            <a:r>
              <a:rPr lang="en-US" dirty="0" smtClean="0"/>
              <a:t>FAC members held small group discussions</a:t>
            </a:r>
          </a:p>
          <a:p>
            <a:pPr lvl="1"/>
            <a:r>
              <a:rPr lang="en-US" dirty="0" smtClean="0"/>
              <a:t>Receiving a top quality education</a:t>
            </a:r>
          </a:p>
          <a:p>
            <a:pPr lvl="1"/>
            <a:r>
              <a:rPr lang="en-US" dirty="0" smtClean="0"/>
              <a:t>Would recommend UNC to others</a:t>
            </a:r>
          </a:p>
          <a:p>
            <a:pPr lvl="1"/>
            <a:r>
              <a:rPr lang="en-US" dirty="0" smtClean="0"/>
              <a:t>Suggestions for improvement in processes for academics/advising/communication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755"/>
            <a:ext cx="8229600" cy="816061"/>
          </a:xfrm>
        </p:spPr>
        <p:txBody>
          <a:bodyPr/>
          <a:lstStyle/>
          <a:p>
            <a:r>
              <a:rPr lang="en-US" b="1" dirty="0" smtClean="0"/>
              <a:t>April - Academics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992" y="1325405"/>
            <a:ext cx="8229600" cy="44115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- Reviewed the Academic Support Program for 	Student Athletes, a document providing titles, 	credentials, and duties of ASPSA staff.</a:t>
            </a:r>
          </a:p>
          <a:p>
            <a:pPr marL="0" indent="0">
              <a:buFontTx/>
              <a:buChar char="-"/>
            </a:pPr>
            <a:r>
              <a:rPr lang="en-US" dirty="0" smtClean="0"/>
              <a:t>Reviewed majors of student athletes from Fall 	2010 through Spring 2013 as well as course 	enrollment data for Spring 2013. </a:t>
            </a:r>
          </a:p>
          <a:p>
            <a:pPr marL="800100" lvl="2" indent="0">
              <a:buFontTx/>
              <a:buChar char="-"/>
            </a:pPr>
            <a:r>
              <a:rPr lang="en-US" dirty="0" smtClean="0"/>
              <a:t>Preliminary analysis - no clustering issues of majors of SA over the last three years; no clustering issues of student athletes in spring semester courses.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Majors – 800 students total; 616 with declared majors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134054"/>
              </p:ext>
            </p:extLst>
          </p:nvPr>
        </p:nvGraphicFramePr>
        <p:xfrm>
          <a:off x="613775" y="1464513"/>
          <a:ext cx="7240044" cy="3920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140"/>
                <a:gridCol w="3354624"/>
                <a:gridCol w="1295140"/>
                <a:gridCol w="1295140"/>
              </a:tblGrid>
              <a:tr h="435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Spring 2013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Undecided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184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5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Exercise and Sport Science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134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21.75%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5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Business Administration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13.15%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5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Communication Studies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12.01%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5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Journalism &amp; Mass </a:t>
                      </a:r>
                      <a:r>
                        <a:rPr lang="en-US" sz="1000" u="none" strike="noStrike" dirty="0" err="1">
                          <a:effectLst/>
                        </a:rPr>
                        <a:t>Comm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32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5.19%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5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Economics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3.90%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5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Biology (BS)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3.08%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5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Management and Society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3.08%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5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History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2.92%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5573" y="5562355"/>
            <a:ext cx="8714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 declared majors – 47% in 3 majors; remaining 53% are spread over more than 50 majors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Majors</a:t>
            </a:r>
            <a:br>
              <a:rPr lang="en-US" dirty="0" smtClean="0"/>
            </a:br>
            <a:r>
              <a:rPr lang="en-US" sz="3200" dirty="0" smtClean="0"/>
              <a:t>in the College of Arts &amp; Sciences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938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985294"/>
              </p:ext>
            </p:extLst>
          </p:nvPr>
        </p:nvGraphicFramePr>
        <p:xfrm>
          <a:off x="350731" y="1027133"/>
          <a:ext cx="8617905" cy="4709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6029"/>
                <a:gridCol w="1386098"/>
                <a:gridCol w="566491"/>
                <a:gridCol w="916029"/>
                <a:gridCol w="1386098"/>
                <a:gridCol w="566491"/>
                <a:gridCol w="916029"/>
                <a:gridCol w="1398149"/>
                <a:gridCol w="566491"/>
              </a:tblGrid>
              <a:tr h="7066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Upperclassmen Majors (239 students)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Junior Majors (116)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Senior Majors (123)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706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Academic Plan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CountOfAcademic Plan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Academic Plan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CountOfAcademic Plan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Academic Plan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CountOfAcademic Plan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70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BAEXSS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25.94%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BAEXSS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31.03%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BAEXSS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21.14%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70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BACOMM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19.25%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BACOMM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21.55%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BACOMM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17.07%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376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BSBA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8.37%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BAMNGT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8.62%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BSBA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9.76%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376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BAJOMC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7.95%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BAJOMC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6.90%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BAJOMC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8.94%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376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BAMNGT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5.86%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BSBA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6.90%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BAPSYA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5.69%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376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BAPSYA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4.60%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BAECON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3.45%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BAHIST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4.88%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376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BAHIST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4.18%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BAHIST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3.45%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BAENGL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4.07%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35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sports </a:t>
            </a:r>
            <a:r>
              <a:rPr lang="en-US" dirty="0" smtClean="0"/>
              <a:t>team – Spring 2012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245668"/>
              </p:ext>
            </p:extLst>
          </p:nvPr>
        </p:nvGraphicFramePr>
        <p:xfrm>
          <a:off x="325678" y="1112826"/>
          <a:ext cx="8530223" cy="4323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709"/>
                <a:gridCol w="1371994"/>
                <a:gridCol w="560728"/>
                <a:gridCol w="906709"/>
                <a:gridCol w="1371994"/>
                <a:gridCol w="560728"/>
                <a:gridCol w="906709"/>
                <a:gridCol w="1383924"/>
                <a:gridCol w="560728"/>
              </a:tblGrid>
              <a:tr h="4734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Football Major Clusters (29 students)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Men's Basketball Major Clusters (8)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Women's Basketball Major Clusters (7)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473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Academic Plan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CountOfAcademic Plan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Academic Plan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CountOfAcademic Plan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Academic Plan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CountOfAcademic Plan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473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BAEXSS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48.28%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BACOMM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50.00%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BACOMM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42.86%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473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BACOMM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24.14%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BSBA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25.00%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BAPSYA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14.29%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473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BAMNGT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10.34%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BAHIST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12.50%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BAPOLI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14.29%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473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BSBA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3.45%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BAEXSS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12.50%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BAEXSS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14.29%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473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BSAPPL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3.45%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BABIOA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14.29%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252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BAPOLI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3.45%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252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BAHIST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3.45%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252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BAAFAM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3.45%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2523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91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755"/>
            <a:ext cx="8229600" cy="816061"/>
          </a:xfrm>
        </p:spPr>
        <p:txBody>
          <a:bodyPr/>
          <a:lstStyle/>
          <a:p>
            <a:r>
              <a:rPr lang="en-US" b="1" dirty="0" smtClean="0"/>
              <a:t>April – Academics and Operations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992" y="1688660"/>
            <a:ext cx="8229600" cy="3622375"/>
          </a:xfrm>
        </p:spPr>
        <p:txBody>
          <a:bodyPr/>
          <a:lstStyle/>
          <a:p>
            <a:r>
              <a:rPr lang="en-US" dirty="0" smtClean="0"/>
              <a:t>Currently reviewing team competition schedules and compiling data regarding classes missed</a:t>
            </a:r>
          </a:p>
          <a:p>
            <a:r>
              <a:rPr lang="en-US" dirty="0" smtClean="0"/>
              <a:t>Further analysis of academic trends</a:t>
            </a:r>
          </a:p>
          <a:p>
            <a:r>
              <a:rPr lang="en-US" dirty="0"/>
              <a:t>Presentation by Martina Ballen, </a:t>
            </a:r>
            <a:r>
              <a:rPr lang="en-US" dirty="0" smtClean="0"/>
              <a:t>Senior Associate Athletic Director, Business Office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362" y="212942"/>
            <a:ext cx="8229600" cy="930058"/>
          </a:xfrm>
        </p:spPr>
        <p:txBody>
          <a:bodyPr/>
          <a:lstStyle/>
          <a:p>
            <a:r>
              <a:rPr lang="en-US" dirty="0" smtClean="0"/>
              <a:t>Year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830" y="1302707"/>
            <a:ext cx="8229600" cy="4083485"/>
          </a:xfrm>
        </p:spPr>
        <p:txBody>
          <a:bodyPr/>
          <a:lstStyle/>
          <a:p>
            <a:r>
              <a:rPr lang="en-US" dirty="0" smtClean="0"/>
              <a:t>Student Athlete Experience</a:t>
            </a:r>
          </a:p>
          <a:p>
            <a:r>
              <a:rPr lang="en-US" dirty="0" smtClean="0"/>
              <a:t>Admissions</a:t>
            </a:r>
          </a:p>
          <a:p>
            <a:r>
              <a:rPr lang="en-US" dirty="0" smtClean="0"/>
              <a:t>Advising</a:t>
            </a:r>
          </a:p>
          <a:p>
            <a:r>
              <a:rPr lang="en-US" dirty="0" smtClean="0"/>
              <a:t>Academics</a:t>
            </a:r>
          </a:p>
          <a:p>
            <a:r>
              <a:rPr lang="en-US" dirty="0" smtClean="0"/>
              <a:t>Operations</a:t>
            </a:r>
          </a:p>
          <a:p>
            <a:r>
              <a:rPr lang="en-US" dirty="0" smtClean="0"/>
              <a:t>(Policies and Procedures)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UNC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powerpointUNC2</Template>
  <TotalTime>715</TotalTime>
  <Words>456</Words>
  <Application>Microsoft Office PowerPoint</Application>
  <PresentationFormat>On-screen Show (4:3)</PresentationFormat>
  <Paragraphs>251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powerpointUNC2</vt:lpstr>
      <vt:lpstr>PowerPoint Presentation</vt:lpstr>
      <vt:lpstr>FAC Meeting with SAAC  (Student Athlete Advisory Council)</vt:lpstr>
      <vt:lpstr>April - Academics</vt:lpstr>
      <vt:lpstr>Majors – 800 students total; 616 with declared majors</vt:lpstr>
      <vt:lpstr>Top Majors in the College of Arts &amp; Sciences</vt:lpstr>
      <vt:lpstr>Spring 2012</vt:lpstr>
      <vt:lpstr>By sports team – Spring 2012</vt:lpstr>
      <vt:lpstr>April – Academics and Operations</vt:lpstr>
      <vt:lpstr>Year in Review</vt:lpstr>
      <vt:lpstr>Year in Review</vt:lpstr>
      <vt:lpstr>May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User</dc:creator>
  <cp:lastModifiedBy>Lenovo User</cp:lastModifiedBy>
  <cp:revision>75</cp:revision>
  <dcterms:created xsi:type="dcterms:W3CDTF">2012-12-07T13:50:28Z</dcterms:created>
  <dcterms:modified xsi:type="dcterms:W3CDTF">2013-04-26T14:21:00Z</dcterms:modified>
</cp:coreProperties>
</file>