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21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92" cy="6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3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799"/>
            <a:ext cx="9144000" cy="965201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3" name="Picture 2" descr="kittner_070409_owell_f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201" y="5936348"/>
            <a:ext cx="5274746" cy="870539"/>
          </a:xfrm>
          <a:prstGeom prst="rect">
            <a:avLst/>
          </a:prstGeom>
        </p:spPr>
      </p:pic>
      <p:pic>
        <p:nvPicPr>
          <p:cNvPr id="4" name="Picture 3" descr="large_white_tran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9" y="5994463"/>
            <a:ext cx="2675542" cy="738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3"/>
          <p:cNvSpPr>
            <a:spLocks noChangeArrowheads="1"/>
          </p:cNvSpPr>
          <p:nvPr/>
        </p:nvSpPr>
        <p:spPr bwMode="auto">
          <a:xfrm>
            <a:off x="789249" y="2110505"/>
            <a:ext cx="4080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Friday, April 12, 2013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743213" y="1306503"/>
            <a:ext cx="5315842" cy="80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Honor System Reform Suite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2" name="Picture 1" descr="large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06" y="5554923"/>
            <a:ext cx="3406055" cy="9400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History of this Reform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264025"/>
          </a:xfrm>
        </p:spPr>
        <p:txBody>
          <a:bodyPr/>
          <a:lstStyle/>
          <a:p>
            <a:pPr marL="341313" indent="-341313">
              <a:defRPr/>
            </a:pPr>
            <a:r>
              <a:rPr lang="en-US" sz="2800" b="1" dirty="0" smtClean="0"/>
              <a:t>Spring, 2010</a:t>
            </a:r>
            <a:r>
              <a:rPr lang="en-US" sz="2800" dirty="0" smtClean="0"/>
              <a:t>: EPC/COSC Faculty Survey</a:t>
            </a:r>
          </a:p>
          <a:p>
            <a:pPr marL="341313" indent="-341313">
              <a:defRPr/>
            </a:pPr>
            <a:r>
              <a:rPr lang="en-US" sz="2800" b="1" dirty="0" smtClean="0"/>
              <a:t>2010-2011</a:t>
            </a:r>
            <a:r>
              <a:rPr lang="en-US" sz="2800" dirty="0" smtClean="0"/>
              <a:t>: Joint EPC/COSC commission based on survey (faculty, staff)</a:t>
            </a:r>
          </a:p>
          <a:p>
            <a:pPr marL="341313" indent="-341313">
              <a:defRPr/>
            </a:pPr>
            <a:r>
              <a:rPr lang="en-US" sz="2800" b="1" dirty="0" smtClean="0"/>
              <a:t>2011-2012</a:t>
            </a:r>
            <a:r>
              <a:rPr lang="en-US" sz="2800" dirty="0" smtClean="0"/>
              <a:t>: “</a:t>
            </a:r>
            <a:r>
              <a:rPr lang="en-US" sz="2800" dirty="0" err="1" smtClean="0"/>
              <a:t>Boxill</a:t>
            </a:r>
            <a:r>
              <a:rPr lang="en-US" sz="2800" dirty="0" smtClean="0"/>
              <a:t> Commission” (faculty, staff, students)</a:t>
            </a:r>
          </a:p>
          <a:p>
            <a:pPr marL="341313" indent="-341313">
              <a:defRPr/>
            </a:pPr>
            <a:r>
              <a:rPr lang="en-US" sz="2800" b="1" dirty="0" smtClean="0"/>
              <a:t>Fall 2012</a:t>
            </a:r>
            <a:r>
              <a:rPr lang="en-US" sz="2800" dirty="0" smtClean="0"/>
              <a:t>: COSC </a:t>
            </a:r>
            <a:r>
              <a:rPr lang="en-US" sz="2800" dirty="0" smtClean="0"/>
              <a:t>“subcommittee” </a:t>
            </a:r>
            <a:r>
              <a:rPr lang="en-US" sz="2800" dirty="0" smtClean="0"/>
              <a:t>(faculty, staff, students</a:t>
            </a:r>
            <a:r>
              <a:rPr lang="en-US" sz="2800" dirty="0" smtClean="0"/>
              <a:t>)(including invited participants from multiple communities)</a:t>
            </a:r>
            <a:endParaRPr lang="en-US" sz="2800" dirty="0" smtClean="0"/>
          </a:p>
          <a:p>
            <a:pPr marL="341313" indent="-341313">
              <a:defRPr/>
            </a:pPr>
            <a:r>
              <a:rPr lang="en-US" sz="2800" b="1" dirty="0" smtClean="0"/>
              <a:t>Spring 2013</a:t>
            </a:r>
            <a:r>
              <a:rPr lang="en-US" sz="2800" dirty="0" smtClean="0"/>
              <a:t>: COSC (faculty, staff, students)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EPC/COSC Survey Findings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72% support for “student-led” system</a:t>
            </a:r>
          </a:p>
          <a:p>
            <a:r>
              <a:rPr lang="en-US" dirty="0" smtClean="0"/>
              <a:t>64% agree with sanctions handed down in their cases</a:t>
            </a:r>
          </a:p>
          <a:p>
            <a:r>
              <a:rPr lang="en-US" dirty="0" smtClean="0"/>
              <a:t>~70% or more don’t report to honor system</a:t>
            </a:r>
          </a:p>
          <a:p>
            <a:r>
              <a:rPr lang="en-US" dirty="0" smtClean="0"/>
              <a:t>Negative comments outnumber positive more than 2-to-1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45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Boxill</a:t>
            </a:r>
            <a:r>
              <a:rPr lang="en-US" sz="3200" dirty="0" smtClean="0"/>
              <a:t> Commission Policy Recommendations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7455"/>
            <a:ext cx="8229600" cy="4804812"/>
          </a:xfrm>
        </p:spPr>
        <p:txBody>
          <a:bodyPr/>
          <a:lstStyle/>
          <a:p>
            <a:r>
              <a:rPr lang="en-US" dirty="0" smtClean="0"/>
              <a:t>Training, communication, faculty liaisons</a:t>
            </a:r>
          </a:p>
          <a:p>
            <a:r>
              <a:rPr lang="en-US" dirty="0" smtClean="0"/>
              <a:t>Create a “culture of honor” </a:t>
            </a:r>
          </a:p>
          <a:p>
            <a:r>
              <a:rPr lang="en-US" dirty="0" smtClean="0"/>
              <a:t>Reduce burden of proof</a:t>
            </a:r>
          </a:p>
          <a:p>
            <a:r>
              <a:rPr lang="en-US" dirty="0" smtClean="0"/>
              <a:t>Reduce usual sanction for first-time offense</a:t>
            </a:r>
          </a:p>
          <a:p>
            <a:r>
              <a:rPr lang="en-US" dirty="0" smtClean="0"/>
              <a:t>Allow systematic instructor/student resolution process</a:t>
            </a:r>
          </a:p>
          <a:p>
            <a:r>
              <a:rPr lang="en-US" dirty="0" smtClean="0"/>
              <a:t>Include faculty and staff on honor panels</a:t>
            </a:r>
          </a:p>
        </p:txBody>
      </p:sp>
    </p:spTree>
    <p:extLst>
      <p:ext uri="{BB962C8B-B14F-4D97-AF65-F5344CB8AC3E}">
        <p14:creationId xmlns:p14="http://schemas.microsoft.com/office/powerpoint/2010/main" val="190549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COSC Proposal</a:t>
            </a:r>
            <a:br>
              <a:rPr lang="en-US" sz="3200" dirty="0" smtClean="0"/>
            </a:br>
            <a:r>
              <a:rPr lang="en-US" sz="2400" dirty="0" smtClean="0"/>
              <a:t>Implementation planned Fall, 2014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673"/>
            <a:ext cx="8229600" cy="4444594"/>
          </a:xfrm>
        </p:spPr>
        <p:txBody>
          <a:bodyPr/>
          <a:lstStyle/>
          <a:p>
            <a:r>
              <a:rPr lang="en-US" sz="2400" dirty="0" smtClean="0"/>
              <a:t>Reduce burden of proof from “beyond a reasonable doubt” to “clear and convincing evidence”</a:t>
            </a:r>
          </a:p>
          <a:p>
            <a:r>
              <a:rPr lang="en-US" sz="2400" dirty="0" smtClean="0"/>
              <a:t>Reduce first-offense usual sanction to F in the class, </a:t>
            </a:r>
            <a:r>
              <a:rPr lang="en-US" sz="2400" dirty="0" smtClean="0"/>
              <a:t>and academic probation, with </a:t>
            </a:r>
            <a:r>
              <a:rPr lang="en-US" sz="2400" dirty="0" smtClean="0"/>
              <a:t>future additional </a:t>
            </a:r>
            <a:r>
              <a:rPr lang="en-US" sz="2400" dirty="0" smtClean="0"/>
              <a:t>changes.  Table of escalating sanctions to be included as an appendix </a:t>
            </a:r>
            <a:endParaRPr lang="en-US" sz="2400" dirty="0" smtClean="0"/>
          </a:p>
          <a:p>
            <a:r>
              <a:rPr lang="en-US" sz="2400" dirty="0" smtClean="0"/>
              <a:t>Implement instructor/student resolution process</a:t>
            </a:r>
          </a:p>
          <a:p>
            <a:r>
              <a:rPr lang="en-US" sz="2400" dirty="0" smtClean="0"/>
              <a:t>Include faculty on honor panels for academic cases with “not-guilty” pleas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331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COSC Proposal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Future changes contemplated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of changes</a:t>
            </a:r>
          </a:p>
          <a:p>
            <a:r>
              <a:rPr lang="en-US" dirty="0" smtClean="0"/>
              <a:t>“X” transcript notation and removal process</a:t>
            </a:r>
          </a:p>
          <a:p>
            <a:r>
              <a:rPr lang="en-US" dirty="0" smtClean="0"/>
              <a:t>Reforms of the sanctioning process</a:t>
            </a:r>
          </a:p>
          <a:p>
            <a:r>
              <a:rPr lang="en-US" dirty="0" smtClean="0"/>
              <a:t>Logistics and training for faculty and </a:t>
            </a:r>
            <a:r>
              <a:rPr lang="en-US" smtClean="0"/>
              <a:t>student participation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3503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UNC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powerpointUNC5</Template>
  <TotalTime>1402</TotalTime>
  <Words>252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powerpointUNC5</vt:lpstr>
      <vt:lpstr>PowerPoint Presentation</vt:lpstr>
      <vt:lpstr>History of this Reform Effort</vt:lpstr>
      <vt:lpstr>EPC/COSC Survey Findings (2010)</vt:lpstr>
      <vt:lpstr>Boxill Commission Policy Recommendations</vt:lpstr>
      <vt:lpstr>COSC Proposal Implementation planned Fall, 2014</vt:lpstr>
      <vt:lpstr>COSC Proposal Future changes contemplated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aperrin</dc:creator>
  <cp:lastModifiedBy>Richard Myers</cp:lastModifiedBy>
  <cp:revision>9</cp:revision>
  <dcterms:created xsi:type="dcterms:W3CDTF">2013-04-09T15:47:54Z</dcterms:created>
  <dcterms:modified xsi:type="dcterms:W3CDTF">2013-04-10T17:39:55Z</dcterms:modified>
</cp:coreProperties>
</file>