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7"/>
  </p:notesMasterIdLst>
  <p:sldIdLst>
    <p:sldId id="256" r:id="rId2"/>
    <p:sldId id="266" r:id="rId3"/>
    <p:sldId id="272" r:id="rId4"/>
    <p:sldId id="273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74" r:id="rId13"/>
    <p:sldId id="275" r:id="rId14"/>
    <p:sldId id="271" r:id="rId15"/>
    <p:sldId id="265" r:id="rId1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33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B9BFB2-923E-4F2F-84E8-AE91F69B979B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60008D-D794-447D-B736-30FA8E2110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129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60008D-D794-447D-B736-30FA8E21109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ppt2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37248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0820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053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50ED275-4BE1-4A78-9376-F973673762A7}" type="datetimeFigureOut">
              <a:rPr lang="en-US" smtClean="0"/>
              <a:pPr/>
              <a:t>2/8/2013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06A55A8-8662-4420-970D-4D1ED658E1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57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pt_bg.jp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9" descr="small_blue_trans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892800"/>
            <a:ext cx="254000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5" r:id="rId2"/>
    <p:sldLayoutId id="2147483657" r:id="rId3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0"/>
          <a:cs typeface="ヒラギノ角ゴ Pro W3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0"/>
          <a:cs typeface="ヒラギノ角ゴ Pro W3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4570" y="4498722"/>
            <a:ext cx="78826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0070C0"/>
                </a:solidFill>
              </a:rPr>
              <a:t>The Faculty Athletics Committee Update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Friday, February 8, 2013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86843"/>
            <a:ext cx="8229600" cy="4675338"/>
          </a:xfrm>
        </p:spPr>
        <p:txBody>
          <a:bodyPr/>
          <a:lstStyle/>
          <a:p>
            <a:r>
              <a:rPr lang="en-US" sz="2900" dirty="0" smtClean="0"/>
              <a:t>The 26 students with scores at this level who enrolled at Carolina last fall have now completed their first full semester.  </a:t>
            </a:r>
          </a:p>
          <a:p>
            <a:r>
              <a:rPr lang="en-US" sz="2900" dirty="0" smtClean="0"/>
              <a:t>Sixty-two percent of them, including 56 percent of the recruited athletes, have GPA averages at or above 2.3.  The range in the averages is wide:  from 0.97 to 3.68 for the non-athletes, and from 1.07 to 3.46 for the athletes.</a:t>
            </a:r>
          </a:p>
          <a:p>
            <a:pPr>
              <a:buNone/>
            </a:pPr>
            <a:endParaRPr lang="en-US" sz="29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Admissions – Current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765"/>
            <a:ext cx="8229600" cy="4634630"/>
          </a:xfrm>
        </p:spPr>
        <p:txBody>
          <a:bodyPr/>
          <a:lstStyle/>
          <a:p>
            <a:r>
              <a:rPr lang="en-US" dirty="0" smtClean="0"/>
              <a:t>Process in place for improving the academic profile of our entering student athletes</a:t>
            </a:r>
          </a:p>
          <a:p>
            <a:r>
              <a:rPr lang="en-US" dirty="0" smtClean="0"/>
              <a:t>Admissions profile trends moving in the right direction</a:t>
            </a:r>
          </a:p>
          <a:p>
            <a:r>
              <a:rPr lang="en-US" dirty="0"/>
              <a:t>P</a:t>
            </a:r>
            <a:r>
              <a:rPr lang="en-US" dirty="0" smtClean="0"/>
              <a:t>lans for more data reporting </a:t>
            </a:r>
          </a:p>
          <a:p>
            <a:r>
              <a:rPr lang="en-US" dirty="0" smtClean="0"/>
              <a:t>At FAC year end - more data to analyze and review in context of other information – student athlete exit data, advising resources, and academic support programs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February - Advising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517" y="1600201"/>
            <a:ext cx="8436279" cy="4082066"/>
          </a:xfrm>
        </p:spPr>
        <p:txBody>
          <a:bodyPr/>
          <a:lstStyle/>
          <a:p>
            <a:r>
              <a:rPr lang="en-US" dirty="0" smtClean="0"/>
              <a:t>Topic Experts – </a:t>
            </a:r>
            <a:r>
              <a:rPr lang="en-US" sz="3000" dirty="0" smtClean="0"/>
              <a:t>Beverly Foster and Eileen Parsons</a:t>
            </a:r>
          </a:p>
          <a:p>
            <a:pPr marL="0" indent="0">
              <a:buNone/>
            </a:pPr>
            <a:endParaRPr lang="en-US" sz="3000" dirty="0" smtClean="0"/>
          </a:p>
          <a:p>
            <a:r>
              <a:rPr lang="en-US" dirty="0" smtClean="0"/>
              <a:t>Information/Education Phase</a:t>
            </a:r>
          </a:p>
          <a:p>
            <a:r>
              <a:rPr lang="en-US" dirty="0"/>
              <a:t>Lee May, </a:t>
            </a:r>
            <a:r>
              <a:rPr lang="en-US" sz="2400" dirty="0"/>
              <a:t>Associate Dean and Director of </a:t>
            </a:r>
            <a:r>
              <a:rPr lang="en-US" sz="2400" dirty="0" smtClean="0"/>
              <a:t>Academic </a:t>
            </a:r>
            <a:r>
              <a:rPr lang="en-US" sz="2400" dirty="0"/>
              <a:t>Advising </a:t>
            </a:r>
            <a:endParaRPr lang="en-US" sz="2400" dirty="0" smtClean="0"/>
          </a:p>
          <a:p>
            <a:r>
              <a:rPr lang="en-US" dirty="0" smtClean="0"/>
              <a:t>Brent Blanton</a:t>
            </a:r>
            <a:r>
              <a:rPr lang="en-US" dirty="0"/>
              <a:t>, </a:t>
            </a:r>
            <a:r>
              <a:rPr lang="en-US" sz="2400" dirty="0"/>
              <a:t>Associate Director of Student </a:t>
            </a:r>
            <a:r>
              <a:rPr lang="en-US" sz="2400" dirty="0" smtClean="0"/>
              <a:t>Success </a:t>
            </a:r>
            <a:r>
              <a:rPr lang="en-US" sz="2400" dirty="0"/>
              <a:t>and </a:t>
            </a:r>
            <a:r>
              <a:rPr lang="en-US" sz="2400" dirty="0" smtClean="0"/>
              <a:t>								Academic Counseling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2027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63047" y="274638"/>
            <a:ext cx="8630432" cy="1143000"/>
          </a:xfrm>
        </p:spPr>
        <p:txBody>
          <a:bodyPr/>
          <a:lstStyle/>
          <a:p>
            <a:r>
              <a:rPr lang="en-US" sz="3600" b="1" dirty="0" smtClean="0"/>
              <a:t>Expertise &amp; Collaboration: Serving Student-Athletes</a:t>
            </a:r>
            <a:endParaRPr lang="en-US" sz="36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131524" y="1256778"/>
            <a:ext cx="4040188" cy="6397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200" dirty="0" smtClean="0">
                <a:latin typeface="+mj-lt"/>
              </a:rPr>
              <a:t>Academic Advising Program</a:t>
            </a:r>
            <a:endParaRPr lang="en-US" sz="3200" dirty="0">
              <a:latin typeface="+mj-lt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948824" y="1256778"/>
            <a:ext cx="4041775" cy="639762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3200" dirty="0" smtClean="0"/>
              <a:t>Academic Support Program</a:t>
            </a:r>
            <a:endParaRPr lang="en-US" sz="3200" dirty="0"/>
          </a:p>
        </p:txBody>
      </p:sp>
      <p:sp>
        <p:nvSpPr>
          <p:cNvPr id="9" name="Oval 8"/>
          <p:cNvSpPr/>
          <p:nvPr/>
        </p:nvSpPr>
        <p:spPr>
          <a:xfrm>
            <a:off x="1536099" y="1987270"/>
            <a:ext cx="3962400" cy="381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657600" y="1999796"/>
            <a:ext cx="3962400" cy="38100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995053" y="3467311"/>
            <a:ext cx="15222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Academic planning</a:t>
            </a:r>
            <a:endParaRPr lang="en-US" sz="12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012372" y="4282724"/>
            <a:ext cx="1504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Connection w/campus resources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287732" y="4836079"/>
            <a:ext cx="15984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Transactional authority For University policies</a:t>
            </a:r>
            <a:endParaRPr 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807401" y="4528945"/>
            <a:ext cx="1536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Degree progress</a:t>
            </a:r>
            <a:endParaRPr lang="en-US" sz="1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5486400" y="2786435"/>
            <a:ext cx="1693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Coaching/mentoring/</a:t>
            </a:r>
          </a:p>
          <a:p>
            <a:r>
              <a:rPr lang="en-US" sz="1200" b="1" dirty="0"/>
              <a:t>t</a:t>
            </a:r>
            <a:r>
              <a:rPr lang="en-US" sz="1200" b="1" dirty="0" smtClean="0"/>
              <a:t>utorial assistance</a:t>
            </a:r>
            <a:endParaRPr 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5753962" y="3370539"/>
            <a:ext cx="9725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Reporting</a:t>
            </a:r>
            <a:endParaRPr lang="en-US" sz="12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5735780" y="4236558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Scholarships/awards</a:t>
            </a:r>
            <a:endParaRPr lang="en-US" sz="12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5579918" y="4769637"/>
            <a:ext cx="16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Recruiting</a:t>
            </a:r>
            <a:endParaRPr lang="en-US" sz="12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5245796" y="513849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Athletics department policies</a:t>
            </a:r>
            <a:endParaRPr lang="en-US" sz="1200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2287732" y="2676874"/>
            <a:ext cx="15984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In-depth knowledge of curriculum</a:t>
            </a:r>
            <a:endParaRPr lang="en-US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5921083" y="3769160"/>
            <a:ext cx="1414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NCAA Eligibility</a:t>
            </a:r>
            <a:endParaRPr lang="en-US" sz="1200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3807401" y="3212090"/>
            <a:ext cx="1536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Student guidance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784022" y="3769160"/>
            <a:ext cx="1536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/>
              <a:t>Course planning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869630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b="1" i="1" dirty="0"/>
              <a:t>Open </a:t>
            </a:r>
            <a:r>
              <a:rPr lang="en-US" sz="7200" b="1" i="1" dirty="0" smtClean="0"/>
              <a:t>meetings</a:t>
            </a:r>
          </a:p>
          <a:p>
            <a:pPr marL="0" indent="0" algn="ctr">
              <a:buNone/>
            </a:pPr>
            <a:r>
              <a:rPr lang="en-US" sz="7200" b="1" i="1" dirty="0" smtClean="0"/>
              <a:t>Join us!</a:t>
            </a:r>
            <a:endParaRPr lang="en-US" sz="7200" b="1" i="1" dirty="0"/>
          </a:p>
        </p:txBody>
      </p:sp>
    </p:spTree>
    <p:extLst>
      <p:ext uri="{BB962C8B-B14F-4D97-AF65-F5344CB8AC3E}">
        <p14:creationId xmlns:p14="http://schemas.microsoft.com/office/powerpoint/2010/main" val="287365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7200" dirty="0" smtClean="0">
                <a:solidFill>
                  <a:srgbClr val="0070C0"/>
                </a:solidFill>
                <a:latin typeface="Brush Script MT" pitchFamily="66" charset="0"/>
              </a:rPr>
              <a:t>Thank you for all your input and support! </a:t>
            </a:r>
            <a:endParaRPr lang="en-US" sz="7200" dirty="0">
              <a:solidFill>
                <a:srgbClr val="0070C0"/>
              </a:solidFill>
              <a:latin typeface="Brush Script MT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7196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8755"/>
            <a:ext cx="8229600" cy="816061"/>
          </a:xfrm>
        </p:spPr>
        <p:txBody>
          <a:bodyPr/>
          <a:lstStyle/>
          <a:p>
            <a:r>
              <a:rPr lang="en-US" b="1" dirty="0" smtClean="0"/>
              <a:t>Admissions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992" y="1325405"/>
            <a:ext cx="8229600" cy="4411515"/>
          </a:xfrm>
        </p:spPr>
        <p:txBody>
          <a:bodyPr/>
          <a:lstStyle/>
          <a:p>
            <a:r>
              <a:rPr lang="en-US" dirty="0" smtClean="0"/>
              <a:t>Information/Education Phase</a:t>
            </a:r>
          </a:p>
          <a:p>
            <a:pPr lvl="1"/>
            <a:r>
              <a:rPr lang="en-US" dirty="0" smtClean="0"/>
              <a:t>Discussions – UGA &amp; Layna Mosley and Beverly Foster, FAC topic experts</a:t>
            </a:r>
          </a:p>
          <a:p>
            <a:pPr lvl="1"/>
            <a:r>
              <a:rPr lang="en-US" dirty="0" smtClean="0"/>
              <a:t>Reviewed documents – </a:t>
            </a:r>
          </a:p>
          <a:p>
            <a:pPr lvl="2"/>
            <a:r>
              <a:rPr lang="en-US" dirty="0" smtClean="0"/>
              <a:t>Charge to the Special Talent Admission Subcommittee</a:t>
            </a:r>
          </a:p>
          <a:p>
            <a:pPr lvl="2"/>
            <a:r>
              <a:rPr lang="en-US" dirty="0" smtClean="0"/>
              <a:t>Statement on Evaluation of Candidates</a:t>
            </a:r>
          </a:p>
          <a:p>
            <a:pPr lvl="2"/>
            <a:r>
              <a:rPr lang="en-US" dirty="0" smtClean="0"/>
              <a:t>Summary of Admission Practices</a:t>
            </a:r>
          </a:p>
          <a:p>
            <a:pPr lvl="2"/>
            <a:r>
              <a:rPr lang="en-US" dirty="0" smtClean="0"/>
              <a:t>Data handouts with additional statistics provided at second session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622" y="1277655"/>
            <a:ext cx="8229600" cy="4082066"/>
          </a:xfrm>
        </p:spPr>
        <p:txBody>
          <a:bodyPr/>
          <a:lstStyle/>
          <a:p>
            <a:r>
              <a:rPr lang="en-US" dirty="0" smtClean="0"/>
              <a:t>Athletics is permitted to recommend up to 160 first-year students for admission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800" dirty="0" smtClean="0"/>
              <a:t>Covered under the “special talent” clause which provides for students “who give evidence of possessing special talents for University programs requiring such special talents.” </a:t>
            </a:r>
            <a:r>
              <a:rPr lang="en-US" sz="2400" dirty="0" smtClean="0"/>
              <a:t>(same clause covers Departments of Music and Dramatic Art)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79625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Admissions – </a:t>
            </a:r>
            <a:r>
              <a:rPr lang="en-US" sz="3600" dirty="0" smtClean="0"/>
              <a:t>Reviewed by Subcommittee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888" y="1127341"/>
            <a:ext cx="8229600" cy="4471793"/>
          </a:xfrm>
        </p:spPr>
        <p:txBody>
          <a:bodyPr/>
          <a:lstStyle/>
          <a:p>
            <a:r>
              <a:rPr lang="en-US" sz="2900" dirty="0" smtClean="0"/>
              <a:t>The # of students is relatively small and has generally been trending downwards over time.  </a:t>
            </a:r>
          </a:p>
          <a:p>
            <a:r>
              <a:rPr lang="en-US" sz="2900" dirty="0" smtClean="0"/>
              <a:t>2013 - expected # is 16 - down from 23 in each of the last two years, using the current criteria;</a:t>
            </a:r>
          </a:p>
          <a:p>
            <a:r>
              <a:rPr lang="en-US" sz="2900" dirty="0" smtClean="0"/>
              <a:t>Down from 30, using the previous lower thresholds, in 2001</a:t>
            </a:r>
          </a:p>
          <a:p>
            <a:r>
              <a:rPr lang="en-US" sz="2900" dirty="0" smtClean="0"/>
              <a:t>Down from the middle 30s in the 1990s</a:t>
            </a:r>
          </a:p>
          <a:p>
            <a:r>
              <a:rPr lang="en-US" sz="2900" dirty="0" smtClean="0"/>
              <a:t>Of the 16 this year, all have predicted first-year grade-point averages above 2.0</a:t>
            </a:r>
            <a:r>
              <a:rPr lang="en-US" sz="3000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961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6635"/>
            <a:ext cx="8229600" cy="4687864"/>
          </a:xfrm>
        </p:spPr>
        <p:txBody>
          <a:bodyPr/>
          <a:lstStyle/>
          <a:p>
            <a:r>
              <a:rPr lang="en-US" sz="2900" dirty="0" smtClean="0"/>
              <a:t>Complex review of applicants for potential for success</a:t>
            </a:r>
          </a:p>
          <a:p>
            <a:r>
              <a:rPr lang="en-US" sz="2900" dirty="0" smtClean="0"/>
              <a:t>Seven most recent cohorts enrolling at UNC six or more years ago, the six-year graduation rate </a:t>
            </a:r>
            <a:r>
              <a:rPr lang="en-US" sz="2900" smtClean="0"/>
              <a:t>was 56% </a:t>
            </a:r>
            <a:r>
              <a:rPr lang="en-US" sz="2900" dirty="0" smtClean="0"/>
              <a:t>with another 25% either still enrolled or left the University with cumulative grade-point averages of 2.0 or higher. </a:t>
            </a:r>
          </a:p>
          <a:p>
            <a:r>
              <a:rPr lang="en-US" sz="2900" dirty="0" smtClean="0"/>
              <a:t>Reviewing past practices to learn about the success or failure of previous students to inform the current decisions </a:t>
            </a:r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Subcommittee working with the Athletics Department and the Academic Support Program for Student Athletes (ASPSA)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Improving academic profile of the 160 admitted athletes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900" dirty="0" smtClean="0"/>
              <a:t>Admissions</a:t>
            </a:r>
            <a:endParaRPr lang="en-US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625" y="876821"/>
            <a:ext cx="8386175" cy="5210828"/>
          </a:xfrm>
        </p:spPr>
        <p:txBody>
          <a:bodyPr/>
          <a:lstStyle/>
          <a:p>
            <a:r>
              <a:rPr lang="en-US" sz="2900" dirty="0" smtClean="0"/>
              <a:t>Three groups:  1) predicted first-year GPAs below 2.3, along with any others who require review by the subcommittee; 2) predicted GPAs between 2.3 and 2.6; 3) predicted GPAs of 2.6 or higher.  </a:t>
            </a:r>
          </a:p>
          <a:p>
            <a:r>
              <a:rPr lang="en-US" sz="2900" dirty="0" smtClean="0"/>
              <a:t>Over the last six years - Half of the students were in the first two groups combined and the other half in the third group.  </a:t>
            </a:r>
          </a:p>
          <a:p>
            <a:r>
              <a:rPr lang="en-US" sz="2900" dirty="0" smtClean="0"/>
              <a:t>Working with athletics to reduce the share in the first two groups and increase the share in the third. (this plan is consistent with the athletics dept’s new strategic plan)</a:t>
            </a:r>
          </a:p>
          <a:p>
            <a:pPr>
              <a:buNone/>
            </a:pPr>
            <a:r>
              <a:rPr lang="en-US" sz="2900" dirty="0" smtClean="0"/>
              <a:t> </a:t>
            </a:r>
          </a:p>
          <a:p>
            <a:endParaRPr lang="en-US" sz="29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763"/>
            <a:ext cx="8229600" cy="4759891"/>
          </a:xfrm>
        </p:spPr>
        <p:txBody>
          <a:bodyPr/>
          <a:lstStyle/>
          <a:p>
            <a:r>
              <a:rPr lang="en-US" sz="2900" dirty="0" smtClean="0"/>
              <a:t>Literacy skills question</a:t>
            </a:r>
          </a:p>
          <a:p>
            <a:r>
              <a:rPr lang="en-US" sz="2900" dirty="0" smtClean="0"/>
              <a:t>Fall 2012 First-year class included 26 students who scored below 450 in Critical Reading or below 17 in English.  </a:t>
            </a:r>
          </a:p>
          <a:p>
            <a:r>
              <a:rPr lang="en-US" sz="2900" dirty="0" smtClean="0"/>
              <a:t>Of these 26 students, 18 were recruited athletes; the others were not.  </a:t>
            </a:r>
          </a:p>
          <a:p>
            <a:r>
              <a:rPr lang="en-US" sz="2900" dirty="0" smtClean="0"/>
              <a:t>The # of students with verbal test scores at these levels has generally trended downward over time, both among all students and among recruited athletes.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7342"/>
            <a:ext cx="8229600" cy="4554925"/>
          </a:xfrm>
        </p:spPr>
        <p:txBody>
          <a:bodyPr/>
          <a:lstStyle/>
          <a:p>
            <a:r>
              <a:rPr lang="en-US" dirty="0" smtClean="0"/>
              <a:t>In 2005, the # of first-year athletes with such scores was 25; 2012 the # was 18; 2013 projected to be 12.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UNC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powerpointUNC2</Template>
  <TotalTime>497</TotalTime>
  <Words>705</Words>
  <Application>Microsoft Office PowerPoint</Application>
  <PresentationFormat>On-screen Show (4:3)</PresentationFormat>
  <Paragraphs>89</Paragraphs>
  <Slides>15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powerpointUNC2</vt:lpstr>
      <vt:lpstr>PowerPoint Presentation</vt:lpstr>
      <vt:lpstr>Admissions</vt:lpstr>
      <vt:lpstr>Admissions</vt:lpstr>
      <vt:lpstr>Admissions – Reviewed by Subcommittee</vt:lpstr>
      <vt:lpstr>Admissions</vt:lpstr>
      <vt:lpstr>Admissions</vt:lpstr>
      <vt:lpstr>Admissions</vt:lpstr>
      <vt:lpstr>Admissions </vt:lpstr>
      <vt:lpstr>Admissions</vt:lpstr>
      <vt:lpstr>Admissions</vt:lpstr>
      <vt:lpstr>Admissions – Current Summary</vt:lpstr>
      <vt:lpstr>February - Advising</vt:lpstr>
      <vt:lpstr>Expertise &amp; Collaboration: Serving Student-Athletes</vt:lpstr>
      <vt:lpstr>PowerPoint Presentation</vt:lpstr>
      <vt:lpstr>PowerPoint Presentation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 User</dc:creator>
  <cp:lastModifiedBy>Lenovo User</cp:lastModifiedBy>
  <cp:revision>45</cp:revision>
  <dcterms:created xsi:type="dcterms:W3CDTF">2012-12-07T13:50:28Z</dcterms:created>
  <dcterms:modified xsi:type="dcterms:W3CDTF">2013-02-08T18:51:14Z</dcterms:modified>
</cp:coreProperties>
</file>