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03" r:id="rId2"/>
  </p:sldMasterIdLst>
  <p:notesMasterIdLst>
    <p:notesMasterId r:id="rId30"/>
  </p:notesMasterIdLst>
  <p:handoutMasterIdLst>
    <p:handoutMasterId r:id="rId31"/>
  </p:handoutMasterIdLst>
  <p:sldIdLst>
    <p:sldId id="308" r:id="rId3"/>
    <p:sldId id="382" r:id="rId4"/>
    <p:sldId id="345" r:id="rId5"/>
    <p:sldId id="328" r:id="rId6"/>
    <p:sldId id="311" r:id="rId7"/>
    <p:sldId id="353" r:id="rId8"/>
    <p:sldId id="352" r:id="rId9"/>
    <p:sldId id="383" r:id="rId10"/>
    <p:sldId id="378" r:id="rId11"/>
    <p:sldId id="357" r:id="rId12"/>
    <p:sldId id="358" r:id="rId13"/>
    <p:sldId id="359" r:id="rId14"/>
    <p:sldId id="379" r:id="rId15"/>
    <p:sldId id="372" r:id="rId16"/>
    <p:sldId id="371" r:id="rId17"/>
    <p:sldId id="373" r:id="rId18"/>
    <p:sldId id="370" r:id="rId19"/>
    <p:sldId id="380" r:id="rId20"/>
    <p:sldId id="377" r:id="rId21"/>
    <p:sldId id="384" r:id="rId22"/>
    <p:sldId id="376" r:id="rId23"/>
    <p:sldId id="385" r:id="rId24"/>
    <p:sldId id="388" r:id="rId25"/>
    <p:sldId id="374" r:id="rId26"/>
    <p:sldId id="387" r:id="rId27"/>
    <p:sldId id="375" r:id="rId28"/>
    <p:sldId id="381" r:id="rId29"/>
  </p:sldIdLst>
  <p:sldSz cx="9144000" cy="6858000" type="screen4x3"/>
  <p:notesSz cx="6934200" cy="92202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CC"/>
    <a:srgbClr val="4F81BD"/>
    <a:srgbClr val="336699"/>
    <a:srgbClr val="5C8DEE"/>
    <a:srgbClr val="CDE4FF"/>
    <a:srgbClr val="CCECFF"/>
    <a:srgbClr val="99B8EB"/>
    <a:srgbClr val="6292E0"/>
    <a:srgbClr val="56A0D3"/>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6410" autoAdjust="0"/>
  </p:normalViewPr>
  <p:slideViewPr>
    <p:cSldViewPr>
      <p:cViewPr>
        <p:scale>
          <a:sx n="66" d="100"/>
          <a:sy n="66" d="100"/>
        </p:scale>
        <p:origin x="-1210" y="-240"/>
      </p:cViewPr>
      <p:guideLst>
        <p:guide orient="horz" pos="2160"/>
        <p:guide pos="2880"/>
      </p:guideLst>
    </p:cSldViewPr>
  </p:slideViewPr>
  <p:outlineViewPr>
    <p:cViewPr>
      <p:scale>
        <a:sx n="33" d="100"/>
        <a:sy n="33" d="100"/>
      </p:scale>
      <p:origin x="0" y="21682"/>
    </p:cViewPr>
  </p:outlineViewPr>
  <p:notesTextViewPr>
    <p:cViewPr>
      <p:scale>
        <a:sx n="100" d="100"/>
        <a:sy n="100" d="100"/>
      </p:scale>
      <p:origin x="0" y="0"/>
    </p:cViewPr>
  </p:notesTextViewPr>
  <p:sorterViewPr>
    <p:cViewPr>
      <p:scale>
        <a:sx n="100" d="100"/>
        <a:sy n="100" d="100"/>
      </p:scale>
      <p:origin x="0" y="7464"/>
    </p:cViewPr>
  </p:sorterViewPr>
  <p:notesViewPr>
    <p:cSldViewPr>
      <p:cViewPr varScale="1">
        <p:scale>
          <a:sx n="62" d="100"/>
          <a:sy n="62" d="100"/>
        </p:scale>
        <p:origin x="-2347" y="-8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EA239-52F7-4CDC-8806-ABAC820434A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93BF5D31-469E-456F-BA53-9E7B586A9EC3}">
      <dgm:prSet phldrT="[Text]" custT="1"/>
      <dgm:spPr>
        <a:solidFill>
          <a:srgbClr val="4F81BD"/>
        </a:solidFill>
      </dgm:spPr>
      <dgm:t>
        <a:bodyPr/>
        <a:lstStyle/>
        <a:p>
          <a:r>
            <a:rPr lang="en-US" sz="2800" dirty="0" smtClean="0">
              <a:solidFill>
                <a:schemeClr val="bg1"/>
              </a:solidFill>
            </a:rPr>
            <a:t>Diversity</a:t>
          </a:r>
          <a:endParaRPr lang="en-US" sz="2800" dirty="0">
            <a:solidFill>
              <a:schemeClr val="bg1"/>
            </a:solidFill>
          </a:endParaRPr>
        </a:p>
      </dgm:t>
    </dgm:pt>
    <dgm:pt modelId="{C6BD3CFF-DA3B-49FA-B0F1-E234A65ED645}" type="parTrans" cxnId="{0D80F1DD-9BF7-460B-A190-FE5A1509E45D}">
      <dgm:prSet/>
      <dgm:spPr/>
      <dgm:t>
        <a:bodyPr/>
        <a:lstStyle/>
        <a:p>
          <a:endParaRPr lang="en-US"/>
        </a:p>
      </dgm:t>
    </dgm:pt>
    <dgm:pt modelId="{A0E4AEF0-9140-4DB3-8817-9156B75E9CF9}" type="sibTrans" cxnId="{0D80F1DD-9BF7-460B-A190-FE5A1509E45D}">
      <dgm:prSet/>
      <dgm:spPr/>
      <dgm:t>
        <a:bodyPr/>
        <a:lstStyle/>
        <a:p>
          <a:endParaRPr lang="en-US"/>
        </a:p>
      </dgm:t>
    </dgm:pt>
    <dgm:pt modelId="{93987C34-1911-4C69-B000-51E38AC2596E}">
      <dgm:prSet phldrT="[Text]" custT="1"/>
      <dgm:spPr/>
      <dgm:t>
        <a:bodyPr/>
        <a:lstStyle/>
        <a:p>
          <a:r>
            <a:rPr lang="en-US" sz="2800" dirty="0" smtClean="0">
              <a:solidFill>
                <a:schemeClr val="bg1"/>
              </a:solidFill>
            </a:rPr>
            <a:t>Inclusion</a:t>
          </a:r>
          <a:endParaRPr lang="en-US" sz="2800" dirty="0">
            <a:solidFill>
              <a:schemeClr val="bg1"/>
            </a:solidFill>
          </a:endParaRPr>
        </a:p>
      </dgm:t>
    </dgm:pt>
    <dgm:pt modelId="{3CD97EFC-53A5-4B2B-90D7-C7B2B4C71EF2}" type="parTrans" cxnId="{2D7A761A-7C49-4D98-9B83-887B8ED6885B}">
      <dgm:prSet/>
      <dgm:spPr/>
      <dgm:t>
        <a:bodyPr/>
        <a:lstStyle/>
        <a:p>
          <a:endParaRPr lang="en-US"/>
        </a:p>
      </dgm:t>
    </dgm:pt>
    <dgm:pt modelId="{A5F38962-20CE-4722-B2DF-32255C2629A0}" type="sibTrans" cxnId="{2D7A761A-7C49-4D98-9B83-887B8ED6885B}">
      <dgm:prSet/>
      <dgm:spPr/>
      <dgm:t>
        <a:bodyPr/>
        <a:lstStyle/>
        <a:p>
          <a:endParaRPr lang="en-US"/>
        </a:p>
      </dgm:t>
    </dgm:pt>
    <dgm:pt modelId="{06C923D3-C791-4413-BBC3-F2C0FF82BDA0}">
      <dgm:prSet phldrT="[Text]"/>
      <dgm:spPr/>
      <dgm:t>
        <a:bodyPr/>
        <a:lstStyle/>
        <a:p>
          <a:r>
            <a:rPr lang="en-US" dirty="0" smtClean="0">
              <a:solidFill>
                <a:schemeClr val="bg1"/>
              </a:solidFill>
            </a:rPr>
            <a:t>Inclusive AND differentiated</a:t>
          </a:r>
          <a:endParaRPr lang="en-US" dirty="0">
            <a:solidFill>
              <a:schemeClr val="bg1"/>
            </a:solidFill>
          </a:endParaRPr>
        </a:p>
      </dgm:t>
    </dgm:pt>
    <dgm:pt modelId="{C17A275E-BDEF-409F-8120-8A73890E2B71}" type="parTrans" cxnId="{DE1DB8B9-05AC-40BC-A9F5-AC868291EB41}">
      <dgm:prSet/>
      <dgm:spPr/>
      <dgm:t>
        <a:bodyPr/>
        <a:lstStyle/>
        <a:p>
          <a:endParaRPr lang="en-US"/>
        </a:p>
      </dgm:t>
    </dgm:pt>
    <dgm:pt modelId="{AB70AD42-0004-4FAA-9F10-70E9164C928E}" type="sibTrans" cxnId="{DE1DB8B9-05AC-40BC-A9F5-AC868291EB41}">
      <dgm:prSet/>
      <dgm:spPr/>
      <dgm:t>
        <a:bodyPr/>
        <a:lstStyle/>
        <a:p>
          <a:endParaRPr lang="en-US"/>
        </a:p>
      </dgm:t>
    </dgm:pt>
    <dgm:pt modelId="{077E13F7-B454-4C71-8B8A-82DAD5A4BA4A}">
      <dgm:prSet custT="1"/>
      <dgm:spPr>
        <a:solidFill>
          <a:srgbClr val="4F81BD"/>
        </a:solidFill>
      </dgm:spPr>
      <dgm:t>
        <a:bodyPr/>
        <a:lstStyle/>
        <a:p>
          <a:r>
            <a:rPr lang="en-US" sz="2000" dirty="0" smtClean="0">
              <a:solidFill>
                <a:schemeClr val="bg1"/>
              </a:solidFill>
            </a:rPr>
            <a:t>Broad and encompassing</a:t>
          </a:r>
        </a:p>
      </dgm:t>
    </dgm:pt>
    <dgm:pt modelId="{1C74FA89-3B9A-4245-8151-EED6C5517C18}" type="parTrans" cxnId="{1FB017A5-359D-4400-9B1A-7AC792813A1E}">
      <dgm:prSet/>
      <dgm:spPr/>
      <dgm:t>
        <a:bodyPr/>
        <a:lstStyle/>
        <a:p>
          <a:endParaRPr lang="en-US"/>
        </a:p>
      </dgm:t>
    </dgm:pt>
    <dgm:pt modelId="{976847B6-0F6F-42FD-910F-B24CAEC436DA}" type="sibTrans" cxnId="{1FB017A5-359D-4400-9B1A-7AC792813A1E}">
      <dgm:prSet/>
      <dgm:spPr/>
      <dgm:t>
        <a:bodyPr/>
        <a:lstStyle/>
        <a:p>
          <a:endParaRPr lang="en-US"/>
        </a:p>
      </dgm:t>
    </dgm:pt>
    <dgm:pt modelId="{751DBF59-6FDA-4525-AB24-7F02FFA02496}">
      <dgm:prSet/>
      <dgm:spPr/>
      <dgm:t>
        <a:bodyPr/>
        <a:lstStyle/>
        <a:p>
          <a:r>
            <a:rPr lang="en-US" sz="1700" dirty="0" smtClean="0">
              <a:solidFill>
                <a:schemeClr val="bg1"/>
              </a:solidFill>
            </a:rPr>
            <a:t>Active, intentional, ongoing efforts to engage diversity to reap its educational benefits</a:t>
          </a:r>
          <a:endParaRPr lang="en-US" sz="1700" dirty="0">
            <a:solidFill>
              <a:schemeClr val="bg1"/>
            </a:solidFill>
          </a:endParaRPr>
        </a:p>
      </dgm:t>
    </dgm:pt>
    <dgm:pt modelId="{8CF6DFA6-EE62-46BE-86E4-37744AE82876}" type="parTrans" cxnId="{8F858CDE-033D-4262-9A6B-F25157FE4CCE}">
      <dgm:prSet/>
      <dgm:spPr/>
      <dgm:t>
        <a:bodyPr/>
        <a:lstStyle/>
        <a:p>
          <a:endParaRPr lang="en-US"/>
        </a:p>
      </dgm:t>
    </dgm:pt>
    <dgm:pt modelId="{5CBB78E8-DF15-49C7-9DAA-A2EF69442C36}" type="sibTrans" cxnId="{8F858CDE-033D-4262-9A6B-F25157FE4CCE}">
      <dgm:prSet/>
      <dgm:spPr/>
      <dgm:t>
        <a:bodyPr/>
        <a:lstStyle/>
        <a:p>
          <a:endParaRPr lang="en-US"/>
        </a:p>
      </dgm:t>
    </dgm:pt>
    <dgm:pt modelId="{F13C2AB4-C75B-43BC-B488-F06368B4563F}">
      <dgm:prSet phldrT="[Text]"/>
      <dgm:spPr/>
      <dgm:t>
        <a:bodyPr/>
        <a:lstStyle/>
        <a:p>
          <a:r>
            <a:rPr lang="en-US" dirty="0" smtClean="0">
              <a:solidFill>
                <a:schemeClr val="bg1"/>
              </a:solidFill>
            </a:rPr>
            <a:t>leverage compositional diversity</a:t>
          </a:r>
          <a:endParaRPr lang="en-US" dirty="0">
            <a:solidFill>
              <a:schemeClr val="bg1"/>
            </a:solidFill>
          </a:endParaRPr>
        </a:p>
      </dgm:t>
    </dgm:pt>
    <dgm:pt modelId="{5A920748-8191-4E67-9580-8C4391AA5920}" type="parTrans" cxnId="{8A5FA4F2-8731-4A80-B61D-667D7C300799}">
      <dgm:prSet/>
      <dgm:spPr/>
      <dgm:t>
        <a:bodyPr/>
        <a:lstStyle/>
        <a:p>
          <a:endParaRPr lang="en-US"/>
        </a:p>
      </dgm:t>
    </dgm:pt>
    <dgm:pt modelId="{C4B00FE7-F229-4BCF-8617-A21B406CEB50}" type="sibTrans" cxnId="{8A5FA4F2-8731-4A80-B61D-667D7C300799}">
      <dgm:prSet/>
      <dgm:spPr/>
      <dgm:t>
        <a:bodyPr/>
        <a:lstStyle/>
        <a:p>
          <a:endParaRPr lang="en-US"/>
        </a:p>
      </dgm:t>
    </dgm:pt>
    <dgm:pt modelId="{FB782FE7-A79F-46A7-AA00-CFE8E637369D}">
      <dgm:prSet phldrT="[Text]"/>
      <dgm:spPr/>
      <dgm:t>
        <a:bodyPr/>
        <a:lstStyle/>
        <a:p>
          <a:r>
            <a:rPr lang="en-US" dirty="0" smtClean="0">
              <a:solidFill>
                <a:schemeClr val="bg1"/>
              </a:solidFill>
            </a:rPr>
            <a:t>reap educational benefits</a:t>
          </a:r>
          <a:endParaRPr lang="en-US" dirty="0">
            <a:solidFill>
              <a:schemeClr val="bg1"/>
            </a:solidFill>
          </a:endParaRPr>
        </a:p>
      </dgm:t>
    </dgm:pt>
    <dgm:pt modelId="{1766F0C1-7F14-4FA7-BF19-57C94F6FEAF2}" type="parTrans" cxnId="{E87C633A-05DC-46F5-BED1-B161C2891C75}">
      <dgm:prSet/>
      <dgm:spPr/>
      <dgm:t>
        <a:bodyPr/>
        <a:lstStyle/>
        <a:p>
          <a:endParaRPr lang="en-US"/>
        </a:p>
      </dgm:t>
    </dgm:pt>
    <dgm:pt modelId="{983A1A24-1BC6-42E5-9A5F-C556D4BD3D2D}" type="sibTrans" cxnId="{E87C633A-05DC-46F5-BED1-B161C2891C75}">
      <dgm:prSet/>
      <dgm:spPr/>
      <dgm:t>
        <a:bodyPr/>
        <a:lstStyle/>
        <a:p>
          <a:endParaRPr lang="en-US"/>
        </a:p>
      </dgm:t>
    </dgm:pt>
    <dgm:pt modelId="{5FC09346-9F03-4BD9-9404-03E2A48288EE}">
      <dgm:prSet phldrT="[Text]"/>
      <dgm:spPr/>
      <dgm:t>
        <a:bodyPr/>
        <a:lstStyle/>
        <a:p>
          <a:r>
            <a:rPr lang="en-US" dirty="0" smtClean="0">
              <a:solidFill>
                <a:schemeClr val="bg1"/>
              </a:solidFill>
            </a:rPr>
            <a:t>meet needs of differentiated segments authentically</a:t>
          </a:r>
          <a:endParaRPr lang="en-US" dirty="0">
            <a:solidFill>
              <a:schemeClr val="bg1"/>
            </a:solidFill>
          </a:endParaRPr>
        </a:p>
      </dgm:t>
    </dgm:pt>
    <dgm:pt modelId="{05F9EBC6-5626-4909-989B-CAFF5221B971}" type="parTrans" cxnId="{F9AB865C-CF1D-4FA4-B9FA-0DCB6C1DE208}">
      <dgm:prSet/>
      <dgm:spPr/>
      <dgm:t>
        <a:bodyPr/>
        <a:lstStyle/>
        <a:p>
          <a:endParaRPr lang="en-US"/>
        </a:p>
      </dgm:t>
    </dgm:pt>
    <dgm:pt modelId="{ACF849CD-9E85-4DC6-B130-16ED60870484}" type="sibTrans" cxnId="{F9AB865C-CF1D-4FA4-B9FA-0DCB6C1DE208}">
      <dgm:prSet/>
      <dgm:spPr/>
      <dgm:t>
        <a:bodyPr/>
        <a:lstStyle/>
        <a:p>
          <a:endParaRPr lang="en-US"/>
        </a:p>
      </dgm:t>
    </dgm:pt>
    <dgm:pt modelId="{6C72F8A1-C308-47CF-A912-C6D2AAD394A7}" type="pres">
      <dgm:prSet presAssocID="{391EA239-52F7-4CDC-8806-ABAC820434A7}" presName="Name0" presStyleCnt="0">
        <dgm:presLayoutVars>
          <dgm:dir/>
          <dgm:resizeHandles val="exact"/>
        </dgm:presLayoutVars>
      </dgm:prSet>
      <dgm:spPr/>
      <dgm:t>
        <a:bodyPr/>
        <a:lstStyle/>
        <a:p>
          <a:endParaRPr lang="en-US"/>
        </a:p>
      </dgm:t>
    </dgm:pt>
    <dgm:pt modelId="{4A575FDE-6BEE-401F-8658-40D222B0E512}" type="pres">
      <dgm:prSet presAssocID="{93BF5D31-469E-456F-BA53-9E7B586A9EC3}" presName="node" presStyleLbl="node1" presStyleIdx="0" presStyleCnt="3">
        <dgm:presLayoutVars>
          <dgm:bulletEnabled val="1"/>
        </dgm:presLayoutVars>
      </dgm:prSet>
      <dgm:spPr/>
      <dgm:t>
        <a:bodyPr/>
        <a:lstStyle/>
        <a:p>
          <a:endParaRPr lang="en-US"/>
        </a:p>
      </dgm:t>
    </dgm:pt>
    <dgm:pt modelId="{272C3FAB-E037-4E84-A762-E3C59F1F4D08}" type="pres">
      <dgm:prSet presAssocID="{A0E4AEF0-9140-4DB3-8817-9156B75E9CF9}" presName="sibTrans" presStyleCnt="0"/>
      <dgm:spPr/>
    </dgm:pt>
    <dgm:pt modelId="{7B4B3E27-BC51-4765-B15B-1D31C4F827CE}" type="pres">
      <dgm:prSet presAssocID="{93987C34-1911-4C69-B000-51E38AC2596E}" presName="node" presStyleLbl="node1" presStyleIdx="1" presStyleCnt="3">
        <dgm:presLayoutVars>
          <dgm:bulletEnabled val="1"/>
        </dgm:presLayoutVars>
      </dgm:prSet>
      <dgm:spPr/>
      <dgm:t>
        <a:bodyPr/>
        <a:lstStyle/>
        <a:p>
          <a:endParaRPr lang="en-US"/>
        </a:p>
      </dgm:t>
    </dgm:pt>
    <dgm:pt modelId="{E91E80E0-A8E7-47E8-9F15-1FE9B558EACE}" type="pres">
      <dgm:prSet presAssocID="{A5F38962-20CE-4722-B2DF-32255C2629A0}" presName="sibTrans" presStyleCnt="0"/>
      <dgm:spPr/>
    </dgm:pt>
    <dgm:pt modelId="{80745BAE-55E2-4C78-A54B-56976E98213A}" type="pres">
      <dgm:prSet presAssocID="{06C923D3-C791-4413-BBC3-F2C0FF82BDA0}" presName="node" presStyleLbl="node1" presStyleIdx="2" presStyleCnt="3">
        <dgm:presLayoutVars>
          <dgm:bulletEnabled val="1"/>
        </dgm:presLayoutVars>
      </dgm:prSet>
      <dgm:spPr/>
      <dgm:t>
        <a:bodyPr/>
        <a:lstStyle/>
        <a:p>
          <a:endParaRPr lang="en-US"/>
        </a:p>
      </dgm:t>
    </dgm:pt>
  </dgm:ptLst>
  <dgm:cxnLst>
    <dgm:cxn modelId="{8A5FA4F2-8731-4A80-B61D-667D7C300799}" srcId="{06C923D3-C791-4413-BBC3-F2C0FF82BDA0}" destId="{F13C2AB4-C75B-43BC-B488-F06368B4563F}" srcOrd="0" destOrd="0" parTransId="{5A920748-8191-4E67-9580-8C4391AA5920}" sibTransId="{C4B00FE7-F229-4BCF-8617-A21B406CEB50}"/>
    <dgm:cxn modelId="{F9AB865C-CF1D-4FA4-B9FA-0DCB6C1DE208}" srcId="{06C923D3-C791-4413-BBC3-F2C0FF82BDA0}" destId="{5FC09346-9F03-4BD9-9404-03E2A48288EE}" srcOrd="2" destOrd="0" parTransId="{05F9EBC6-5626-4909-989B-CAFF5221B971}" sibTransId="{ACF849CD-9E85-4DC6-B130-16ED60870484}"/>
    <dgm:cxn modelId="{0D80F1DD-9BF7-460B-A190-FE5A1509E45D}" srcId="{391EA239-52F7-4CDC-8806-ABAC820434A7}" destId="{93BF5D31-469E-456F-BA53-9E7B586A9EC3}" srcOrd="0" destOrd="0" parTransId="{C6BD3CFF-DA3B-49FA-B0F1-E234A65ED645}" sibTransId="{A0E4AEF0-9140-4DB3-8817-9156B75E9CF9}"/>
    <dgm:cxn modelId="{6C264BCE-C9A6-4903-A275-A5F3DFFFC445}" type="presOf" srcId="{751DBF59-6FDA-4525-AB24-7F02FFA02496}" destId="{7B4B3E27-BC51-4765-B15B-1D31C4F827CE}" srcOrd="0" destOrd="1" presId="urn:microsoft.com/office/officeart/2005/8/layout/hList6"/>
    <dgm:cxn modelId="{41725B00-8CC3-4A50-8A88-017DD1D345C2}" type="presOf" srcId="{06C923D3-C791-4413-BBC3-F2C0FF82BDA0}" destId="{80745BAE-55E2-4C78-A54B-56976E98213A}" srcOrd="0" destOrd="0" presId="urn:microsoft.com/office/officeart/2005/8/layout/hList6"/>
    <dgm:cxn modelId="{1493DE3F-FEA2-4A4C-B73B-95C7D8B13E64}" type="presOf" srcId="{391EA239-52F7-4CDC-8806-ABAC820434A7}" destId="{6C72F8A1-C308-47CF-A912-C6D2AAD394A7}" srcOrd="0" destOrd="0" presId="urn:microsoft.com/office/officeart/2005/8/layout/hList6"/>
    <dgm:cxn modelId="{6C7ACAC0-7B98-4BA6-902A-B6AEDAEBDB27}" type="presOf" srcId="{FB782FE7-A79F-46A7-AA00-CFE8E637369D}" destId="{80745BAE-55E2-4C78-A54B-56976E98213A}" srcOrd="0" destOrd="2" presId="urn:microsoft.com/office/officeart/2005/8/layout/hList6"/>
    <dgm:cxn modelId="{D51FC72A-F3B9-4762-B3F4-58C39C24286E}" type="presOf" srcId="{F13C2AB4-C75B-43BC-B488-F06368B4563F}" destId="{80745BAE-55E2-4C78-A54B-56976E98213A}" srcOrd="0" destOrd="1" presId="urn:microsoft.com/office/officeart/2005/8/layout/hList6"/>
    <dgm:cxn modelId="{DE1DB8B9-05AC-40BC-A9F5-AC868291EB41}" srcId="{391EA239-52F7-4CDC-8806-ABAC820434A7}" destId="{06C923D3-C791-4413-BBC3-F2C0FF82BDA0}" srcOrd="2" destOrd="0" parTransId="{C17A275E-BDEF-409F-8120-8A73890E2B71}" sibTransId="{AB70AD42-0004-4FAA-9F10-70E9164C928E}"/>
    <dgm:cxn modelId="{2D7A761A-7C49-4D98-9B83-887B8ED6885B}" srcId="{391EA239-52F7-4CDC-8806-ABAC820434A7}" destId="{93987C34-1911-4C69-B000-51E38AC2596E}" srcOrd="1" destOrd="0" parTransId="{3CD97EFC-53A5-4B2B-90D7-C7B2B4C71EF2}" sibTransId="{A5F38962-20CE-4722-B2DF-32255C2629A0}"/>
    <dgm:cxn modelId="{8F858CDE-033D-4262-9A6B-F25157FE4CCE}" srcId="{93987C34-1911-4C69-B000-51E38AC2596E}" destId="{751DBF59-6FDA-4525-AB24-7F02FFA02496}" srcOrd="0" destOrd="0" parTransId="{8CF6DFA6-EE62-46BE-86E4-37744AE82876}" sibTransId="{5CBB78E8-DF15-49C7-9DAA-A2EF69442C36}"/>
    <dgm:cxn modelId="{1FB017A5-359D-4400-9B1A-7AC792813A1E}" srcId="{93BF5D31-469E-456F-BA53-9E7B586A9EC3}" destId="{077E13F7-B454-4C71-8B8A-82DAD5A4BA4A}" srcOrd="0" destOrd="0" parTransId="{1C74FA89-3B9A-4245-8151-EED6C5517C18}" sibTransId="{976847B6-0F6F-42FD-910F-B24CAEC436DA}"/>
    <dgm:cxn modelId="{E87C633A-05DC-46F5-BED1-B161C2891C75}" srcId="{06C923D3-C791-4413-BBC3-F2C0FF82BDA0}" destId="{FB782FE7-A79F-46A7-AA00-CFE8E637369D}" srcOrd="1" destOrd="0" parTransId="{1766F0C1-7F14-4FA7-BF19-57C94F6FEAF2}" sibTransId="{983A1A24-1BC6-42E5-9A5F-C556D4BD3D2D}"/>
    <dgm:cxn modelId="{2A9BAD1F-8A7A-4921-88FB-01105911DB8A}" type="presOf" srcId="{93BF5D31-469E-456F-BA53-9E7B586A9EC3}" destId="{4A575FDE-6BEE-401F-8658-40D222B0E512}" srcOrd="0" destOrd="0" presId="urn:microsoft.com/office/officeart/2005/8/layout/hList6"/>
    <dgm:cxn modelId="{EF2714E5-3B7F-4BCC-B4CE-F4607B3DA9D9}" type="presOf" srcId="{077E13F7-B454-4C71-8B8A-82DAD5A4BA4A}" destId="{4A575FDE-6BEE-401F-8658-40D222B0E512}" srcOrd="0" destOrd="1" presId="urn:microsoft.com/office/officeart/2005/8/layout/hList6"/>
    <dgm:cxn modelId="{8B5B1371-3FCA-4E4E-AA2A-1210BD20CFF9}" type="presOf" srcId="{5FC09346-9F03-4BD9-9404-03E2A48288EE}" destId="{80745BAE-55E2-4C78-A54B-56976E98213A}" srcOrd="0" destOrd="3" presId="urn:microsoft.com/office/officeart/2005/8/layout/hList6"/>
    <dgm:cxn modelId="{862CACF0-2AD6-4EB7-A68B-2A68A5C887DE}" type="presOf" srcId="{93987C34-1911-4C69-B000-51E38AC2596E}" destId="{7B4B3E27-BC51-4765-B15B-1D31C4F827CE}" srcOrd="0" destOrd="0" presId="urn:microsoft.com/office/officeart/2005/8/layout/hList6"/>
    <dgm:cxn modelId="{7856F064-199F-4AAD-959D-AB0F8A54930C}" type="presParOf" srcId="{6C72F8A1-C308-47CF-A912-C6D2AAD394A7}" destId="{4A575FDE-6BEE-401F-8658-40D222B0E512}" srcOrd="0" destOrd="0" presId="urn:microsoft.com/office/officeart/2005/8/layout/hList6"/>
    <dgm:cxn modelId="{C4CC677C-10D6-4B0C-8443-A7A438FAAA0E}" type="presParOf" srcId="{6C72F8A1-C308-47CF-A912-C6D2AAD394A7}" destId="{272C3FAB-E037-4E84-A762-E3C59F1F4D08}" srcOrd="1" destOrd="0" presId="urn:microsoft.com/office/officeart/2005/8/layout/hList6"/>
    <dgm:cxn modelId="{88DD97E8-15E6-43BA-AE83-5668AD2DECD7}" type="presParOf" srcId="{6C72F8A1-C308-47CF-A912-C6D2AAD394A7}" destId="{7B4B3E27-BC51-4765-B15B-1D31C4F827CE}" srcOrd="2" destOrd="0" presId="urn:microsoft.com/office/officeart/2005/8/layout/hList6"/>
    <dgm:cxn modelId="{F037A11D-822D-4610-9DA2-B7165B63099D}" type="presParOf" srcId="{6C72F8A1-C308-47CF-A912-C6D2AAD394A7}" destId="{E91E80E0-A8E7-47E8-9F15-1FE9B558EACE}" srcOrd="3" destOrd="0" presId="urn:microsoft.com/office/officeart/2005/8/layout/hList6"/>
    <dgm:cxn modelId="{307D3EA5-3235-4136-89CE-129AEA0BA7A5}" type="presParOf" srcId="{6C72F8A1-C308-47CF-A912-C6D2AAD394A7}" destId="{80745BAE-55E2-4C78-A54B-56976E98213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DDF2B5-2D82-4F21-9C85-97A2730D57AE}" type="doc">
      <dgm:prSet loTypeId="urn:microsoft.com/office/officeart/2005/8/layout/hProcess9" loCatId="process" qsTypeId="urn:microsoft.com/office/officeart/2005/8/quickstyle/simple5" qsCatId="simple" csTypeId="urn:microsoft.com/office/officeart/2005/8/colors/accent1_2" csCatId="accent1" phldr="1"/>
      <dgm:spPr/>
    </dgm:pt>
    <dgm:pt modelId="{EEF2C2C6-B508-44ED-9C8B-8CCF752C08F4}">
      <dgm:prSet phldrT="[Text]" custT="1"/>
      <dgm:spPr>
        <a:solidFill>
          <a:srgbClr val="4F81BD"/>
        </a:solidFill>
      </dgm:spPr>
      <dgm:t>
        <a:bodyPr/>
        <a:lstStyle/>
        <a:p>
          <a:r>
            <a:rPr lang="en-US" sz="2000" dirty="0" smtClean="0">
              <a:solidFill>
                <a:schemeClr val="bg1"/>
              </a:solidFill>
            </a:rPr>
            <a:t>Strategically positioned</a:t>
          </a:r>
          <a:endParaRPr lang="en-US" sz="2000" dirty="0">
            <a:solidFill>
              <a:schemeClr val="bg1"/>
            </a:solidFill>
          </a:endParaRPr>
        </a:p>
      </dgm:t>
    </dgm:pt>
    <dgm:pt modelId="{C7553640-7FFC-456E-A840-BC04A1ACE4BA}" type="parTrans" cxnId="{36C98C4E-1E39-426C-8131-D7498E061A93}">
      <dgm:prSet/>
      <dgm:spPr/>
      <dgm:t>
        <a:bodyPr/>
        <a:lstStyle/>
        <a:p>
          <a:endParaRPr lang="en-US"/>
        </a:p>
      </dgm:t>
    </dgm:pt>
    <dgm:pt modelId="{0C865EF2-8818-4EF9-A02F-5337139D5420}" type="sibTrans" cxnId="{36C98C4E-1E39-426C-8131-D7498E061A93}">
      <dgm:prSet/>
      <dgm:spPr/>
      <dgm:t>
        <a:bodyPr/>
        <a:lstStyle/>
        <a:p>
          <a:endParaRPr lang="en-US"/>
        </a:p>
      </dgm:t>
    </dgm:pt>
    <dgm:pt modelId="{4F472554-DA1D-469B-8108-DD6F1E31D1D3}">
      <dgm:prSet phldrT="[Text]" custT="1"/>
      <dgm:spPr>
        <a:solidFill>
          <a:srgbClr val="4F81BD"/>
        </a:solidFill>
      </dgm:spPr>
      <dgm:t>
        <a:bodyPr/>
        <a:lstStyle/>
        <a:p>
          <a:r>
            <a:rPr lang="en-US" sz="2000" dirty="0" smtClean="0">
              <a:solidFill>
                <a:schemeClr val="bg1"/>
              </a:solidFill>
            </a:rPr>
            <a:t>Mission-aligned and mission-driven</a:t>
          </a:r>
          <a:endParaRPr lang="en-US" sz="2000" dirty="0">
            <a:solidFill>
              <a:schemeClr val="bg1"/>
            </a:solidFill>
          </a:endParaRPr>
        </a:p>
      </dgm:t>
    </dgm:pt>
    <dgm:pt modelId="{920FDE24-1D99-4D99-BCA1-EC80BACC46D3}" type="parTrans" cxnId="{8B585D50-54FD-40C7-9B1C-05B6C079FF9D}">
      <dgm:prSet/>
      <dgm:spPr/>
      <dgm:t>
        <a:bodyPr/>
        <a:lstStyle/>
        <a:p>
          <a:endParaRPr lang="en-US"/>
        </a:p>
      </dgm:t>
    </dgm:pt>
    <dgm:pt modelId="{CBA78BC5-C5A0-4164-AE7F-7AC92C55146A}" type="sibTrans" cxnId="{8B585D50-54FD-40C7-9B1C-05B6C079FF9D}">
      <dgm:prSet/>
      <dgm:spPr/>
      <dgm:t>
        <a:bodyPr/>
        <a:lstStyle/>
        <a:p>
          <a:endParaRPr lang="en-US"/>
        </a:p>
      </dgm:t>
    </dgm:pt>
    <dgm:pt modelId="{A8B1D642-255C-465E-B4DD-05C7C14EFAD4}">
      <dgm:prSet phldrT="[Text]" custT="1"/>
      <dgm:spPr>
        <a:solidFill>
          <a:srgbClr val="4F81BD"/>
        </a:solidFill>
      </dgm:spPr>
      <dgm:t>
        <a:bodyPr/>
        <a:lstStyle/>
        <a:p>
          <a:r>
            <a:rPr lang="en-US" sz="2000" dirty="0" smtClean="0">
              <a:solidFill>
                <a:schemeClr val="bg1"/>
              </a:solidFill>
            </a:rPr>
            <a:t>Integrated into institutional priorities, planning  and fabric</a:t>
          </a:r>
          <a:endParaRPr lang="en-US" sz="2000" dirty="0">
            <a:solidFill>
              <a:schemeClr val="bg1"/>
            </a:solidFill>
          </a:endParaRPr>
        </a:p>
      </dgm:t>
    </dgm:pt>
    <dgm:pt modelId="{4B58EB5D-E33C-4C34-BDFB-4A76CF15741D}" type="parTrans" cxnId="{FA4853BE-E7D4-40B0-BA02-B99D19BC0269}">
      <dgm:prSet/>
      <dgm:spPr/>
      <dgm:t>
        <a:bodyPr/>
        <a:lstStyle/>
        <a:p>
          <a:endParaRPr lang="en-US"/>
        </a:p>
      </dgm:t>
    </dgm:pt>
    <dgm:pt modelId="{1519EBFB-E66C-4B79-9E81-1EACF90608ED}" type="sibTrans" cxnId="{FA4853BE-E7D4-40B0-BA02-B99D19BC0269}">
      <dgm:prSet/>
      <dgm:spPr/>
      <dgm:t>
        <a:bodyPr/>
        <a:lstStyle/>
        <a:p>
          <a:endParaRPr lang="en-US"/>
        </a:p>
      </dgm:t>
    </dgm:pt>
    <dgm:pt modelId="{BAD72AE7-4D6E-4225-A103-85593F354936}" type="pres">
      <dgm:prSet presAssocID="{A2DDF2B5-2D82-4F21-9C85-97A2730D57AE}" presName="CompostProcess" presStyleCnt="0">
        <dgm:presLayoutVars>
          <dgm:dir/>
          <dgm:resizeHandles val="exact"/>
        </dgm:presLayoutVars>
      </dgm:prSet>
      <dgm:spPr/>
    </dgm:pt>
    <dgm:pt modelId="{CA89BBCD-8FC7-4FE4-BF95-BB39280109E2}" type="pres">
      <dgm:prSet presAssocID="{A2DDF2B5-2D82-4F21-9C85-97A2730D57AE}" presName="arrow" presStyleLbl="bgShp" presStyleIdx="0" presStyleCnt="1"/>
      <dgm:spPr/>
    </dgm:pt>
    <dgm:pt modelId="{0DCA4596-09BB-45C2-ACA7-E5D61AF084F9}" type="pres">
      <dgm:prSet presAssocID="{A2DDF2B5-2D82-4F21-9C85-97A2730D57AE}" presName="linearProcess" presStyleCnt="0"/>
      <dgm:spPr/>
    </dgm:pt>
    <dgm:pt modelId="{71487A3B-09C4-4093-9900-5990DB0D0D64}" type="pres">
      <dgm:prSet presAssocID="{EEF2C2C6-B508-44ED-9C8B-8CCF752C08F4}" presName="textNode" presStyleLbl="node1" presStyleIdx="0" presStyleCnt="3">
        <dgm:presLayoutVars>
          <dgm:bulletEnabled val="1"/>
        </dgm:presLayoutVars>
      </dgm:prSet>
      <dgm:spPr/>
      <dgm:t>
        <a:bodyPr/>
        <a:lstStyle/>
        <a:p>
          <a:endParaRPr lang="en-US"/>
        </a:p>
      </dgm:t>
    </dgm:pt>
    <dgm:pt modelId="{593C1CFB-9B1B-4534-AD9A-F5298D36C3F2}" type="pres">
      <dgm:prSet presAssocID="{0C865EF2-8818-4EF9-A02F-5337139D5420}" presName="sibTrans" presStyleCnt="0"/>
      <dgm:spPr/>
    </dgm:pt>
    <dgm:pt modelId="{AAD79E17-FE54-43CC-AC76-97D3B1477C1E}" type="pres">
      <dgm:prSet presAssocID="{4F472554-DA1D-469B-8108-DD6F1E31D1D3}" presName="textNode" presStyleLbl="node1" presStyleIdx="1" presStyleCnt="3">
        <dgm:presLayoutVars>
          <dgm:bulletEnabled val="1"/>
        </dgm:presLayoutVars>
      </dgm:prSet>
      <dgm:spPr/>
      <dgm:t>
        <a:bodyPr/>
        <a:lstStyle/>
        <a:p>
          <a:endParaRPr lang="en-US"/>
        </a:p>
      </dgm:t>
    </dgm:pt>
    <dgm:pt modelId="{4F05E767-E303-47E5-8E38-84712C19F14F}" type="pres">
      <dgm:prSet presAssocID="{CBA78BC5-C5A0-4164-AE7F-7AC92C55146A}" presName="sibTrans" presStyleCnt="0"/>
      <dgm:spPr/>
    </dgm:pt>
    <dgm:pt modelId="{2D8EE8F6-5416-44F3-8F75-BA11719D990B}" type="pres">
      <dgm:prSet presAssocID="{A8B1D642-255C-465E-B4DD-05C7C14EFAD4}" presName="textNode" presStyleLbl="node1" presStyleIdx="2" presStyleCnt="3">
        <dgm:presLayoutVars>
          <dgm:bulletEnabled val="1"/>
        </dgm:presLayoutVars>
      </dgm:prSet>
      <dgm:spPr/>
      <dgm:t>
        <a:bodyPr/>
        <a:lstStyle/>
        <a:p>
          <a:endParaRPr lang="en-US"/>
        </a:p>
      </dgm:t>
    </dgm:pt>
  </dgm:ptLst>
  <dgm:cxnLst>
    <dgm:cxn modelId="{36C98C4E-1E39-426C-8131-D7498E061A93}" srcId="{A2DDF2B5-2D82-4F21-9C85-97A2730D57AE}" destId="{EEF2C2C6-B508-44ED-9C8B-8CCF752C08F4}" srcOrd="0" destOrd="0" parTransId="{C7553640-7FFC-456E-A840-BC04A1ACE4BA}" sibTransId="{0C865EF2-8818-4EF9-A02F-5337139D5420}"/>
    <dgm:cxn modelId="{3F7B7947-63C5-4B1A-8CB6-C32CAE0DBE25}" type="presOf" srcId="{EEF2C2C6-B508-44ED-9C8B-8CCF752C08F4}" destId="{71487A3B-09C4-4093-9900-5990DB0D0D64}" srcOrd="0" destOrd="0" presId="urn:microsoft.com/office/officeart/2005/8/layout/hProcess9"/>
    <dgm:cxn modelId="{8B585D50-54FD-40C7-9B1C-05B6C079FF9D}" srcId="{A2DDF2B5-2D82-4F21-9C85-97A2730D57AE}" destId="{4F472554-DA1D-469B-8108-DD6F1E31D1D3}" srcOrd="1" destOrd="0" parTransId="{920FDE24-1D99-4D99-BCA1-EC80BACC46D3}" sibTransId="{CBA78BC5-C5A0-4164-AE7F-7AC92C55146A}"/>
    <dgm:cxn modelId="{868C2D22-DF87-45AD-B571-977641D7CF8A}" type="presOf" srcId="{A2DDF2B5-2D82-4F21-9C85-97A2730D57AE}" destId="{BAD72AE7-4D6E-4225-A103-85593F354936}" srcOrd="0" destOrd="0" presId="urn:microsoft.com/office/officeart/2005/8/layout/hProcess9"/>
    <dgm:cxn modelId="{3766E8C2-8F81-4AD5-8A82-FC7450F6BC36}" type="presOf" srcId="{A8B1D642-255C-465E-B4DD-05C7C14EFAD4}" destId="{2D8EE8F6-5416-44F3-8F75-BA11719D990B}" srcOrd="0" destOrd="0" presId="urn:microsoft.com/office/officeart/2005/8/layout/hProcess9"/>
    <dgm:cxn modelId="{B9DDDCB9-3F3F-423F-9BED-6F3F299C925A}" type="presOf" srcId="{4F472554-DA1D-469B-8108-DD6F1E31D1D3}" destId="{AAD79E17-FE54-43CC-AC76-97D3B1477C1E}" srcOrd="0" destOrd="0" presId="urn:microsoft.com/office/officeart/2005/8/layout/hProcess9"/>
    <dgm:cxn modelId="{FA4853BE-E7D4-40B0-BA02-B99D19BC0269}" srcId="{A2DDF2B5-2D82-4F21-9C85-97A2730D57AE}" destId="{A8B1D642-255C-465E-B4DD-05C7C14EFAD4}" srcOrd="2" destOrd="0" parTransId="{4B58EB5D-E33C-4C34-BDFB-4A76CF15741D}" sibTransId="{1519EBFB-E66C-4B79-9E81-1EACF90608ED}"/>
    <dgm:cxn modelId="{F3C1DFD0-B816-4D6B-B8C4-5E241C497E9B}" type="presParOf" srcId="{BAD72AE7-4D6E-4225-A103-85593F354936}" destId="{CA89BBCD-8FC7-4FE4-BF95-BB39280109E2}" srcOrd="0" destOrd="0" presId="urn:microsoft.com/office/officeart/2005/8/layout/hProcess9"/>
    <dgm:cxn modelId="{E4853DF2-BEEB-4D82-8046-0F44B157FCE4}" type="presParOf" srcId="{BAD72AE7-4D6E-4225-A103-85593F354936}" destId="{0DCA4596-09BB-45C2-ACA7-E5D61AF084F9}" srcOrd="1" destOrd="0" presId="urn:microsoft.com/office/officeart/2005/8/layout/hProcess9"/>
    <dgm:cxn modelId="{D5DA1472-5BAF-48F6-A0DC-FD38EEA5D93C}" type="presParOf" srcId="{0DCA4596-09BB-45C2-ACA7-E5D61AF084F9}" destId="{71487A3B-09C4-4093-9900-5990DB0D0D64}" srcOrd="0" destOrd="0" presId="urn:microsoft.com/office/officeart/2005/8/layout/hProcess9"/>
    <dgm:cxn modelId="{2777A523-7965-4F48-A1B7-24ED5838EC71}" type="presParOf" srcId="{0DCA4596-09BB-45C2-ACA7-E5D61AF084F9}" destId="{593C1CFB-9B1B-4534-AD9A-F5298D36C3F2}" srcOrd="1" destOrd="0" presId="urn:microsoft.com/office/officeart/2005/8/layout/hProcess9"/>
    <dgm:cxn modelId="{DE92FA4B-E83E-460B-8BCA-FE15B8C21600}" type="presParOf" srcId="{0DCA4596-09BB-45C2-ACA7-E5D61AF084F9}" destId="{AAD79E17-FE54-43CC-AC76-97D3B1477C1E}" srcOrd="2" destOrd="0" presId="urn:microsoft.com/office/officeart/2005/8/layout/hProcess9"/>
    <dgm:cxn modelId="{19D070DE-296A-4614-A6E6-21BE41D323A7}" type="presParOf" srcId="{0DCA4596-09BB-45C2-ACA7-E5D61AF084F9}" destId="{4F05E767-E303-47E5-8E38-84712C19F14F}" srcOrd="3" destOrd="0" presId="urn:microsoft.com/office/officeart/2005/8/layout/hProcess9"/>
    <dgm:cxn modelId="{BC1D398F-F0BE-4688-AF71-17E69F1708CF}" type="presParOf" srcId="{0DCA4596-09BB-45C2-ACA7-E5D61AF084F9}" destId="{2D8EE8F6-5416-44F3-8F75-BA11719D990B}" srcOrd="4"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0BACBD-1A7C-4EB5-AC60-533B898FA557}" type="doc">
      <dgm:prSet loTypeId="urn:microsoft.com/office/officeart/2005/8/layout/hierarchy4" loCatId="list" qsTypeId="urn:microsoft.com/office/officeart/2005/8/quickstyle/simple4" qsCatId="simple" csTypeId="urn:microsoft.com/office/officeart/2005/8/colors/accent1_2" csCatId="accent1" phldr="1"/>
      <dgm:spPr/>
      <dgm:t>
        <a:bodyPr/>
        <a:lstStyle/>
        <a:p>
          <a:endParaRPr lang="en-US"/>
        </a:p>
      </dgm:t>
    </dgm:pt>
    <dgm:pt modelId="{BD3E60E1-FFD5-4A55-822D-01A061060759}">
      <dgm:prSet phldrT="[Text]" custT="1"/>
      <dgm:spPr>
        <a:solidFill>
          <a:srgbClr val="4F81BD"/>
        </a:solidFill>
      </dgm:spPr>
      <dgm:t>
        <a:bodyPr/>
        <a:lstStyle/>
        <a:p>
          <a:r>
            <a:rPr lang="en-US" sz="3600" dirty="0" smtClean="0"/>
            <a:t>Sr. Director, Education Operations &amp; Initiatives </a:t>
          </a:r>
          <a:r>
            <a:rPr lang="en-US" sz="3800" dirty="0" smtClean="0"/>
            <a:t/>
          </a:r>
          <a:br>
            <a:rPr lang="en-US" sz="3800" dirty="0" smtClean="0"/>
          </a:br>
          <a:r>
            <a:rPr lang="en-US" sz="2800" dirty="0" smtClean="0"/>
            <a:t>Marco Barker, PhD</a:t>
          </a:r>
          <a:endParaRPr lang="en-US" sz="3800" dirty="0"/>
        </a:p>
      </dgm:t>
    </dgm:pt>
    <dgm:pt modelId="{E14CDF69-AFE4-4D83-B871-B3AF35A67B5F}" type="parTrans" cxnId="{12C2673A-8269-4813-9B29-3AA87DB72E79}">
      <dgm:prSet/>
      <dgm:spPr/>
      <dgm:t>
        <a:bodyPr/>
        <a:lstStyle/>
        <a:p>
          <a:endParaRPr lang="en-US"/>
        </a:p>
      </dgm:t>
    </dgm:pt>
    <dgm:pt modelId="{116B0DFF-BF93-4218-B507-DB92434C2295}" type="sibTrans" cxnId="{12C2673A-8269-4813-9B29-3AA87DB72E79}">
      <dgm:prSet/>
      <dgm:spPr/>
      <dgm:t>
        <a:bodyPr/>
        <a:lstStyle/>
        <a:p>
          <a:endParaRPr lang="en-US"/>
        </a:p>
      </dgm:t>
    </dgm:pt>
    <dgm:pt modelId="{EF19C7DE-FB91-4559-A1E7-FFA709F41D02}">
      <dgm:prSet phldrT="[Text]" custT="1"/>
      <dgm:spPr>
        <a:solidFill>
          <a:srgbClr val="4F81BD"/>
        </a:solidFill>
      </dgm:spPr>
      <dgm:t>
        <a:bodyPr/>
        <a:lstStyle/>
        <a:p>
          <a:r>
            <a:rPr lang="en-US" sz="2800" dirty="0" smtClean="0"/>
            <a:t>Director, Inclusive Student Excellence </a:t>
          </a:r>
          <a:br>
            <a:rPr lang="en-US" sz="2800" dirty="0" smtClean="0"/>
          </a:br>
          <a:r>
            <a:rPr lang="en-US" sz="2400" dirty="0" smtClean="0"/>
            <a:t>Ada Wilson, JD</a:t>
          </a:r>
          <a:endParaRPr lang="en-US" sz="2800" dirty="0"/>
        </a:p>
      </dgm:t>
    </dgm:pt>
    <dgm:pt modelId="{FC90AEEF-426F-4DC5-B151-CADE2232B828}" type="parTrans" cxnId="{5FEAE100-F20D-4BC8-A6EC-A78160545CCD}">
      <dgm:prSet/>
      <dgm:spPr/>
      <dgm:t>
        <a:bodyPr/>
        <a:lstStyle/>
        <a:p>
          <a:endParaRPr lang="en-US"/>
        </a:p>
      </dgm:t>
    </dgm:pt>
    <dgm:pt modelId="{3DA34C03-2041-49A6-9E01-04F9E45502D0}" type="sibTrans" cxnId="{5FEAE100-F20D-4BC8-A6EC-A78160545CCD}">
      <dgm:prSet/>
      <dgm:spPr/>
      <dgm:t>
        <a:bodyPr/>
        <a:lstStyle/>
        <a:p>
          <a:endParaRPr lang="en-US"/>
        </a:p>
      </dgm:t>
    </dgm:pt>
    <dgm:pt modelId="{4CF55008-1E11-4425-B19E-5F0AFC4AB598}">
      <dgm:prSet phldrT="[Text]" custT="1"/>
      <dgm:spPr>
        <a:solidFill>
          <a:srgbClr val="4F81BD"/>
        </a:solidFill>
      </dgm:spPr>
      <dgm:t>
        <a:bodyPr/>
        <a:lstStyle/>
        <a:p>
          <a:r>
            <a:rPr lang="en-US" sz="2800" dirty="0" smtClean="0"/>
            <a:t>Director, Research, Assessment &amp; Analytics</a:t>
          </a:r>
          <a:r>
            <a:rPr lang="en-US" sz="2600" dirty="0" smtClean="0"/>
            <a:t/>
          </a:r>
          <a:br>
            <a:rPr lang="en-US" sz="2600" dirty="0" smtClean="0"/>
          </a:br>
          <a:r>
            <a:rPr lang="en-US" sz="2600" dirty="0" smtClean="0"/>
            <a:t>Search Underway</a:t>
          </a:r>
          <a:endParaRPr lang="en-US" sz="2600" dirty="0"/>
        </a:p>
      </dgm:t>
    </dgm:pt>
    <dgm:pt modelId="{33C590E4-48F1-45EC-9CBD-2E5C45A16574}" type="parTrans" cxnId="{E84A92C1-B977-4562-8BED-3D05A0C34AFB}">
      <dgm:prSet/>
      <dgm:spPr/>
      <dgm:t>
        <a:bodyPr/>
        <a:lstStyle/>
        <a:p>
          <a:endParaRPr lang="en-US"/>
        </a:p>
      </dgm:t>
    </dgm:pt>
    <dgm:pt modelId="{1C95B830-61A3-4794-A6C1-7C5EDFE48664}" type="sibTrans" cxnId="{E84A92C1-B977-4562-8BED-3D05A0C34AFB}">
      <dgm:prSet/>
      <dgm:spPr/>
      <dgm:t>
        <a:bodyPr/>
        <a:lstStyle/>
        <a:p>
          <a:endParaRPr lang="en-US"/>
        </a:p>
      </dgm:t>
    </dgm:pt>
    <dgm:pt modelId="{ACC1A235-ED75-4EA5-B201-EE125E42402B}" type="pres">
      <dgm:prSet presAssocID="{B40BACBD-1A7C-4EB5-AC60-533B898FA557}" presName="Name0" presStyleCnt="0">
        <dgm:presLayoutVars>
          <dgm:chPref val="1"/>
          <dgm:dir/>
          <dgm:animOne val="branch"/>
          <dgm:animLvl val="lvl"/>
          <dgm:resizeHandles/>
        </dgm:presLayoutVars>
      </dgm:prSet>
      <dgm:spPr/>
      <dgm:t>
        <a:bodyPr/>
        <a:lstStyle/>
        <a:p>
          <a:endParaRPr lang="en-US"/>
        </a:p>
      </dgm:t>
    </dgm:pt>
    <dgm:pt modelId="{122C1EB8-75F6-43CD-983E-9C742B208B13}" type="pres">
      <dgm:prSet presAssocID="{BD3E60E1-FFD5-4A55-822D-01A061060759}" presName="vertOne" presStyleCnt="0"/>
      <dgm:spPr/>
    </dgm:pt>
    <dgm:pt modelId="{117946A4-C632-4295-9BA0-159F53688FC1}" type="pres">
      <dgm:prSet presAssocID="{BD3E60E1-FFD5-4A55-822D-01A061060759}" presName="txOne" presStyleLbl="node0" presStyleIdx="0" presStyleCnt="1">
        <dgm:presLayoutVars>
          <dgm:chPref val="3"/>
        </dgm:presLayoutVars>
      </dgm:prSet>
      <dgm:spPr/>
      <dgm:t>
        <a:bodyPr/>
        <a:lstStyle/>
        <a:p>
          <a:endParaRPr lang="en-US"/>
        </a:p>
      </dgm:t>
    </dgm:pt>
    <dgm:pt modelId="{0563D005-EB55-4939-9798-F9ED3AA9CC2B}" type="pres">
      <dgm:prSet presAssocID="{BD3E60E1-FFD5-4A55-822D-01A061060759}" presName="parTransOne" presStyleCnt="0"/>
      <dgm:spPr/>
    </dgm:pt>
    <dgm:pt modelId="{64D951F3-48F9-4244-A28D-DBB26A38457C}" type="pres">
      <dgm:prSet presAssocID="{BD3E60E1-FFD5-4A55-822D-01A061060759}" presName="horzOne" presStyleCnt="0"/>
      <dgm:spPr/>
    </dgm:pt>
    <dgm:pt modelId="{D164D309-E4CC-4489-8A92-1630D1D548C6}" type="pres">
      <dgm:prSet presAssocID="{EF19C7DE-FB91-4559-A1E7-FFA709F41D02}" presName="vertTwo" presStyleCnt="0"/>
      <dgm:spPr/>
    </dgm:pt>
    <dgm:pt modelId="{063ED718-6D13-4CE4-B6B5-D3CC3885F7B0}" type="pres">
      <dgm:prSet presAssocID="{EF19C7DE-FB91-4559-A1E7-FFA709F41D02}" presName="txTwo" presStyleLbl="node2" presStyleIdx="0" presStyleCnt="2">
        <dgm:presLayoutVars>
          <dgm:chPref val="3"/>
        </dgm:presLayoutVars>
      </dgm:prSet>
      <dgm:spPr/>
      <dgm:t>
        <a:bodyPr/>
        <a:lstStyle/>
        <a:p>
          <a:endParaRPr lang="en-US"/>
        </a:p>
      </dgm:t>
    </dgm:pt>
    <dgm:pt modelId="{5A7423D5-C504-47BC-B50C-66BB2749A392}" type="pres">
      <dgm:prSet presAssocID="{EF19C7DE-FB91-4559-A1E7-FFA709F41D02}" presName="horzTwo" presStyleCnt="0"/>
      <dgm:spPr/>
    </dgm:pt>
    <dgm:pt modelId="{FBF162DA-573F-4526-832C-21A704A8AC21}" type="pres">
      <dgm:prSet presAssocID="{3DA34C03-2041-49A6-9E01-04F9E45502D0}" presName="sibSpaceTwo" presStyleCnt="0"/>
      <dgm:spPr/>
    </dgm:pt>
    <dgm:pt modelId="{7FB55FF0-0E5E-4BAD-9F93-8B6CA10AAC3C}" type="pres">
      <dgm:prSet presAssocID="{4CF55008-1E11-4425-B19E-5F0AFC4AB598}" presName="vertTwo" presStyleCnt="0"/>
      <dgm:spPr/>
    </dgm:pt>
    <dgm:pt modelId="{7F654CE1-8C06-488F-BC98-484980E0C225}" type="pres">
      <dgm:prSet presAssocID="{4CF55008-1E11-4425-B19E-5F0AFC4AB598}" presName="txTwo" presStyleLbl="node2" presStyleIdx="1" presStyleCnt="2">
        <dgm:presLayoutVars>
          <dgm:chPref val="3"/>
        </dgm:presLayoutVars>
      </dgm:prSet>
      <dgm:spPr/>
      <dgm:t>
        <a:bodyPr/>
        <a:lstStyle/>
        <a:p>
          <a:endParaRPr lang="en-US"/>
        </a:p>
      </dgm:t>
    </dgm:pt>
    <dgm:pt modelId="{A297DBFF-B8CB-4708-A486-00F42C4FC37E}" type="pres">
      <dgm:prSet presAssocID="{4CF55008-1E11-4425-B19E-5F0AFC4AB598}" presName="horzTwo" presStyleCnt="0"/>
      <dgm:spPr/>
    </dgm:pt>
  </dgm:ptLst>
  <dgm:cxnLst>
    <dgm:cxn modelId="{B38783FD-EF2F-488D-A475-3A8A954C791C}" type="presOf" srcId="{4CF55008-1E11-4425-B19E-5F0AFC4AB598}" destId="{7F654CE1-8C06-488F-BC98-484980E0C225}" srcOrd="0" destOrd="0" presId="urn:microsoft.com/office/officeart/2005/8/layout/hierarchy4"/>
    <dgm:cxn modelId="{12C2673A-8269-4813-9B29-3AA87DB72E79}" srcId="{B40BACBD-1A7C-4EB5-AC60-533B898FA557}" destId="{BD3E60E1-FFD5-4A55-822D-01A061060759}" srcOrd="0" destOrd="0" parTransId="{E14CDF69-AFE4-4D83-B871-B3AF35A67B5F}" sibTransId="{116B0DFF-BF93-4218-B507-DB92434C2295}"/>
    <dgm:cxn modelId="{E84A92C1-B977-4562-8BED-3D05A0C34AFB}" srcId="{BD3E60E1-FFD5-4A55-822D-01A061060759}" destId="{4CF55008-1E11-4425-B19E-5F0AFC4AB598}" srcOrd="1" destOrd="0" parTransId="{33C590E4-48F1-45EC-9CBD-2E5C45A16574}" sibTransId="{1C95B830-61A3-4794-A6C1-7C5EDFE48664}"/>
    <dgm:cxn modelId="{5FEAE100-F20D-4BC8-A6EC-A78160545CCD}" srcId="{BD3E60E1-FFD5-4A55-822D-01A061060759}" destId="{EF19C7DE-FB91-4559-A1E7-FFA709F41D02}" srcOrd="0" destOrd="0" parTransId="{FC90AEEF-426F-4DC5-B151-CADE2232B828}" sibTransId="{3DA34C03-2041-49A6-9E01-04F9E45502D0}"/>
    <dgm:cxn modelId="{83B197C6-3AFC-45B8-A52F-37E91BB61F69}" type="presOf" srcId="{EF19C7DE-FB91-4559-A1E7-FFA709F41D02}" destId="{063ED718-6D13-4CE4-B6B5-D3CC3885F7B0}" srcOrd="0" destOrd="0" presId="urn:microsoft.com/office/officeart/2005/8/layout/hierarchy4"/>
    <dgm:cxn modelId="{8C2153C6-C755-45F5-8209-C50B2112764B}" type="presOf" srcId="{B40BACBD-1A7C-4EB5-AC60-533B898FA557}" destId="{ACC1A235-ED75-4EA5-B201-EE125E42402B}" srcOrd="0" destOrd="0" presId="urn:microsoft.com/office/officeart/2005/8/layout/hierarchy4"/>
    <dgm:cxn modelId="{C090BBD3-58E8-49DA-8051-C32B037F6AD5}" type="presOf" srcId="{BD3E60E1-FFD5-4A55-822D-01A061060759}" destId="{117946A4-C632-4295-9BA0-159F53688FC1}" srcOrd="0" destOrd="0" presId="urn:microsoft.com/office/officeart/2005/8/layout/hierarchy4"/>
    <dgm:cxn modelId="{5C9CC1FC-C56B-4847-8156-AB6B39808AE3}" type="presParOf" srcId="{ACC1A235-ED75-4EA5-B201-EE125E42402B}" destId="{122C1EB8-75F6-43CD-983E-9C742B208B13}" srcOrd="0" destOrd="0" presId="urn:microsoft.com/office/officeart/2005/8/layout/hierarchy4"/>
    <dgm:cxn modelId="{65C1233D-4F92-4FE3-8972-015F35CD9F5E}" type="presParOf" srcId="{122C1EB8-75F6-43CD-983E-9C742B208B13}" destId="{117946A4-C632-4295-9BA0-159F53688FC1}" srcOrd="0" destOrd="0" presId="urn:microsoft.com/office/officeart/2005/8/layout/hierarchy4"/>
    <dgm:cxn modelId="{E547DBD9-CABF-4E62-8DA7-DC017E5C3557}" type="presParOf" srcId="{122C1EB8-75F6-43CD-983E-9C742B208B13}" destId="{0563D005-EB55-4939-9798-F9ED3AA9CC2B}" srcOrd="1" destOrd="0" presId="urn:microsoft.com/office/officeart/2005/8/layout/hierarchy4"/>
    <dgm:cxn modelId="{A0A34BE2-4B57-4569-A3F3-9933CEE2C6CE}" type="presParOf" srcId="{122C1EB8-75F6-43CD-983E-9C742B208B13}" destId="{64D951F3-48F9-4244-A28D-DBB26A38457C}" srcOrd="2" destOrd="0" presId="urn:microsoft.com/office/officeart/2005/8/layout/hierarchy4"/>
    <dgm:cxn modelId="{DBFFE248-2CA8-42B0-9150-3B809DC40C2B}" type="presParOf" srcId="{64D951F3-48F9-4244-A28D-DBB26A38457C}" destId="{D164D309-E4CC-4489-8A92-1630D1D548C6}" srcOrd="0" destOrd="0" presId="urn:microsoft.com/office/officeart/2005/8/layout/hierarchy4"/>
    <dgm:cxn modelId="{BF9D5822-660F-460F-9436-675BBD32221F}" type="presParOf" srcId="{D164D309-E4CC-4489-8A92-1630D1D548C6}" destId="{063ED718-6D13-4CE4-B6B5-D3CC3885F7B0}" srcOrd="0" destOrd="0" presId="urn:microsoft.com/office/officeart/2005/8/layout/hierarchy4"/>
    <dgm:cxn modelId="{9D2978A3-B82C-4DCE-911A-5CAE50358BB3}" type="presParOf" srcId="{D164D309-E4CC-4489-8A92-1630D1D548C6}" destId="{5A7423D5-C504-47BC-B50C-66BB2749A392}" srcOrd="1" destOrd="0" presId="urn:microsoft.com/office/officeart/2005/8/layout/hierarchy4"/>
    <dgm:cxn modelId="{CF2F1036-01C8-47F2-AD02-CD014EE8C8EE}" type="presParOf" srcId="{64D951F3-48F9-4244-A28D-DBB26A38457C}" destId="{FBF162DA-573F-4526-832C-21A704A8AC21}" srcOrd="1" destOrd="0" presId="urn:microsoft.com/office/officeart/2005/8/layout/hierarchy4"/>
    <dgm:cxn modelId="{5D17DFBD-C138-4F47-B78D-8F1B59BB7C0D}" type="presParOf" srcId="{64D951F3-48F9-4244-A28D-DBB26A38457C}" destId="{7FB55FF0-0E5E-4BAD-9F93-8B6CA10AAC3C}" srcOrd="2" destOrd="0" presId="urn:microsoft.com/office/officeart/2005/8/layout/hierarchy4"/>
    <dgm:cxn modelId="{4DB1ED98-4D36-431F-AE11-DF89E2CC699B}" type="presParOf" srcId="{7FB55FF0-0E5E-4BAD-9F93-8B6CA10AAC3C}" destId="{7F654CE1-8C06-488F-BC98-484980E0C225}" srcOrd="0" destOrd="0" presId="urn:microsoft.com/office/officeart/2005/8/layout/hierarchy4"/>
    <dgm:cxn modelId="{368723AC-54BF-4554-A465-6C61CF1D1D15}" type="presParOf" srcId="{7FB55FF0-0E5E-4BAD-9F93-8B6CA10AAC3C}" destId="{A297DBFF-B8CB-4708-A486-00F42C4FC37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0BACBD-1A7C-4EB5-AC60-533B898FA557}" type="doc">
      <dgm:prSet loTypeId="urn:microsoft.com/office/officeart/2005/8/layout/hierarchy4" loCatId="list" qsTypeId="urn:microsoft.com/office/officeart/2005/8/quickstyle/simple4" qsCatId="simple" csTypeId="urn:microsoft.com/office/officeart/2005/8/colors/accent1_2" csCatId="accent1" phldr="1"/>
      <dgm:spPr/>
      <dgm:t>
        <a:bodyPr/>
        <a:lstStyle/>
        <a:p>
          <a:endParaRPr lang="en-US"/>
        </a:p>
      </dgm:t>
    </dgm:pt>
    <dgm:pt modelId="{BD3E60E1-FFD5-4A55-822D-01A061060759}">
      <dgm:prSet phldrT="[Text]" custT="1"/>
      <dgm:spPr>
        <a:solidFill>
          <a:srgbClr val="4F81BD"/>
        </a:solidFill>
      </dgm:spPr>
      <dgm:t>
        <a:bodyPr/>
        <a:lstStyle/>
        <a:p>
          <a:r>
            <a:rPr lang="en-US" sz="2800" dirty="0" smtClean="0"/>
            <a:t>Coordinator, Multicultural Student Programs and Carolina Latino Initiative</a:t>
          </a:r>
        </a:p>
        <a:p>
          <a:r>
            <a:rPr lang="en-US" sz="2400" dirty="0" smtClean="0"/>
            <a:t>Josmell Perez, </a:t>
          </a:r>
          <a:r>
            <a:rPr lang="en-US" sz="2400" dirty="0" err="1" smtClean="0"/>
            <a:t>MEd.</a:t>
          </a:r>
          <a:r>
            <a:rPr lang="en-US" sz="2400" dirty="0" smtClean="0"/>
            <a:t> </a:t>
          </a:r>
          <a:endParaRPr lang="en-US" sz="3800" dirty="0"/>
        </a:p>
      </dgm:t>
    </dgm:pt>
    <dgm:pt modelId="{E14CDF69-AFE4-4D83-B871-B3AF35A67B5F}" type="parTrans" cxnId="{12C2673A-8269-4813-9B29-3AA87DB72E79}">
      <dgm:prSet/>
      <dgm:spPr/>
      <dgm:t>
        <a:bodyPr/>
        <a:lstStyle/>
        <a:p>
          <a:endParaRPr lang="en-US"/>
        </a:p>
      </dgm:t>
    </dgm:pt>
    <dgm:pt modelId="{116B0DFF-BF93-4218-B507-DB92434C2295}" type="sibTrans" cxnId="{12C2673A-8269-4813-9B29-3AA87DB72E79}">
      <dgm:prSet/>
      <dgm:spPr/>
      <dgm:t>
        <a:bodyPr/>
        <a:lstStyle/>
        <a:p>
          <a:endParaRPr lang="en-US"/>
        </a:p>
      </dgm:t>
    </dgm:pt>
    <dgm:pt modelId="{1D942D1A-B20E-4539-A0EF-CD91A4458AD4}">
      <dgm:prSet phldrT="[Text]" custT="1"/>
      <dgm:spPr>
        <a:solidFill>
          <a:srgbClr val="4F81BD"/>
        </a:solidFill>
      </dgm:spPr>
      <dgm:t>
        <a:bodyPr/>
        <a:lstStyle/>
        <a:p>
          <a:r>
            <a:rPr lang="en-US" sz="2800" dirty="0" smtClean="0"/>
            <a:t>Coordinator, Educational Programs</a:t>
          </a:r>
        </a:p>
        <a:p>
          <a:r>
            <a:rPr lang="en-US" sz="2400" dirty="0" smtClean="0"/>
            <a:t>Search Underway</a:t>
          </a:r>
          <a:endParaRPr lang="en-US" sz="2400" dirty="0"/>
        </a:p>
      </dgm:t>
    </dgm:pt>
    <dgm:pt modelId="{39A083BD-7D86-4296-ACD6-5EE0156CEF03}" type="parTrans" cxnId="{79050FDC-B517-433B-BF95-F0AB7E55AC7A}">
      <dgm:prSet/>
      <dgm:spPr/>
      <dgm:t>
        <a:bodyPr/>
        <a:lstStyle/>
        <a:p>
          <a:endParaRPr lang="en-US"/>
        </a:p>
      </dgm:t>
    </dgm:pt>
    <dgm:pt modelId="{CF79E9FE-255E-48EE-B5E9-57EE7300758E}" type="sibTrans" cxnId="{79050FDC-B517-433B-BF95-F0AB7E55AC7A}">
      <dgm:prSet/>
      <dgm:spPr/>
      <dgm:t>
        <a:bodyPr/>
        <a:lstStyle/>
        <a:p>
          <a:endParaRPr lang="en-US"/>
        </a:p>
      </dgm:t>
    </dgm:pt>
    <dgm:pt modelId="{ACC1A235-ED75-4EA5-B201-EE125E42402B}" type="pres">
      <dgm:prSet presAssocID="{B40BACBD-1A7C-4EB5-AC60-533B898FA557}" presName="Name0" presStyleCnt="0">
        <dgm:presLayoutVars>
          <dgm:chPref val="1"/>
          <dgm:dir/>
          <dgm:animOne val="branch"/>
          <dgm:animLvl val="lvl"/>
          <dgm:resizeHandles/>
        </dgm:presLayoutVars>
      </dgm:prSet>
      <dgm:spPr/>
      <dgm:t>
        <a:bodyPr/>
        <a:lstStyle/>
        <a:p>
          <a:endParaRPr lang="en-US"/>
        </a:p>
      </dgm:t>
    </dgm:pt>
    <dgm:pt modelId="{122C1EB8-75F6-43CD-983E-9C742B208B13}" type="pres">
      <dgm:prSet presAssocID="{BD3E60E1-FFD5-4A55-822D-01A061060759}" presName="vertOne" presStyleCnt="0"/>
      <dgm:spPr/>
    </dgm:pt>
    <dgm:pt modelId="{117946A4-C632-4295-9BA0-159F53688FC1}" type="pres">
      <dgm:prSet presAssocID="{BD3E60E1-FFD5-4A55-822D-01A061060759}" presName="txOne" presStyleLbl="node0" presStyleIdx="0" presStyleCnt="2">
        <dgm:presLayoutVars>
          <dgm:chPref val="3"/>
        </dgm:presLayoutVars>
      </dgm:prSet>
      <dgm:spPr/>
      <dgm:t>
        <a:bodyPr/>
        <a:lstStyle/>
        <a:p>
          <a:endParaRPr lang="en-US"/>
        </a:p>
      </dgm:t>
    </dgm:pt>
    <dgm:pt modelId="{64D951F3-48F9-4244-A28D-DBB26A38457C}" type="pres">
      <dgm:prSet presAssocID="{BD3E60E1-FFD5-4A55-822D-01A061060759}" presName="horzOne" presStyleCnt="0"/>
      <dgm:spPr/>
    </dgm:pt>
    <dgm:pt modelId="{45CF712C-76B0-4948-9F2A-CE29570028E4}" type="pres">
      <dgm:prSet presAssocID="{116B0DFF-BF93-4218-B507-DB92434C2295}" presName="sibSpaceOne" presStyleCnt="0"/>
      <dgm:spPr/>
    </dgm:pt>
    <dgm:pt modelId="{264B0589-B419-4DD9-BF94-4AD3DE752086}" type="pres">
      <dgm:prSet presAssocID="{1D942D1A-B20E-4539-A0EF-CD91A4458AD4}" presName="vertOne" presStyleCnt="0"/>
      <dgm:spPr/>
    </dgm:pt>
    <dgm:pt modelId="{C3554FE1-D98D-4D39-9D1B-0D38743C788A}" type="pres">
      <dgm:prSet presAssocID="{1D942D1A-B20E-4539-A0EF-CD91A4458AD4}" presName="txOne" presStyleLbl="node0" presStyleIdx="1" presStyleCnt="2">
        <dgm:presLayoutVars>
          <dgm:chPref val="3"/>
        </dgm:presLayoutVars>
      </dgm:prSet>
      <dgm:spPr/>
      <dgm:t>
        <a:bodyPr/>
        <a:lstStyle/>
        <a:p>
          <a:endParaRPr lang="en-US"/>
        </a:p>
      </dgm:t>
    </dgm:pt>
    <dgm:pt modelId="{B633BE6A-A493-471E-AB0C-52AF89A4B639}" type="pres">
      <dgm:prSet presAssocID="{1D942D1A-B20E-4539-A0EF-CD91A4458AD4}" presName="horzOne" presStyleCnt="0"/>
      <dgm:spPr/>
    </dgm:pt>
  </dgm:ptLst>
  <dgm:cxnLst>
    <dgm:cxn modelId="{12C2673A-8269-4813-9B29-3AA87DB72E79}" srcId="{B40BACBD-1A7C-4EB5-AC60-533B898FA557}" destId="{BD3E60E1-FFD5-4A55-822D-01A061060759}" srcOrd="0" destOrd="0" parTransId="{E14CDF69-AFE4-4D83-B871-B3AF35A67B5F}" sibTransId="{116B0DFF-BF93-4218-B507-DB92434C2295}"/>
    <dgm:cxn modelId="{FE69FBE3-7E0B-47AC-B704-F6DEC2604761}" type="presOf" srcId="{BD3E60E1-FFD5-4A55-822D-01A061060759}" destId="{117946A4-C632-4295-9BA0-159F53688FC1}" srcOrd="0" destOrd="0" presId="urn:microsoft.com/office/officeart/2005/8/layout/hierarchy4"/>
    <dgm:cxn modelId="{C5489033-AB8D-430A-8404-A5B2A0FE1497}" type="presOf" srcId="{B40BACBD-1A7C-4EB5-AC60-533B898FA557}" destId="{ACC1A235-ED75-4EA5-B201-EE125E42402B}" srcOrd="0" destOrd="0" presId="urn:microsoft.com/office/officeart/2005/8/layout/hierarchy4"/>
    <dgm:cxn modelId="{78DBD665-44B9-47AF-B1DD-80420667DC15}" type="presOf" srcId="{1D942D1A-B20E-4539-A0EF-CD91A4458AD4}" destId="{C3554FE1-D98D-4D39-9D1B-0D38743C788A}" srcOrd="0" destOrd="0" presId="urn:microsoft.com/office/officeart/2005/8/layout/hierarchy4"/>
    <dgm:cxn modelId="{79050FDC-B517-433B-BF95-F0AB7E55AC7A}" srcId="{B40BACBD-1A7C-4EB5-AC60-533B898FA557}" destId="{1D942D1A-B20E-4539-A0EF-CD91A4458AD4}" srcOrd="1" destOrd="0" parTransId="{39A083BD-7D86-4296-ACD6-5EE0156CEF03}" sibTransId="{CF79E9FE-255E-48EE-B5E9-57EE7300758E}"/>
    <dgm:cxn modelId="{FD656473-09E6-40F8-86C6-9C3F4B58B608}" type="presParOf" srcId="{ACC1A235-ED75-4EA5-B201-EE125E42402B}" destId="{122C1EB8-75F6-43CD-983E-9C742B208B13}" srcOrd="0" destOrd="0" presId="urn:microsoft.com/office/officeart/2005/8/layout/hierarchy4"/>
    <dgm:cxn modelId="{0C217646-1249-477A-AEAE-9D479DAEAC6D}" type="presParOf" srcId="{122C1EB8-75F6-43CD-983E-9C742B208B13}" destId="{117946A4-C632-4295-9BA0-159F53688FC1}" srcOrd="0" destOrd="0" presId="urn:microsoft.com/office/officeart/2005/8/layout/hierarchy4"/>
    <dgm:cxn modelId="{428FC8E0-E19A-450A-9C9D-04C6E1663B04}" type="presParOf" srcId="{122C1EB8-75F6-43CD-983E-9C742B208B13}" destId="{64D951F3-48F9-4244-A28D-DBB26A38457C}" srcOrd="1" destOrd="0" presId="urn:microsoft.com/office/officeart/2005/8/layout/hierarchy4"/>
    <dgm:cxn modelId="{7F582CBE-4C1A-469C-A5C6-A244799F0F84}" type="presParOf" srcId="{ACC1A235-ED75-4EA5-B201-EE125E42402B}" destId="{45CF712C-76B0-4948-9F2A-CE29570028E4}" srcOrd="1" destOrd="0" presId="urn:microsoft.com/office/officeart/2005/8/layout/hierarchy4"/>
    <dgm:cxn modelId="{91971AD3-3BFD-4D2A-A5FD-51EAD83E8486}" type="presParOf" srcId="{ACC1A235-ED75-4EA5-B201-EE125E42402B}" destId="{264B0589-B419-4DD9-BF94-4AD3DE752086}" srcOrd="2" destOrd="0" presId="urn:microsoft.com/office/officeart/2005/8/layout/hierarchy4"/>
    <dgm:cxn modelId="{D0289A78-1213-44CA-93F6-F5E24196765C}" type="presParOf" srcId="{264B0589-B419-4DD9-BF94-4AD3DE752086}" destId="{C3554FE1-D98D-4D39-9D1B-0D38743C788A}" srcOrd="0" destOrd="0" presId="urn:microsoft.com/office/officeart/2005/8/layout/hierarchy4"/>
    <dgm:cxn modelId="{4759A1FF-2110-4F0A-ABAF-560F5E22D1F0}" type="presParOf" srcId="{264B0589-B419-4DD9-BF94-4AD3DE752086}" destId="{B633BE6A-A493-471E-AB0C-52AF89A4B63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0BACBD-1A7C-4EB5-AC60-533B898FA557}" type="doc">
      <dgm:prSet loTypeId="urn:microsoft.com/office/officeart/2005/8/layout/hierarchy4" loCatId="list" qsTypeId="urn:microsoft.com/office/officeart/2005/8/quickstyle/simple4" qsCatId="simple" csTypeId="urn:microsoft.com/office/officeart/2005/8/colors/accent1_2" csCatId="accent1" phldr="1"/>
      <dgm:spPr/>
      <dgm:t>
        <a:bodyPr/>
        <a:lstStyle/>
        <a:p>
          <a:endParaRPr lang="en-US"/>
        </a:p>
      </dgm:t>
    </dgm:pt>
    <dgm:pt modelId="{BD3E60E1-FFD5-4A55-822D-01A061060759}">
      <dgm:prSet phldrT="[Text]" custT="1"/>
      <dgm:spPr>
        <a:solidFill>
          <a:srgbClr val="4F81BD"/>
        </a:solidFill>
      </dgm:spPr>
      <dgm:t>
        <a:bodyPr/>
        <a:lstStyle/>
        <a:p>
          <a:r>
            <a:rPr lang="en-US" sz="2800" dirty="0" smtClean="0"/>
            <a:t>Executive Assistant </a:t>
          </a:r>
        </a:p>
        <a:p>
          <a:r>
            <a:rPr lang="en-US" sz="2400" dirty="0" smtClean="0"/>
            <a:t>Katherine Max</a:t>
          </a:r>
          <a:endParaRPr lang="en-US" sz="2400" dirty="0"/>
        </a:p>
      </dgm:t>
    </dgm:pt>
    <dgm:pt modelId="{E14CDF69-AFE4-4D83-B871-B3AF35A67B5F}" type="parTrans" cxnId="{12C2673A-8269-4813-9B29-3AA87DB72E79}">
      <dgm:prSet/>
      <dgm:spPr/>
      <dgm:t>
        <a:bodyPr/>
        <a:lstStyle/>
        <a:p>
          <a:endParaRPr lang="en-US"/>
        </a:p>
      </dgm:t>
    </dgm:pt>
    <dgm:pt modelId="{116B0DFF-BF93-4218-B507-DB92434C2295}" type="sibTrans" cxnId="{12C2673A-8269-4813-9B29-3AA87DB72E79}">
      <dgm:prSet/>
      <dgm:spPr/>
      <dgm:t>
        <a:bodyPr/>
        <a:lstStyle/>
        <a:p>
          <a:endParaRPr lang="en-US"/>
        </a:p>
      </dgm:t>
    </dgm:pt>
    <dgm:pt modelId="{81F9F656-B20E-484E-A48B-77D310ACE94F}">
      <dgm:prSet phldrT="[Text]" custT="1"/>
      <dgm:spPr>
        <a:solidFill>
          <a:srgbClr val="4F81BD"/>
        </a:solidFill>
      </dgm:spPr>
      <dgm:t>
        <a:bodyPr/>
        <a:lstStyle/>
        <a:p>
          <a:r>
            <a:rPr lang="en-US" sz="2800" dirty="0" smtClean="0"/>
            <a:t>Communications </a:t>
          </a:r>
          <a:br>
            <a:rPr lang="en-US" sz="2800" dirty="0" smtClean="0"/>
          </a:br>
          <a:r>
            <a:rPr lang="en-US" sz="2800" dirty="0" smtClean="0"/>
            <a:t>Specialist</a:t>
          </a:r>
        </a:p>
        <a:p>
          <a:r>
            <a:rPr lang="en-US" sz="2400" dirty="0" smtClean="0"/>
            <a:t>Miki Kersgard</a:t>
          </a:r>
          <a:endParaRPr lang="en-US" sz="2400" dirty="0"/>
        </a:p>
      </dgm:t>
    </dgm:pt>
    <dgm:pt modelId="{F655EB93-9779-4E71-B78C-3823BB08BC1B}" type="parTrans" cxnId="{A6A6D16D-6CAF-47B8-AADF-0B58AA1819E9}">
      <dgm:prSet/>
      <dgm:spPr/>
      <dgm:t>
        <a:bodyPr/>
        <a:lstStyle/>
        <a:p>
          <a:endParaRPr lang="en-US"/>
        </a:p>
      </dgm:t>
    </dgm:pt>
    <dgm:pt modelId="{A6F4963A-D1D0-42D5-B619-613875ACABB1}" type="sibTrans" cxnId="{A6A6D16D-6CAF-47B8-AADF-0B58AA1819E9}">
      <dgm:prSet/>
      <dgm:spPr/>
      <dgm:t>
        <a:bodyPr/>
        <a:lstStyle/>
        <a:p>
          <a:endParaRPr lang="en-US"/>
        </a:p>
      </dgm:t>
    </dgm:pt>
    <dgm:pt modelId="{7F1F901A-7E19-435B-95FA-BD775E9264DD}">
      <dgm:prSet phldrT="[Text]" custT="1"/>
      <dgm:spPr>
        <a:solidFill>
          <a:srgbClr val="4F81BD"/>
        </a:solidFill>
      </dgm:spPr>
      <dgm:t>
        <a:bodyPr/>
        <a:lstStyle/>
        <a:p>
          <a:r>
            <a:rPr lang="en-US" sz="2800" dirty="0" smtClean="0"/>
            <a:t>Administrative Support Specialist</a:t>
          </a:r>
        </a:p>
        <a:p>
          <a:r>
            <a:rPr lang="en-US" sz="2400" dirty="0" smtClean="0"/>
            <a:t>Margie Scott</a:t>
          </a:r>
          <a:endParaRPr lang="en-US" sz="2400" dirty="0"/>
        </a:p>
      </dgm:t>
    </dgm:pt>
    <dgm:pt modelId="{9164D3B4-CE99-4A81-BD05-D2371A1EAE86}" type="parTrans" cxnId="{4DD6090F-0D9D-477A-A660-37E84F063B93}">
      <dgm:prSet/>
      <dgm:spPr/>
      <dgm:t>
        <a:bodyPr/>
        <a:lstStyle/>
        <a:p>
          <a:endParaRPr lang="en-US"/>
        </a:p>
      </dgm:t>
    </dgm:pt>
    <dgm:pt modelId="{51C8400A-1F9D-4A19-9B20-2E86A67E7BC8}" type="sibTrans" cxnId="{4DD6090F-0D9D-477A-A660-37E84F063B93}">
      <dgm:prSet/>
      <dgm:spPr/>
      <dgm:t>
        <a:bodyPr/>
        <a:lstStyle/>
        <a:p>
          <a:endParaRPr lang="en-US"/>
        </a:p>
      </dgm:t>
    </dgm:pt>
    <dgm:pt modelId="{ACC1A235-ED75-4EA5-B201-EE125E42402B}" type="pres">
      <dgm:prSet presAssocID="{B40BACBD-1A7C-4EB5-AC60-533B898FA557}" presName="Name0" presStyleCnt="0">
        <dgm:presLayoutVars>
          <dgm:chPref val="1"/>
          <dgm:dir/>
          <dgm:animOne val="branch"/>
          <dgm:animLvl val="lvl"/>
          <dgm:resizeHandles/>
        </dgm:presLayoutVars>
      </dgm:prSet>
      <dgm:spPr/>
      <dgm:t>
        <a:bodyPr/>
        <a:lstStyle/>
        <a:p>
          <a:endParaRPr lang="en-US"/>
        </a:p>
      </dgm:t>
    </dgm:pt>
    <dgm:pt modelId="{122C1EB8-75F6-43CD-983E-9C742B208B13}" type="pres">
      <dgm:prSet presAssocID="{BD3E60E1-FFD5-4A55-822D-01A061060759}" presName="vertOne" presStyleCnt="0"/>
      <dgm:spPr/>
    </dgm:pt>
    <dgm:pt modelId="{117946A4-C632-4295-9BA0-159F53688FC1}" type="pres">
      <dgm:prSet presAssocID="{BD3E60E1-FFD5-4A55-822D-01A061060759}" presName="txOne" presStyleLbl="node0" presStyleIdx="0" presStyleCnt="3" custScaleX="160875">
        <dgm:presLayoutVars>
          <dgm:chPref val="3"/>
        </dgm:presLayoutVars>
      </dgm:prSet>
      <dgm:spPr/>
      <dgm:t>
        <a:bodyPr/>
        <a:lstStyle/>
        <a:p>
          <a:endParaRPr lang="en-US"/>
        </a:p>
      </dgm:t>
    </dgm:pt>
    <dgm:pt modelId="{64D951F3-48F9-4244-A28D-DBB26A38457C}" type="pres">
      <dgm:prSet presAssocID="{BD3E60E1-FFD5-4A55-822D-01A061060759}" presName="horzOne" presStyleCnt="0"/>
      <dgm:spPr/>
    </dgm:pt>
    <dgm:pt modelId="{45CF712C-76B0-4948-9F2A-CE29570028E4}" type="pres">
      <dgm:prSet presAssocID="{116B0DFF-BF93-4218-B507-DB92434C2295}" presName="sibSpaceOne" presStyleCnt="0"/>
      <dgm:spPr/>
    </dgm:pt>
    <dgm:pt modelId="{5611DA3F-DC83-49AF-B1B2-3315EDF7E88F}" type="pres">
      <dgm:prSet presAssocID="{81F9F656-B20E-484E-A48B-77D310ACE94F}" presName="vertOne" presStyleCnt="0"/>
      <dgm:spPr/>
    </dgm:pt>
    <dgm:pt modelId="{1DE3E3C0-E586-4F67-B112-3AC3FDC2FCF4}" type="pres">
      <dgm:prSet presAssocID="{81F9F656-B20E-484E-A48B-77D310ACE94F}" presName="txOne" presStyleLbl="node0" presStyleIdx="1" presStyleCnt="3" custScaleX="204345">
        <dgm:presLayoutVars>
          <dgm:chPref val="3"/>
        </dgm:presLayoutVars>
      </dgm:prSet>
      <dgm:spPr/>
      <dgm:t>
        <a:bodyPr/>
        <a:lstStyle/>
        <a:p>
          <a:endParaRPr lang="en-US"/>
        </a:p>
      </dgm:t>
    </dgm:pt>
    <dgm:pt modelId="{872C08FE-7536-4333-9552-D0F0B705B901}" type="pres">
      <dgm:prSet presAssocID="{81F9F656-B20E-484E-A48B-77D310ACE94F}" presName="horzOne" presStyleCnt="0"/>
      <dgm:spPr/>
    </dgm:pt>
    <dgm:pt modelId="{46375405-D0EF-4159-A75F-A830F0CD1EE0}" type="pres">
      <dgm:prSet presAssocID="{A6F4963A-D1D0-42D5-B619-613875ACABB1}" presName="sibSpaceOne" presStyleCnt="0"/>
      <dgm:spPr/>
    </dgm:pt>
    <dgm:pt modelId="{BBD8BE33-763E-4B99-BFC5-365A92D45162}" type="pres">
      <dgm:prSet presAssocID="{7F1F901A-7E19-435B-95FA-BD775E9264DD}" presName="vertOne" presStyleCnt="0"/>
      <dgm:spPr/>
    </dgm:pt>
    <dgm:pt modelId="{9BCF3FB8-F739-4487-BE84-0BD6F5403EA0}" type="pres">
      <dgm:prSet presAssocID="{7F1F901A-7E19-435B-95FA-BD775E9264DD}" presName="txOne" presStyleLbl="node0" presStyleIdx="2" presStyleCnt="3" custScaleX="180016">
        <dgm:presLayoutVars>
          <dgm:chPref val="3"/>
        </dgm:presLayoutVars>
      </dgm:prSet>
      <dgm:spPr/>
      <dgm:t>
        <a:bodyPr/>
        <a:lstStyle/>
        <a:p>
          <a:endParaRPr lang="en-US"/>
        </a:p>
      </dgm:t>
    </dgm:pt>
    <dgm:pt modelId="{93B3CF17-FF2B-4B1E-AA25-BC778CF53F32}" type="pres">
      <dgm:prSet presAssocID="{7F1F901A-7E19-435B-95FA-BD775E9264DD}" presName="horzOne" presStyleCnt="0"/>
      <dgm:spPr/>
    </dgm:pt>
  </dgm:ptLst>
  <dgm:cxnLst>
    <dgm:cxn modelId="{DD4050FF-7864-4530-B6F7-A82CFED5E3D9}" type="presOf" srcId="{BD3E60E1-FFD5-4A55-822D-01A061060759}" destId="{117946A4-C632-4295-9BA0-159F53688FC1}" srcOrd="0" destOrd="0" presId="urn:microsoft.com/office/officeart/2005/8/layout/hierarchy4"/>
    <dgm:cxn modelId="{12C2673A-8269-4813-9B29-3AA87DB72E79}" srcId="{B40BACBD-1A7C-4EB5-AC60-533B898FA557}" destId="{BD3E60E1-FFD5-4A55-822D-01A061060759}" srcOrd="0" destOrd="0" parTransId="{E14CDF69-AFE4-4D83-B871-B3AF35A67B5F}" sibTransId="{116B0DFF-BF93-4218-B507-DB92434C2295}"/>
    <dgm:cxn modelId="{A6A6D16D-6CAF-47B8-AADF-0B58AA1819E9}" srcId="{B40BACBD-1A7C-4EB5-AC60-533B898FA557}" destId="{81F9F656-B20E-484E-A48B-77D310ACE94F}" srcOrd="1" destOrd="0" parTransId="{F655EB93-9779-4E71-B78C-3823BB08BC1B}" sibTransId="{A6F4963A-D1D0-42D5-B619-613875ACABB1}"/>
    <dgm:cxn modelId="{D0A03951-D976-4BBD-BF5A-D84AA582C05A}" type="presOf" srcId="{7F1F901A-7E19-435B-95FA-BD775E9264DD}" destId="{9BCF3FB8-F739-4487-BE84-0BD6F5403EA0}" srcOrd="0" destOrd="0" presId="urn:microsoft.com/office/officeart/2005/8/layout/hierarchy4"/>
    <dgm:cxn modelId="{4DD6090F-0D9D-477A-A660-37E84F063B93}" srcId="{B40BACBD-1A7C-4EB5-AC60-533B898FA557}" destId="{7F1F901A-7E19-435B-95FA-BD775E9264DD}" srcOrd="2" destOrd="0" parTransId="{9164D3B4-CE99-4A81-BD05-D2371A1EAE86}" sibTransId="{51C8400A-1F9D-4A19-9B20-2E86A67E7BC8}"/>
    <dgm:cxn modelId="{A6B9A902-78D8-4953-8277-011C5244A707}" type="presOf" srcId="{81F9F656-B20E-484E-A48B-77D310ACE94F}" destId="{1DE3E3C0-E586-4F67-B112-3AC3FDC2FCF4}" srcOrd="0" destOrd="0" presId="urn:microsoft.com/office/officeart/2005/8/layout/hierarchy4"/>
    <dgm:cxn modelId="{2BCCCEEE-0ADD-452F-9D82-CBA0740984FA}" type="presOf" srcId="{B40BACBD-1A7C-4EB5-AC60-533B898FA557}" destId="{ACC1A235-ED75-4EA5-B201-EE125E42402B}" srcOrd="0" destOrd="0" presId="urn:microsoft.com/office/officeart/2005/8/layout/hierarchy4"/>
    <dgm:cxn modelId="{3C80E752-4F3E-42C4-B9EF-7208E93D9C9B}" type="presParOf" srcId="{ACC1A235-ED75-4EA5-B201-EE125E42402B}" destId="{122C1EB8-75F6-43CD-983E-9C742B208B13}" srcOrd="0" destOrd="0" presId="urn:microsoft.com/office/officeart/2005/8/layout/hierarchy4"/>
    <dgm:cxn modelId="{421B7876-680E-4AB0-B685-B77CEE4FBCFE}" type="presParOf" srcId="{122C1EB8-75F6-43CD-983E-9C742B208B13}" destId="{117946A4-C632-4295-9BA0-159F53688FC1}" srcOrd="0" destOrd="0" presId="urn:microsoft.com/office/officeart/2005/8/layout/hierarchy4"/>
    <dgm:cxn modelId="{E1598549-E7A4-417D-810F-59419C35F702}" type="presParOf" srcId="{122C1EB8-75F6-43CD-983E-9C742B208B13}" destId="{64D951F3-48F9-4244-A28D-DBB26A38457C}" srcOrd="1" destOrd="0" presId="urn:microsoft.com/office/officeart/2005/8/layout/hierarchy4"/>
    <dgm:cxn modelId="{62EAD495-8EA8-4D8E-B692-5EDF197546AF}" type="presParOf" srcId="{ACC1A235-ED75-4EA5-B201-EE125E42402B}" destId="{45CF712C-76B0-4948-9F2A-CE29570028E4}" srcOrd="1" destOrd="0" presId="urn:microsoft.com/office/officeart/2005/8/layout/hierarchy4"/>
    <dgm:cxn modelId="{7DD1F365-88C2-4494-B44E-926CB9EB97FB}" type="presParOf" srcId="{ACC1A235-ED75-4EA5-B201-EE125E42402B}" destId="{5611DA3F-DC83-49AF-B1B2-3315EDF7E88F}" srcOrd="2" destOrd="0" presId="urn:microsoft.com/office/officeart/2005/8/layout/hierarchy4"/>
    <dgm:cxn modelId="{BDDE6FD3-66F4-47DE-B9F4-77302AA74D10}" type="presParOf" srcId="{5611DA3F-DC83-49AF-B1B2-3315EDF7E88F}" destId="{1DE3E3C0-E586-4F67-B112-3AC3FDC2FCF4}" srcOrd="0" destOrd="0" presId="urn:microsoft.com/office/officeart/2005/8/layout/hierarchy4"/>
    <dgm:cxn modelId="{B6DD35E6-4120-4883-BE7A-5266BE0B7C88}" type="presParOf" srcId="{5611DA3F-DC83-49AF-B1B2-3315EDF7E88F}" destId="{872C08FE-7536-4333-9552-D0F0B705B901}" srcOrd="1" destOrd="0" presId="urn:microsoft.com/office/officeart/2005/8/layout/hierarchy4"/>
    <dgm:cxn modelId="{A697E101-50E8-492F-A1E4-AB473BCFC7D2}" type="presParOf" srcId="{ACC1A235-ED75-4EA5-B201-EE125E42402B}" destId="{46375405-D0EF-4159-A75F-A830F0CD1EE0}" srcOrd="3" destOrd="0" presId="urn:microsoft.com/office/officeart/2005/8/layout/hierarchy4"/>
    <dgm:cxn modelId="{768E3A1B-10D4-4AAA-B360-382037A3F25E}" type="presParOf" srcId="{ACC1A235-ED75-4EA5-B201-EE125E42402B}" destId="{BBD8BE33-763E-4B99-BFC5-365A92D45162}" srcOrd="4" destOrd="0" presId="urn:microsoft.com/office/officeart/2005/8/layout/hierarchy4"/>
    <dgm:cxn modelId="{B49158CF-AE7E-4A3C-8CFB-8E6FDCD97109}" type="presParOf" srcId="{BBD8BE33-763E-4B99-BFC5-365A92D45162}" destId="{9BCF3FB8-F739-4487-BE84-0BD6F5403EA0}" srcOrd="0" destOrd="0" presId="urn:microsoft.com/office/officeart/2005/8/layout/hierarchy4"/>
    <dgm:cxn modelId="{E8AB76E9-F4EA-4D3C-9656-1F8E850501DE}" type="presParOf" srcId="{BBD8BE33-763E-4B99-BFC5-365A92D45162}" destId="{93B3CF17-FF2B-4B1E-AA25-BC778CF53F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DB1588-BCF3-407C-AABA-3913FF5F1265}" type="doc">
      <dgm:prSet loTypeId="urn:microsoft.com/office/officeart/2005/8/layout/process4" loCatId="list" qsTypeId="urn:microsoft.com/office/officeart/2005/8/quickstyle/simple4" qsCatId="simple" csTypeId="urn:microsoft.com/office/officeart/2005/8/colors/accent1_2" csCatId="accent1" phldr="1"/>
      <dgm:spPr/>
      <dgm:t>
        <a:bodyPr/>
        <a:lstStyle/>
        <a:p>
          <a:endParaRPr lang="en-US"/>
        </a:p>
      </dgm:t>
    </dgm:pt>
    <dgm:pt modelId="{62A70F49-96D1-44B0-AAD4-C519FA20D574}">
      <dgm:prSet phldrT="[Text]"/>
      <dgm:spPr>
        <a:solidFill>
          <a:srgbClr val="4F81BD"/>
        </a:solidFill>
      </dgm:spPr>
      <dgm:t>
        <a:bodyPr/>
        <a:lstStyle/>
        <a:p>
          <a:r>
            <a:rPr lang="en-US" dirty="0" smtClean="0"/>
            <a:t>Undergraduate Student Success</a:t>
          </a:r>
          <a:endParaRPr lang="en-US" dirty="0"/>
        </a:p>
      </dgm:t>
    </dgm:pt>
    <dgm:pt modelId="{5F62FB36-C73A-4BA4-9E87-6E29636F39D8}" type="parTrans" cxnId="{095BB289-6919-4D49-9DFB-3E396DE26785}">
      <dgm:prSet/>
      <dgm:spPr/>
      <dgm:t>
        <a:bodyPr/>
        <a:lstStyle/>
        <a:p>
          <a:endParaRPr lang="en-US"/>
        </a:p>
      </dgm:t>
    </dgm:pt>
    <dgm:pt modelId="{966760C4-0F62-4E71-8A60-096E6FCF998D}" type="sibTrans" cxnId="{095BB289-6919-4D49-9DFB-3E396DE26785}">
      <dgm:prSet/>
      <dgm:spPr/>
      <dgm:t>
        <a:bodyPr/>
        <a:lstStyle/>
        <a:p>
          <a:endParaRPr lang="en-US"/>
        </a:p>
      </dgm:t>
    </dgm:pt>
    <dgm:pt modelId="{1D04CC5F-8452-46F3-94A6-20726E03F34A}">
      <dgm:prSet phldrT="[Text]"/>
      <dgm:spPr>
        <a:solidFill>
          <a:srgbClr val="4F81BD"/>
        </a:solidFill>
      </dgm:spPr>
      <dgm:t>
        <a:bodyPr/>
        <a:lstStyle/>
        <a:p>
          <a:r>
            <a:rPr lang="en-US" dirty="0" smtClean="0"/>
            <a:t>Underrepresented Student Success </a:t>
          </a:r>
          <a:endParaRPr lang="en-US" dirty="0"/>
        </a:p>
      </dgm:t>
    </dgm:pt>
    <dgm:pt modelId="{3B85C13D-A05E-4B72-A171-1AE465087D5E}" type="parTrans" cxnId="{A01B710C-98F0-448D-A5C1-143A54CC8903}">
      <dgm:prSet/>
      <dgm:spPr/>
      <dgm:t>
        <a:bodyPr/>
        <a:lstStyle/>
        <a:p>
          <a:endParaRPr lang="en-US"/>
        </a:p>
      </dgm:t>
    </dgm:pt>
    <dgm:pt modelId="{9DD7367A-0D8B-49A7-9EAE-4E45993CB1DF}" type="sibTrans" cxnId="{A01B710C-98F0-448D-A5C1-143A54CC8903}">
      <dgm:prSet/>
      <dgm:spPr/>
      <dgm:t>
        <a:bodyPr/>
        <a:lstStyle/>
        <a:p>
          <a:endParaRPr lang="en-US"/>
        </a:p>
      </dgm:t>
    </dgm:pt>
    <dgm:pt modelId="{B152AA45-2111-4743-AC62-A037F2A35630}">
      <dgm:prSet phldrT="[Text]"/>
      <dgm:spPr>
        <a:solidFill>
          <a:srgbClr val="4F81BD"/>
        </a:solidFill>
      </dgm:spPr>
      <dgm:t>
        <a:bodyPr/>
        <a:lstStyle/>
        <a:p>
          <a:r>
            <a:rPr lang="en-US" dirty="0" smtClean="0"/>
            <a:t>Differentiated Student Success</a:t>
          </a:r>
          <a:endParaRPr lang="en-US" dirty="0"/>
        </a:p>
      </dgm:t>
    </dgm:pt>
    <dgm:pt modelId="{520B58FB-4456-4619-93C9-2579960C4CAD}" type="parTrans" cxnId="{D70D54E4-F09A-480B-BF3C-82454AD7376D}">
      <dgm:prSet/>
      <dgm:spPr/>
      <dgm:t>
        <a:bodyPr/>
        <a:lstStyle/>
        <a:p>
          <a:endParaRPr lang="en-US"/>
        </a:p>
      </dgm:t>
    </dgm:pt>
    <dgm:pt modelId="{3B59B843-F011-4EAE-957C-C78D73156D59}" type="sibTrans" cxnId="{D70D54E4-F09A-480B-BF3C-82454AD7376D}">
      <dgm:prSet/>
      <dgm:spPr/>
      <dgm:t>
        <a:bodyPr/>
        <a:lstStyle/>
        <a:p>
          <a:endParaRPr lang="en-US"/>
        </a:p>
      </dgm:t>
    </dgm:pt>
    <dgm:pt modelId="{E7C71CF8-E723-4000-B149-1799AF00D0AD}" type="pres">
      <dgm:prSet presAssocID="{B8DB1588-BCF3-407C-AABA-3913FF5F1265}" presName="Name0" presStyleCnt="0">
        <dgm:presLayoutVars>
          <dgm:dir/>
          <dgm:animLvl val="lvl"/>
          <dgm:resizeHandles val="exact"/>
        </dgm:presLayoutVars>
      </dgm:prSet>
      <dgm:spPr/>
      <dgm:t>
        <a:bodyPr/>
        <a:lstStyle/>
        <a:p>
          <a:endParaRPr lang="en-US"/>
        </a:p>
      </dgm:t>
    </dgm:pt>
    <dgm:pt modelId="{0F22FDF4-6181-42F4-B49F-C98855AEF0DE}" type="pres">
      <dgm:prSet presAssocID="{B152AA45-2111-4743-AC62-A037F2A35630}" presName="boxAndChildren" presStyleCnt="0"/>
      <dgm:spPr/>
    </dgm:pt>
    <dgm:pt modelId="{AF0526EF-38A5-42BD-B89B-EC872796FCBD}" type="pres">
      <dgm:prSet presAssocID="{B152AA45-2111-4743-AC62-A037F2A35630}" presName="parentTextBox" presStyleLbl="node1" presStyleIdx="0" presStyleCnt="3"/>
      <dgm:spPr/>
      <dgm:t>
        <a:bodyPr/>
        <a:lstStyle/>
        <a:p>
          <a:endParaRPr lang="en-US"/>
        </a:p>
      </dgm:t>
    </dgm:pt>
    <dgm:pt modelId="{8919CFA7-E329-4B82-91F2-8466D2E7E284}" type="pres">
      <dgm:prSet presAssocID="{9DD7367A-0D8B-49A7-9EAE-4E45993CB1DF}" presName="sp" presStyleCnt="0"/>
      <dgm:spPr/>
    </dgm:pt>
    <dgm:pt modelId="{15D8D83D-C891-49A5-85E0-E4E0F366D9E6}" type="pres">
      <dgm:prSet presAssocID="{1D04CC5F-8452-46F3-94A6-20726E03F34A}" presName="arrowAndChildren" presStyleCnt="0"/>
      <dgm:spPr/>
    </dgm:pt>
    <dgm:pt modelId="{B4EBF8A6-EA43-4D2B-9DEE-88E087A44756}" type="pres">
      <dgm:prSet presAssocID="{1D04CC5F-8452-46F3-94A6-20726E03F34A}" presName="parentTextArrow" presStyleLbl="node1" presStyleIdx="1" presStyleCnt="3"/>
      <dgm:spPr/>
      <dgm:t>
        <a:bodyPr/>
        <a:lstStyle/>
        <a:p>
          <a:endParaRPr lang="en-US"/>
        </a:p>
      </dgm:t>
    </dgm:pt>
    <dgm:pt modelId="{C160960F-7EFF-4A53-A8A2-F467928A21DA}" type="pres">
      <dgm:prSet presAssocID="{966760C4-0F62-4E71-8A60-096E6FCF998D}" presName="sp" presStyleCnt="0"/>
      <dgm:spPr/>
    </dgm:pt>
    <dgm:pt modelId="{F74BB454-0133-4C1F-A3F9-B83E039FCE99}" type="pres">
      <dgm:prSet presAssocID="{62A70F49-96D1-44B0-AAD4-C519FA20D574}" presName="arrowAndChildren" presStyleCnt="0"/>
      <dgm:spPr/>
    </dgm:pt>
    <dgm:pt modelId="{44139603-66E7-4216-AE16-2AEE0D4DCE8C}" type="pres">
      <dgm:prSet presAssocID="{62A70F49-96D1-44B0-AAD4-C519FA20D574}" presName="parentTextArrow" presStyleLbl="node1" presStyleIdx="2" presStyleCnt="3"/>
      <dgm:spPr/>
      <dgm:t>
        <a:bodyPr/>
        <a:lstStyle/>
        <a:p>
          <a:endParaRPr lang="en-US"/>
        </a:p>
      </dgm:t>
    </dgm:pt>
  </dgm:ptLst>
  <dgm:cxnLst>
    <dgm:cxn modelId="{A53627AC-3048-440B-9A77-488AB69CE1AD}" type="presOf" srcId="{1D04CC5F-8452-46F3-94A6-20726E03F34A}" destId="{B4EBF8A6-EA43-4D2B-9DEE-88E087A44756}" srcOrd="0" destOrd="0" presId="urn:microsoft.com/office/officeart/2005/8/layout/process4"/>
    <dgm:cxn modelId="{A01B710C-98F0-448D-A5C1-143A54CC8903}" srcId="{B8DB1588-BCF3-407C-AABA-3913FF5F1265}" destId="{1D04CC5F-8452-46F3-94A6-20726E03F34A}" srcOrd="1" destOrd="0" parTransId="{3B85C13D-A05E-4B72-A171-1AE465087D5E}" sibTransId="{9DD7367A-0D8B-49A7-9EAE-4E45993CB1DF}"/>
    <dgm:cxn modelId="{095BB289-6919-4D49-9DFB-3E396DE26785}" srcId="{B8DB1588-BCF3-407C-AABA-3913FF5F1265}" destId="{62A70F49-96D1-44B0-AAD4-C519FA20D574}" srcOrd="0" destOrd="0" parTransId="{5F62FB36-C73A-4BA4-9E87-6E29636F39D8}" sibTransId="{966760C4-0F62-4E71-8A60-096E6FCF998D}"/>
    <dgm:cxn modelId="{0DB6D3B5-12E0-4BD9-8579-0B7232233AF6}" type="presOf" srcId="{B152AA45-2111-4743-AC62-A037F2A35630}" destId="{AF0526EF-38A5-42BD-B89B-EC872796FCBD}" srcOrd="0" destOrd="0" presId="urn:microsoft.com/office/officeart/2005/8/layout/process4"/>
    <dgm:cxn modelId="{4CB742C9-EAE5-40CC-A0EC-709F91426239}" type="presOf" srcId="{B8DB1588-BCF3-407C-AABA-3913FF5F1265}" destId="{E7C71CF8-E723-4000-B149-1799AF00D0AD}" srcOrd="0" destOrd="0" presId="urn:microsoft.com/office/officeart/2005/8/layout/process4"/>
    <dgm:cxn modelId="{5910EE69-4E47-46EA-83B6-C760375C0468}" type="presOf" srcId="{62A70F49-96D1-44B0-AAD4-C519FA20D574}" destId="{44139603-66E7-4216-AE16-2AEE0D4DCE8C}" srcOrd="0" destOrd="0" presId="urn:microsoft.com/office/officeart/2005/8/layout/process4"/>
    <dgm:cxn modelId="{D70D54E4-F09A-480B-BF3C-82454AD7376D}" srcId="{B8DB1588-BCF3-407C-AABA-3913FF5F1265}" destId="{B152AA45-2111-4743-AC62-A037F2A35630}" srcOrd="2" destOrd="0" parTransId="{520B58FB-4456-4619-93C9-2579960C4CAD}" sibTransId="{3B59B843-F011-4EAE-957C-C78D73156D59}"/>
    <dgm:cxn modelId="{F24201CC-309A-4282-9BBF-66C25AEB42E0}" type="presParOf" srcId="{E7C71CF8-E723-4000-B149-1799AF00D0AD}" destId="{0F22FDF4-6181-42F4-B49F-C98855AEF0DE}" srcOrd="0" destOrd="0" presId="urn:microsoft.com/office/officeart/2005/8/layout/process4"/>
    <dgm:cxn modelId="{8EFA9AFD-76A3-46B3-8AD2-74DDB4BDFB1B}" type="presParOf" srcId="{0F22FDF4-6181-42F4-B49F-C98855AEF0DE}" destId="{AF0526EF-38A5-42BD-B89B-EC872796FCBD}" srcOrd="0" destOrd="0" presId="urn:microsoft.com/office/officeart/2005/8/layout/process4"/>
    <dgm:cxn modelId="{82EA45CB-60EE-4318-AEA4-71B83236B0F7}" type="presParOf" srcId="{E7C71CF8-E723-4000-B149-1799AF00D0AD}" destId="{8919CFA7-E329-4B82-91F2-8466D2E7E284}" srcOrd="1" destOrd="0" presId="urn:microsoft.com/office/officeart/2005/8/layout/process4"/>
    <dgm:cxn modelId="{86B8A429-F8B1-49DC-8011-4BB133854A73}" type="presParOf" srcId="{E7C71CF8-E723-4000-B149-1799AF00D0AD}" destId="{15D8D83D-C891-49A5-85E0-E4E0F366D9E6}" srcOrd="2" destOrd="0" presId="urn:microsoft.com/office/officeart/2005/8/layout/process4"/>
    <dgm:cxn modelId="{8DFCDC2D-C736-472E-B60B-221366562D9D}" type="presParOf" srcId="{15D8D83D-C891-49A5-85E0-E4E0F366D9E6}" destId="{B4EBF8A6-EA43-4D2B-9DEE-88E087A44756}" srcOrd="0" destOrd="0" presId="urn:microsoft.com/office/officeart/2005/8/layout/process4"/>
    <dgm:cxn modelId="{013A2780-C038-4CE0-AD85-5F1892698B39}" type="presParOf" srcId="{E7C71CF8-E723-4000-B149-1799AF00D0AD}" destId="{C160960F-7EFF-4A53-A8A2-F467928A21DA}" srcOrd="3" destOrd="0" presId="urn:microsoft.com/office/officeart/2005/8/layout/process4"/>
    <dgm:cxn modelId="{4CBE67DA-72CA-4D22-B5C5-4B5C817FEDD7}" type="presParOf" srcId="{E7C71CF8-E723-4000-B149-1799AF00D0AD}" destId="{F74BB454-0133-4C1F-A3F9-B83E039FCE99}" srcOrd="4" destOrd="0" presId="urn:microsoft.com/office/officeart/2005/8/layout/process4"/>
    <dgm:cxn modelId="{1C6099E3-B626-443C-A4A2-E08CA5BCDBFE}" type="presParOf" srcId="{F74BB454-0133-4C1F-A3F9-B83E039FCE99}" destId="{44139603-66E7-4216-AE16-2AEE0D4DCE8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75FDE-6BEE-401F-8658-40D222B0E512}">
      <dsp:nvSpPr>
        <dsp:cNvPr id="0" name=""/>
        <dsp:cNvSpPr/>
      </dsp:nvSpPr>
      <dsp:spPr>
        <a:xfrm rot="16200000">
          <a:off x="-1263349" y="1264232"/>
          <a:ext cx="4825999" cy="2297534"/>
        </a:xfrm>
        <a:prstGeom prst="flowChartManualOperation">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solidFill>
                <a:schemeClr val="bg1"/>
              </a:solidFill>
            </a:rPr>
            <a:t>Diversity</a:t>
          </a:r>
          <a:endParaRPr lang="en-US" sz="28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smtClean="0">
              <a:solidFill>
                <a:schemeClr val="bg1"/>
              </a:solidFill>
            </a:rPr>
            <a:t>Broad and encompassing</a:t>
          </a:r>
        </a:p>
      </dsp:txBody>
      <dsp:txXfrm rot="5400000">
        <a:off x="883" y="965200"/>
        <a:ext cx="2297534" cy="2895599"/>
      </dsp:txXfrm>
    </dsp:sp>
    <dsp:sp modelId="{7B4B3E27-BC51-4765-B15B-1D31C4F827CE}">
      <dsp:nvSpPr>
        <dsp:cNvPr id="0" name=""/>
        <dsp:cNvSpPr/>
      </dsp:nvSpPr>
      <dsp:spPr>
        <a:xfrm rot="16200000">
          <a:off x="1206500" y="1264232"/>
          <a:ext cx="4825999" cy="2297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solidFill>
                <a:schemeClr val="bg1"/>
              </a:solidFill>
            </a:rPr>
            <a:t>Inclusion</a:t>
          </a:r>
          <a:endParaRPr lang="en-US" sz="28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smtClean="0">
              <a:solidFill>
                <a:schemeClr val="bg1"/>
              </a:solidFill>
            </a:rPr>
            <a:t>Active, intentional, ongoing efforts to engage diversity to reap its educational benefits</a:t>
          </a:r>
          <a:endParaRPr lang="en-US" sz="1700" kern="1200" dirty="0">
            <a:solidFill>
              <a:schemeClr val="bg1"/>
            </a:solidFill>
          </a:endParaRPr>
        </a:p>
      </dsp:txBody>
      <dsp:txXfrm rot="5400000">
        <a:off x="2470732" y="965200"/>
        <a:ext cx="2297534" cy="2895599"/>
      </dsp:txXfrm>
    </dsp:sp>
    <dsp:sp modelId="{80745BAE-55E2-4C78-A54B-56976E98213A}">
      <dsp:nvSpPr>
        <dsp:cNvPr id="0" name=""/>
        <dsp:cNvSpPr/>
      </dsp:nvSpPr>
      <dsp:spPr>
        <a:xfrm rot="16200000">
          <a:off x="3676349" y="1264232"/>
          <a:ext cx="4825999" cy="2297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43" bIns="0" numCol="1" spcCol="1270" anchor="t" anchorCtr="0">
          <a:noAutofit/>
        </a:bodyPr>
        <a:lstStyle/>
        <a:p>
          <a:pPr lvl="0" algn="l" defTabSz="977900">
            <a:lnSpc>
              <a:spcPct val="90000"/>
            </a:lnSpc>
            <a:spcBef>
              <a:spcPct val="0"/>
            </a:spcBef>
            <a:spcAft>
              <a:spcPct val="35000"/>
            </a:spcAft>
          </a:pPr>
          <a:r>
            <a:rPr lang="en-US" sz="2200" kern="1200" dirty="0" smtClean="0">
              <a:solidFill>
                <a:schemeClr val="bg1"/>
              </a:solidFill>
            </a:rPr>
            <a:t>Inclusive AND differentiated</a:t>
          </a:r>
          <a:endParaRPr lang="en-US" sz="22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smtClean="0">
              <a:solidFill>
                <a:schemeClr val="bg1"/>
              </a:solidFill>
            </a:rPr>
            <a:t>leverage compositional diversity</a:t>
          </a:r>
          <a:endParaRPr lang="en-US" sz="17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smtClean="0">
              <a:solidFill>
                <a:schemeClr val="bg1"/>
              </a:solidFill>
            </a:rPr>
            <a:t>reap educational benefits</a:t>
          </a:r>
          <a:endParaRPr lang="en-US" sz="1700" kern="1200" dirty="0">
            <a:solidFill>
              <a:schemeClr val="bg1"/>
            </a:solidFill>
          </a:endParaRPr>
        </a:p>
        <a:p>
          <a:pPr marL="171450" lvl="1" indent="-171450" algn="l" defTabSz="755650">
            <a:lnSpc>
              <a:spcPct val="90000"/>
            </a:lnSpc>
            <a:spcBef>
              <a:spcPct val="0"/>
            </a:spcBef>
            <a:spcAft>
              <a:spcPct val="15000"/>
            </a:spcAft>
            <a:buChar char="••"/>
          </a:pPr>
          <a:r>
            <a:rPr lang="en-US" sz="1700" kern="1200" dirty="0" smtClean="0">
              <a:solidFill>
                <a:schemeClr val="bg1"/>
              </a:solidFill>
            </a:rPr>
            <a:t>meet needs of differentiated segments authentically</a:t>
          </a:r>
          <a:endParaRPr lang="en-US" sz="1700" kern="1200" dirty="0">
            <a:solidFill>
              <a:schemeClr val="bg1"/>
            </a:solidFill>
          </a:endParaRPr>
        </a:p>
      </dsp:txBody>
      <dsp:txXfrm rot="5400000">
        <a:off x="4940581" y="965200"/>
        <a:ext cx="2297534" cy="2895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9BBCD-8FC7-4FE4-BF95-BB39280109E2}">
      <dsp:nvSpPr>
        <dsp:cNvPr id="0" name=""/>
        <dsp:cNvSpPr/>
      </dsp:nvSpPr>
      <dsp:spPr>
        <a:xfrm>
          <a:off x="560069" y="0"/>
          <a:ext cx="6347460" cy="4876800"/>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1487A3B-09C4-4093-9900-5990DB0D0D64}">
      <dsp:nvSpPr>
        <dsp:cNvPr id="0" name=""/>
        <dsp:cNvSpPr/>
      </dsp:nvSpPr>
      <dsp:spPr>
        <a:xfrm>
          <a:off x="0" y="1463040"/>
          <a:ext cx="2240280" cy="1950720"/>
        </a:xfrm>
        <a:prstGeom prst="roundRect">
          <a:avLst/>
        </a:prstGeom>
        <a:solidFill>
          <a:srgbClr val="4F81B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Strategically positioned</a:t>
          </a:r>
          <a:endParaRPr lang="en-US" sz="2000" kern="1200" dirty="0">
            <a:solidFill>
              <a:schemeClr val="bg1"/>
            </a:solidFill>
          </a:endParaRPr>
        </a:p>
      </dsp:txBody>
      <dsp:txXfrm>
        <a:off x="95226" y="1558266"/>
        <a:ext cx="2049828" cy="1760268"/>
      </dsp:txXfrm>
    </dsp:sp>
    <dsp:sp modelId="{AAD79E17-FE54-43CC-AC76-97D3B1477C1E}">
      <dsp:nvSpPr>
        <dsp:cNvPr id="0" name=""/>
        <dsp:cNvSpPr/>
      </dsp:nvSpPr>
      <dsp:spPr>
        <a:xfrm>
          <a:off x="2613659" y="1463040"/>
          <a:ext cx="2240280" cy="1950720"/>
        </a:xfrm>
        <a:prstGeom prst="roundRect">
          <a:avLst/>
        </a:prstGeom>
        <a:solidFill>
          <a:srgbClr val="4F81B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Mission-aligned and mission-driven</a:t>
          </a:r>
          <a:endParaRPr lang="en-US" sz="2000" kern="1200" dirty="0">
            <a:solidFill>
              <a:schemeClr val="bg1"/>
            </a:solidFill>
          </a:endParaRPr>
        </a:p>
      </dsp:txBody>
      <dsp:txXfrm>
        <a:off x="2708885" y="1558266"/>
        <a:ext cx="2049828" cy="1760268"/>
      </dsp:txXfrm>
    </dsp:sp>
    <dsp:sp modelId="{2D8EE8F6-5416-44F3-8F75-BA11719D990B}">
      <dsp:nvSpPr>
        <dsp:cNvPr id="0" name=""/>
        <dsp:cNvSpPr/>
      </dsp:nvSpPr>
      <dsp:spPr>
        <a:xfrm>
          <a:off x="5227320" y="1463040"/>
          <a:ext cx="2240280" cy="1950720"/>
        </a:xfrm>
        <a:prstGeom prst="roundRect">
          <a:avLst/>
        </a:prstGeom>
        <a:solidFill>
          <a:srgbClr val="4F81B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Integrated into institutional priorities, planning  and fabric</a:t>
          </a:r>
          <a:endParaRPr lang="en-US" sz="2000" kern="1200" dirty="0">
            <a:solidFill>
              <a:schemeClr val="bg1"/>
            </a:solidFill>
          </a:endParaRPr>
        </a:p>
      </dsp:txBody>
      <dsp:txXfrm>
        <a:off x="5322546" y="1558266"/>
        <a:ext cx="2049828" cy="17602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946A4-C632-4295-9BA0-159F53688FC1}">
      <dsp:nvSpPr>
        <dsp:cNvPr id="0" name=""/>
        <dsp:cNvSpPr/>
      </dsp:nvSpPr>
      <dsp:spPr>
        <a:xfrm>
          <a:off x="2756" y="1863"/>
          <a:ext cx="7462086" cy="1930796"/>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Sr. Director, Education Operations &amp; Initiatives </a:t>
          </a:r>
          <a:r>
            <a:rPr lang="en-US" sz="3800" kern="1200" dirty="0" smtClean="0"/>
            <a:t/>
          </a:r>
          <a:br>
            <a:rPr lang="en-US" sz="3800" kern="1200" dirty="0" smtClean="0"/>
          </a:br>
          <a:r>
            <a:rPr lang="en-US" sz="2800" kern="1200" dirty="0" smtClean="0"/>
            <a:t>Marco Barker, PhD</a:t>
          </a:r>
          <a:endParaRPr lang="en-US" sz="3800" kern="1200" dirty="0"/>
        </a:p>
      </dsp:txBody>
      <dsp:txXfrm>
        <a:off x="59307" y="58414"/>
        <a:ext cx="7348984" cy="1817694"/>
      </dsp:txXfrm>
    </dsp:sp>
    <dsp:sp modelId="{063ED718-6D13-4CE4-B6B5-D3CC3885F7B0}">
      <dsp:nvSpPr>
        <dsp:cNvPr id="0" name=""/>
        <dsp:cNvSpPr/>
      </dsp:nvSpPr>
      <dsp:spPr>
        <a:xfrm>
          <a:off x="2756" y="2131339"/>
          <a:ext cx="3580655" cy="1930796"/>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Director, Inclusive Student Excellence </a:t>
          </a:r>
          <a:br>
            <a:rPr lang="en-US" sz="2800" kern="1200" dirty="0" smtClean="0"/>
          </a:br>
          <a:r>
            <a:rPr lang="en-US" sz="2400" kern="1200" dirty="0" smtClean="0"/>
            <a:t>Ada Wilson, JD</a:t>
          </a:r>
          <a:endParaRPr lang="en-US" sz="2800" kern="1200" dirty="0"/>
        </a:p>
      </dsp:txBody>
      <dsp:txXfrm>
        <a:off x="59307" y="2187890"/>
        <a:ext cx="3467553" cy="1817694"/>
      </dsp:txXfrm>
    </dsp:sp>
    <dsp:sp modelId="{7F654CE1-8C06-488F-BC98-484980E0C225}">
      <dsp:nvSpPr>
        <dsp:cNvPr id="0" name=""/>
        <dsp:cNvSpPr/>
      </dsp:nvSpPr>
      <dsp:spPr>
        <a:xfrm>
          <a:off x="3884187" y="2131339"/>
          <a:ext cx="3580655" cy="1930796"/>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Director, Research, Assessment &amp; Analytics</a:t>
          </a:r>
          <a:r>
            <a:rPr lang="en-US" sz="2600" kern="1200" dirty="0" smtClean="0"/>
            <a:t/>
          </a:r>
          <a:br>
            <a:rPr lang="en-US" sz="2600" kern="1200" dirty="0" smtClean="0"/>
          </a:br>
          <a:r>
            <a:rPr lang="en-US" sz="2600" kern="1200" dirty="0" smtClean="0"/>
            <a:t>Search Underway</a:t>
          </a:r>
          <a:endParaRPr lang="en-US" sz="2600" kern="1200" dirty="0"/>
        </a:p>
      </dsp:txBody>
      <dsp:txXfrm>
        <a:off x="3940738" y="2187890"/>
        <a:ext cx="3467553" cy="1817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946A4-C632-4295-9BA0-159F53688FC1}">
      <dsp:nvSpPr>
        <dsp:cNvPr id="0" name=""/>
        <dsp:cNvSpPr/>
      </dsp:nvSpPr>
      <dsp:spPr>
        <a:xfrm>
          <a:off x="2566" y="0"/>
          <a:ext cx="3442096" cy="4064000"/>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Coordinator, Multicultural Student Programs and Carolina Latino Initiative</a:t>
          </a:r>
        </a:p>
        <a:p>
          <a:pPr lvl="0" algn="ctr" defTabSz="1244600">
            <a:lnSpc>
              <a:spcPct val="90000"/>
            </a:lnSpc>
            <a:spcBef>
              <a:spcPct val="0"/>
            </a:spcBef>
            <a:spcAft>
              <a:spcPct val="35000"/>
            </a:spcAft>
          </a:pPr>
          <a:r>
            <a:rPr lang="en-US" sz="2400" kern="1200" dirty="0" smtClean="0"/>
            <a:t>Josmell Perez, </a:t>
          </a:r>
          <a:r>
            <a:rPr lang="en-US" sz="2400" kern="1200" dirty="0" err="1" smtClean="0"/>
            <a:t>MEd.</a:t>
          </a:r>
          <a:r>
            <a:rPr lang="en-US" sz="2400" kern="1200" dirty="0" smtClean="0"/>
            <a:t> </a:t>
          </a:r>
          <a:endParaRPr lang="en-US" sz="3800" kern="1200" dirty="0"/>
        </a:p>
      </dsp:txBody>
      <dsp:txXfrm>
        <a:off x="103382" y="100816"/>
        <a:ext cx="3240464" cy="3862368"/>
      </dsp:txXfrm>
    </dsp:sp>
    <dsp:sp modelId="{C3554FE1-D98D-4D39-9D1B-0D38743C788A}">
      <dsp:nvSpPr>
        <dsp:cNvPr id="0" name=""/>
        <dsp:cNvSpPr/>
      </dsp:nvSpPr>
      <dsp:spPr>
        <a:xfrm>
          <a:off x="4022936" y="0"/>
          <a:ext cx="3442096" cy="4064000"/>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Coordinator, Educational Programs</a:t>
          </a:r>
        </a:p>
        <a:p>
          <a:pPr lvl="0" algn="ctr" defTabSz="1244600">
            <a:lnSpc>
              <a:spcPct val="90000"/>
            </a:lnSpc>
            <a:spcBef>
              <a:spcPct val="0"/>
            </a:spcBef>
            <a:spcAft>
              <a:spcPct val="35000"/>
            </a:spcAft>
          </a:pPr>
          <a:r>
            <a:rPr lang="en-US" sz="2400" kern="1200" dirty="0" smtClean="0"/>
            <a:t>Search Underway</a:t>
          </a:r>
          <a:endParaRPr lang="en-US" sz="2400" kern="1200" dirty="0"/>
        </a:p>
      </dsp:txBody>
      <dsp:txXfrm>
        <a:off x="4123752" y="100816"/>
        <a:ext cx="3240464" cy="38623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946A4-C632-4295-9BA0-159F53688FC1}">
      <dsp:nvSpPr>
        <dsp:cNvPr id="0" name=""/>
        <dsp:cNvSpPr/>
      </dsp:nvSpPr>
      <dsp:spPr>
        <a:xfrm>
          <a:off x="3646" y="0"/>
          <a:ext cx="2285213" cy="4064000"/>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Executive Assistant </a:t>
          </a:r>
        </a:p>
        <a:p>
          <a:pPr lvl="0" algn="ctr" defTabSz="1244600">
            <a:lnSpc>
              <a:spcPct val="90000"/>
            </a:lnSpc>
            <a:spcBef>
              <a:spcPct val="0"/>
            </a:spcBef>
            <a:spcAft>
              <a:spcPct val="35000"/>
            </a:spcAft>
          </a:pPr>
          <a:r>
            <a:rPr lang="en-US" sz="2400" kern="1200" dirty="0" smtClean="0"/>
            <a:t>Katherine Max</a:t>
          </a:r>
          <a:endParaRPr lang="en-US" sz="2400" kern="1200" dirty="0"/>
        </a:p>
      </dsp:txBody>
      <dsp:txXfrm>
        <a:off x="70578" y="66932"/>
        <a:ext cx="2151349" cy="3930136"/>
      </dsp:txXfrm>
    </dsp:sp>
    <dsp:sp modelId="{1DE3E3C0-E586-4F67-B112-3AC3FDC2FCF4}">
      <dsp:nvSpPr>
        <dsp:cNvPr id="0" name=""/>
        <dsp:cNvSpPr/>
      </dsp:nvSpPr>
      <dsp:spPr>
        <a:xfrm>
          <a:off x="2527501" y="0"/>
          <a:ext cx="2902700" cy="4064000"/>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Communications </a:t>
          </a:r>
          <a:br>
            <a:rPr lang="en-US" sz="2800" kern="1200" dirty="0" smtClean="0"/>
          </a:br>
          <a:r>
            <a:rPr lang="en-US" sz="2800" kern="1200" dirty="0" smtClean="0"/>
            <a:t>Specialist</a:t>
          </a:r>
        </a:p>
        <a:p>
          <a:pPr lvl="0" algn="ctr" defTabSz="1244600">
            <a:lnSpc>
              <a:spcPct val="90000"/>
            </a:lnSpc>
            <a:spcBef>
              <a:spcPct val="0"/>
            </a:spcBef>
            <a:spcAft>
              <a:spcPct val="35000"/>
            </a:spcAft>
          </a:pPr>
          <a:r>
            <a:rPr lang="en-US" sz="2400" kern="1200" dirty="0" smtClean="0"/>
            <a:t>Miki Kersgard</a:t>
          </a:r>
          <a:endParaRPr lang="en-US" sz="2400" kern="1200" dirty="0"/>
        </a:p>
      </dsp:txBody>
      <dsp:txXfrm>
        <a:off x="2612518" y="85017"/>
        <a:ext cx="2732666" cy="3893966"/>
      </dsp:txXfrm>
    </dsp:sp>
    <dsp:sp modelId="{9BCF3FB8-F739-4487-BE84-0BD6F5403EA0}">
      <dsp:nvSpPr>
        <dsp:cNvPr id="0" name=""/>
        <dsp:cNvSpPr/>
      </dsp:nvSpPr>
      <dsp:spPr>
        <a:xfrm>
          <a:off x="5668844" y="0"/>
          <a:ext cx="2557109" cy="4064000"/>
        </a:xfrm>
        <a:prstGeom prst="roundRect">
          <a:avLst>
            <a:gd name="adj" fmla="val 10000"/>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Administrative Support Specialist</a:t>
          </a:r>
        </a:p>
        <a:p>
          <a:pPr lvl="0" algn="ctr" defTabSz="1244600">
            <a:lnSpc>
              <a:spcPct val="90000"/>
            </a:lnSpc>
            <a:spcBef>
              <a:spcPct val="0"/>
            </a:spcBef>
            <a:spcAft>
              <a:spcPct val="35000"/>
            </a:spcAft>
          </a:pPr>
          <a:r>
            <a:rPr lang="en-US" sz="2400" kern="1200" dirty="0" smtClean="0"/>
            <a:t>Margie Scott</a:t>
          </a:r>
          <a:endParaRPr lang="en-US" sz="2400" kern="1200" dirty="0"/>
        </a:p>
      </dsp:txBody>
      <dsp:txXfrm>
        <a:off x="5743739" y="74895"/>
        <a:ext cx="2407319" cy="39142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526EF-38A5-42BD-B89B-EC872796FCBD}">
      <dsp:nvSpPr>
        <dsp:cNvPr id="0" name=""/>
        <dsp:cNvSpPr/>
      </dsp:nvSpPr>
      <dsp:spPr>
        <a:xfrm>
          <a:off x="0" y="3154787"/>
          <a:ext cx="8001000" cy="1035471"/>
        </a:xfrm>
        <a:prstGeom prst="rect">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Differentiated Student Success</a:t>
          </a:r>
          <a:endParaRPr lang="en-US" sz="3700" kern="1200" dirty="0"/>
        </a:p>
      </dsp:txBody>
      <dsp:txXfrm>
        <a:off x="0" y="3154787"/>
        <a:ext cx="8001000" cy="1035471"/>
      </dsp:txXfrm>
    </dsp:sp>
    <dsp:sp modelId="{B4EBF8A6-EA43-4D2B-9DEE-88E087A44756}">
      <dsp:nvSpPr>
        <dsp:cNvPr id="0" name=""/>
        <dsp:cNvSpPr/>
      </dsp:nvSpPr>
      <dsp:spPr>
        <a:xfrm rot="10800000">
          <a:off x="0" y="1577764"/>
          <a:ext cx="8001000" cy="1592555"/>
        </a:xfrm>
        <a:prstGeom prst="upArrowCallout">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Underrepresented Student Success </a:t>
          </a:r>
          <a:endParaRPr lang="en-US" sz="3700" kern="1200" dirty="0"/>
        </a:p>
      </dsp:txBody>
      <dsp:txXfrm rot="10800000">
        <a:off x="0" y="1577764"/>
        <a:ext cx="8001000" cy="1034794"/>
      </dsp:txXfrm>
    </dsp:sp>
    <dsp:sp modelId="{44139603-66E7-4216-AE16-2AEE0D4DCE8C}">
      <dsp:nvSpPr>
        <dsp:cNvPr id="0" name=""/>
        <dsp:cNvSpPr/>
      </dsp:nvSpPr>
      <dsp:spPr>
        <a:xfrm rot="10800000">
          <a:off x="0" y="740"/>
          <a:ext cx="8001000" cy="1592555"/>
        </a:xfrm>
        <a:prstGeom prst="upArrowCallout">
          <a:avLst/>
        </a:prstGeom>
        <a:solidFill>
          <a:srgbClr val="4F81B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smtClean="0"/>
            <a:t>Undergraduate Student Success</a:t>
          </a:r>
          <a:endParaRPr lang="en-US" sz="3700" kern="1200" dirty="0"/>
        </a:p>
      </dsp:txBody>
      <dsp:txXfrm rot="10800000">
        <a:off x="0" y="740"/>
        <a:ext cx="8001000" cy="103479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05138" cy="461328"/>
          </a:xfrm>
          <a:prstGeom prst="rect">
            <a:avLst/>
          </a:prstGeom>
          <a:noFill/>
          <a:ln w="9525">
            <a:noFill/>
            <a:miter lim="800000"/>
            <a:headEnd/>
            <a:tailEnd/>
          </a:ln>
          <a:effectLst/>
        </p:spPr>
        <p:txBody>
          <a:bodyPr vert="horz" wrap="square" lIns="92375" tIns="46187" rIns="92375" bIns="46187" numCol="1" anchor="t" anchorCtr="0" compatLnSpc="1">
            <a:prstTxWarp prst="textNoShape">
              <a:avLst/>
            </a:prstTxWarp>
          </a:bodyPr>
          <a:lstStyle>
            <a:lvl1pPr algn="l" defTabSz="923925">
              <a:defRPr sz="1200"/>
            </a:lvl1pPr>
          </a:lstStyle>
          <a:p>
            <a:endParaRPr lang="en-US"/>
          </a:p>
        </p:txBody>
      </p:sp>
      <p:sp>
        <p:nvSpPr>
          <p:cNvPr id="60419" name="Rectangle 3"/>
          <p:cNvSpPr>
            <a:spLocks noGrp="1" noChangeArrowheads="1"/>
          </p:cNvSpPr>
          <p:nvPr>
            <p:ph type="dt" sz="quarter" idx="1"/>
          </p:nvPr>
        </p:nvSpPr>
        <p:spPr bwMode="auto">
          <a:xfrm>
            <a:off x="3927475" y="0"/>
            <a:ext cx="3005138" cy="461328"/>
          </a:xfrm>
          <a:prstGeom prst="rect">
            <a:avLst/>
          </a:prstGeom>
          <a:noFill/>
          <a:ln w="9525">
            <a:noFill/>
            <a:miter lim="800000"/>
            <a:headEnd/>
            <a:tailEnd/>
          </a:ln>
          <a:effectLst/>
        </p:spPr>
        <p:txBody>
          <a:bodyPr vert="horz" wrap="square" lIns="92375" tIns="46187" rIns="92375" bIns="46187" numCol="1" anchor="t" anchorCtr="0" compatLnSpc="1">
            <a:prstTxWarp prst="textNoShape">
              <a:avLst/>
            </a:prstTxWarp>
          </a:bodyPr>
          <a:lstStyle>
            <a:lvl1pPr algn="r" defTabSz="923925">
              <a:defRPr sz="1200"/>
            </a:lvl1pPr>
          </a:lstStyle>
          <a:p>
            <a:fld id="{80EF408B-7BEE-4B7D-AC1D-5F5716B7B1BA}" type="datetime4">
              <a:rPr lang="en-US"/>
              <a:pPr/>
              <a:t>October 4, 2012</a:t>
            </a:fld>
            <a:endParaRPr lang="en-US"/>
          </a:p>
        </p:txBody>
      </p:sp>
      <p:sp>
        <p:nvSpPr>
          <p:cNvPr id="60420" name="Rectangle 4"/>
          <p:cNvSpPr>
            <a:spLocks noGrp="1" noChangeArrowheads="1"/>
          </p:cNvSpPr>
          <p:nvPr>
            <p:ph type="ftr" sz="quarter" idx="2"/>
          </p:nvPr>
        </p:nvSpPr>
        <p:spPr bwMode="auto">
          <a:xfrm>
            <a:off x="0" y="8757288"/>
            <a:ext cx="3005138" cy="461328"/>
          </a:xfrm>
          <a:prstGeom prst="rect">
            <a:avLst/>
          </a:prstGeom>
          <a:noFill/>
          <a:ln w="9525">
            <a:noFill/>
            <a:miter lim="800000"/>
            <a:headEnd/>
            <a:tailEnd/>
          </a:ln>
          <a:effectLst/>
        </p:spPr>
        <p:txBody>
          <a:bodyPr vert="horz" wrap="square" lIns="92375" tIns="46187" rIns="92375" bIns="46187" numCol="1" anchor="b" anchorCtr="0" compatLnSpc="1">
            <a:prstTxWarp prst="textNoShape">
              <a:avLst/>
            </a:prstTxWarp>
          </a:bodyPr>
          <a:lstStyle>
            <a:lvl1pPr algn="l" defTabSz="923925">
              <a:defRPr sz="1200"/>
            </a:lvl1pPr>
          </a:lstStyle>
          <a:p>
            <a:r>
              <a:rPr lang="en-US"/>
              <a:t>UNC Diversity and Multicultural Affairs</a:t>
            </a:r>
          </a:p>
        </p:txBody>
      </p:sp>
      <p:sp>
        <p:nvSpPr>
          <p:cNvPr id="60421" name="Rectangle 5"/>
          <p:cNvSpPr>
            <a:spLocks noGrp="1" noChangeArrowheads="1"/>
          </p:cNvSpPr>
          <p:nvPr>
            <p:ph type="sldNum" sz="quarter" idx="3"/>
          </p:nvPr>
        </p:nvSpPr>
        <p:spPr bwMode="auto">
          <a:xfrm>
            <a:off x="3927475" y="8757288"/>
            <a:ext cx="3005138" cy="461328"/>
          </a:xfrm>
          <a:prstGeom prst="rect">
            <a:avLst/>
          </a:prstGeom>
          <a:noFill/>
          <a:ln w="9525">
            <a:noFill/>
            <a:miter lim="800000"/>
            <a:headEnd/>
            <a:tailEnd/>
          </a:ln>
          <a:effectLst/>
        </p:spPr>
        <p:txBody>
          <a:bodyPr vert="horz" wrap="square" lIns="92375" tIns="46187" rIns="92375" bIns="46187" numCol="1" anchor="b" anchorCtr="0" compatLnSpc="1">
            <a:prstTxWarp prst="textNoShape">
              <a:avLst/>
            </a:prstTxWarp>
          </a:bodyPr>
          <a:lstStyle>
            <a:lvl1pPr algn="r" defTabSz="923925">
              <a:defRPr sz="1200"/>
            </a:lvl1pPr>
          </a:lstStyle>
          <a:p>
            <a:fld id="{7B3D00BB-731C-4FC7-BB38-03AF075E2616}" type="slidenum">
              <a:rPr lang="en-US"/>
              <a:pPr/>
              <a:t>‹#›</a:t>
            </a:fld>
            <a:endParaRPr lang="en-US"/>
          </a:p>
        </p:txBody>
      </p:sp>
    </p:spTree>
    <p:extLst>
      <p:ext uri="{BB962C8B-B14F-4D97-AF65-F5344CB8AC3E}">
        <p14:creationId xmlns:p14="http://schemas.microsoft.com/office/powerpoint/2010/main" val="1443067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05138" cy="461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927475" y="0"/>
            <a:ext cx="3005138" cy="461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93739" y="4380230"/>
            <a:ext cx="5546725" cy="41487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757288"/>
            <a:ext cx="3005138" cy="4613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927475" y="8757288"/>
            <a:ext cx="3005138" cy="4613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F57FFC-4EB4-4B90-9943-AD8122059E16}" type="slidenum">
              <a:rPr lang="en-US"/>
              <a:pPr/>
              <a:t>‹#›</a:t>
            </a:fld>
            <a:endParaRPr lang="en-US"/>
          </a:p>
        </p:txBody>
      </p:sp>
    </p:spTree>
    <p:extLst>
      <p:ext uri="{BB962C8B-B14F-4D97-AF65-F5344CB8AC3E}">
        <p14:creationId xmlns:p14="http://schemas.microsoft.com/office/powerpoint/2010/main" val="600677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3048000" y="3429000"/>
            <a:ext cx="4343400" cy="1905000"/>
          </a:xfrm>
        </p:spPr>
        <p:txBody>
          <a:bodyPr/>
          <a:lstStyle>
            <a:lvl1pPr marL="0" indent="0" algn="r">
              <a:buFont typeface="Wingdings" pitchFamily="2" charset="2"/>
              <a:buNone/>
              <a:defRPr>
                <a:latin typeface="Times New Roman" pitchFamily="18" charset="0"/>
              </a:defRPr>
            </a:lvl1pPr>
          </a:lstStyle>
          <a:p>
            <a:r>
              <a:rPr lang="en-US"/>
              <a:t>Click to edit Master subtitle style</a:t>
            </a:r>
          </a:p>
        </p:txBody>
      </p:sp>
      <p:sp>
        <p:nvSpPr>
          <p:cNvPr id="9219"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9220"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9221" name="Rectangle 5"/>
          <p:cNvSpPr>
            <a:spLocks noGrp="1" noChangeArrowheads="1"/>
          </p:cNvSpPr>
          <p:nvPr>
            <p:ph type="sldNum" sz="quarter" idx="4"/>
          </p:nvPr>
        </p:nvSpPr>
        <p:spPr>
          <a:xfrm>
            <a:off x="6553200" y="6248400"/>
            <a:ext cx="1905000" cy="457200"/>
          </a:xfrm>
        </p:spPr>
        <p:txBody>
          <a:bodyPr/>
          <a:lstStyle>
            <a:lvl1pPr>
              <a:defRPr/>
            </a:lvl1pPr>
          </a:lstStyle>
          <a:p>
            <a:fld id="{2C7FBAE7-D639-4D17-B3CE-9E328D2F8CF6}" type="slidenum">
              <a:rPr lang="en-US"/>
              <a:pPr/>
              <a:t>‹#›</a:t>
            </a:fld>
            <a:endParaRPr lang="en-US"/>
          </a:p>
        </p:txBody>
      </p:sp>
      <p:sp>
        <p:nvSpPr>
          <p:cNvPr id="9223" name="Oval 7"/>
          <p:cNvSpPr>
            <a:spLocks noChangeArrowheads="1"/>
          </p:cNvSpPr>
          <p:nvPr/>
        </p:nvSpPr>
        <p:spPr bwMode="auto">
          <a:xfrm>
            <a:off x="228600" y="914400"/>
            <a:ext cx="2514600" cy="2514600"/>
          </a:xfrm>
          <a:prstGeom prst="ellipse">
            <a:avLst/>
          </a:prstGeom>
          <a:noFill/>
          <a:ln w="12700">
            <a:solidFill>
              <a:srgbClr val="56A0D3"/>
            </a:solidFill>
            <a:round/>
            <a:headEnd/>
            <a:tailEnd/>
          </a:ln>
          <a:effectLst/>
        </p:spPr>
        <p:txBody>
          <a:bodyPr wrap="none" anchor="ctr"/>
          <a:lstStyle/>
          <a:p>
            <a:endParaRPr lang="en-US"/>
          </a:p>
        </p:txBody>
      </p:sp>
      <p:sp>
        <p:nvSpPr>
          <p:cNvPr id="9224" name="Rectangle 8"/>
          <p:cNvSpPr>
            <a:spLocks noChangeArrowheads="1"/>
          </p:cNvSpPr>
          <p:nvPr/>
        </p:nvSpPr>
        <p:spPr bwMode="hidden">
          <a:xfrm>
            <a:off x="0" y="1676400"/>
            <a:ext cx="4724400" cy="1143000"/>
          </a:xfrm>
          <a:prstGeom prst="rect">
            <a:avLst/>
          </a:prstGeom>
          <a:solidFill>
            <a:srgbClr val="56A0D3"/>
          </a:solidFill>
          <a:ln w="9525">
            <a:noFill/>
            <a:miter lim="800000"/>
            <a:headEnd/>
            <a:tailEnd/>
          </a:ln>
          <a:effectLst/>
        </p:spPr>
        <p:txBody>
          <a:bodyPr wrap="none" anchor="ctr"/>
          <a:lstStyle/>
          <a:p>
            <a:endParaRPr lang="en-US" sz="2400">
              <a:latin typeface="Times New Roman" pitchFamily="18" charset="0"/>
            </a:endParaRPr>
          </a:p>
        </p:txBody>
      </p:sp>
      <p:sp>
        <p:nvSpPr>
          <p:cNvPr id="9225" name="Rectangle 9"/>
          <p:cNvSpPr>
            <a:spLocks noChangeArrowheads="1"/>
          </p:cNvSpPr>
          <p:nvPr/>
        </p:nvSpPr>
        <p:spPr bwMode="hidden">
          <a:xfrm>
            <a:off x="3962400" y="1676400"/>
            <a:ext cx="4724400" cy="1143000"/>
          </a:xfrm>
          <a:prstGeom prst="rect">
            <a:avLst/>
          </a:prstGeom>
          <a:gradFill rotWithShape="0">
            <a:gsLst>
              <a:gs pos="0">
                <a:srgbClr val="56A0D3"/>
              </a:gs>
              <a:gs pos="100000">
                <a:schemeClr val="bg1"/>
              </a:gs>
            </a:gsLst>
            <a:lin ang="0" scaled="1"/>
          </a:gradFill>
          <a:ln w="9525">
            <a:noFill/>
            <a:miter lim="800000"/>
            <a:headEnd/>
            <a:tailEnd/>
          </a:ln>
          <a:effectLst/>
        </p:spPr>
        <p:txBody>
          <a:bodyPr wrap="none" anchor="ctr"/>
          <a:lstStyle/>
          <a:p>
            <a:endParaRPr lang="en-US" sz="2400">
              <a:latin typeface="Times New Roman" pitchFamily="18" charset="0"/>
            </a:endParaRPr>
          </a:p>
        </p:txBody>
      </p:sp>
      <p:sp>
        <p:nvSpPr>
          <p:cNvPr id="9226" name="Freeform 10"/>
          <p:cNvSpPr>
            <a:spLocks noChangeArrowheads="1"/>
          </p:cNvSpPr>
          <p:nvPr/>
        </p:nvSpPr>
        <p:spPr bwMode="auto">
          <a:xfrm>
            <a:off x="609600" y="1827213"/>
            <a:ext cx="228600" cy="1449387"/>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9227" name="Freeform 11"/>
          <p:cNvSpPr>
            <a:spLocks noChangeArrowheads="1"/>
          </p:cNvSpPr>
          <p:nvPr/>
        </p:nvSpPr>
        <p:spPr bwMode="auto">
          <a:xfrm>
            <a:off x="8196263" y="1209675"/>
            <a:ext cx="261937" cy="137160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rgbClr val="56A0D3"/>
            </a:solidFill>
            <a:prstDash val="solid"/>
            <a:miter lim="800000"/>
            <a:headEnd/>
            <a:tailEnd/>
          </a:ln>
        </p:spPr>
        <p:txBody>
          <a:bodyPr/>
          <a:lstStyle/>
          <a:p>
            <a:endParaRPr lang="en-US"/>
          </a:p>
        </p:txBody>
      </p:sp>
      <p:sp>
        <p:nvSpPr>
          <p:cNvPr id="9228" name="Rectangle 12"/>
          <p:cNvSpPr>
            <a:spLocks noGrp="1" noChangeArrowheads="1"/>
          </p:cNvSpPr>
          <p:nvPr>
            <p:ph type="ctrTitle"/>
          </p:nvPr>
        </p:nvSpPr>
        <p:spPr>
          <a:xfrm>
            <a:off x="762000" y="1447800"/>
            <a:ext cx="7086600" cy="1600200"/>
          </a:xfrm>
        </p:spPr>
        <p:txBody>
          <a:bodyPr anchor="ctr"/>
          <a:lstStyle>
            <a:lvl1pPr>
              <a:defRPr sz="4400"/>
            </a:lvl1pPr>
          </a:lstStyle>
          <a:p>
            <a:r>
              <a:rPr lang="en-US"/>
              <a:t>Click to edit Master title style</a:t>
            </a:r>
          </a:p>
        </p:txBody>
      </p:sp>
      <p:pic>
        <p:nvPicPr>
          <p:cNvPr id="9229" name="Picture 13" descr="UNC_DMAlogo1blue"/>
          <p:cNvPicPr>
            <a:picLocks noChangeAspect="1" noChangeArrowheads="1"/>
          </p:cNvPicPr>
          <p:nvPr userDrawn="1"/>
        </p:nvPicPr>
        <p:blipFill>
          <a:blip r:embed="rId2" cstate="print"/>
          <a:srcRect/>
          <a:stretch>
            <a:fillRect/>
          </a:stretch>
        </p:blipFill>
        <p:spPr bwMode="auto">
          <a:xfrm>
            <a:off x="609600" y="4800600"/>
            <a:ext cx="6783388" cy="11255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735C90-F3D4-4EDF-84B7-76AE7B3F2D9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F8BACA-CC77-41DD-B0AC-84C31B3E0DA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76200"/>
            <a:ext cx="1914525"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49325" y="76200"/>
            <a:ext cx="55943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464A00-87B8-4AA2-BED0-7B8FE88C030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699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572000"/>
            <a:ext cx="6400800" cy="15240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FBAE7-D639-4D17-B3CE-9E328D2F8CF6}" type="slidenum">
              <a:rPr lang="en-US" smtClean="0"/>
              <a:pPr/>
              <a:t>‹#›</a:t>
            </a:fld>
            <a:endParaRPr lang="en-US"/>
          </a:p>
        </p:txBody>
      </p:sp>
      <p:pic>
        <p:nvPicPr>
          <p:cNvPr id="7" name="Picture 7"/>
          <p:cNvPicPr>
            <a:picLocks noChangeAspect="1" noChangeArrowheads="1"/>
          </p:cNvPicPr>
          <p:nvPr/>
        </p:nvPicPr>
        <p:blipFill>
          <a:blip r:embed="rId2" cstate="print"/>
          <a:srcRect/>
          <a:stretch>
            <a:fillRect/>
          </a:stretch>
        </p:blipFill>
        <p:spPr bwMode="auto">
          <a:xfrm>
            <a:off x="1409700" y="762000"/>
            <a:ext cx="6324600" cy="1738313"/>
          </a:xfrm>
          <a:prstGeom prst="rect">
            <a:avLst/>
          </a:prstGeom>
          <a:noFill/>
          <a:ln w="9525">
            <a:noFill/>
            <a:miter lim="800000"/>
            <a:headEnd/>
            <a:tailEnd/>
          </a:ln>
        </p:spPr>
      </p:pic>
    </p:spTree>
    <p:extLst>
      <p:ext uri="{BB962C8B-B14F-4D97-AF65-F5344CB8AC3E}">
        <p14:creationId xmlns:p14="http://schemas.microsoft.com/office/powerpoint/2010/main" val="2366034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baseline="0">
                <a:solidFill>
                  <a:schemeClr val="accent1">
                    <a:lumMod val="75000"/>
                  </a:schemeClr>
                </a:solidFill>
                <a:latin typeface="Calisto MT"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648200"/>
          </a:xfrm>
        </p:spPr>
        <p:txBody>
          <a:bodyPr/>
          <a:lstStyle>
            <a:lvl1pPr marL="342900" indent="-342900">
              <a:spcBef>
                <a:spcPts val="600"/>
              </a:spcBef>
              <a:spcAft>
                <a:spcPts val="600"/>
              </a:spcAft>
              <a:buClr>
                <a:srgbClr val="336699"/>
              </a:buClr>
              <a:buFont typeface="Wingdings" pitchFamily="2" charset="2"/>
              <a:buChar char="§"/>
              <a:defRPr/>
            </a:lvl1pPr>
            <a:lvl2pPr>
              <a:spcBef>
                <a:spcPts val="600"/>
              </a:spcBef>
              <a:spcAft>
                <a:spcPts val="600"/>
              </a:spcAft>
              <a:defRPr/>
            </a:lvl2pPr>
            <a:lvl3pPr>
              <a:spcBef>
                <a:spcPts val="0"/>
              </a:spcBef>
              <a:spcAft>
                <a:spcPts val="1200"/>
              </a:spcAft>
              <a:defRPr/>
            </a:lvl3pPr>
            <a:lvl4pPr>
              <a:spcBef>
                <a:spcPts val="0"/>
              </a:spcBef>
              <a:spcAft>
                <a:spcPts val="600"/>
              </a:spcAft>
              <a:defRPr/>
            </a:lvl4pPr>
            <a:lvl5pPr>
              <a:spcBef>
                <a:spcPts val="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F2600-8CD4-42BC-B385-7FC430CFA77F}" type="slidenum">
              <a:rPr lang="en-US" smtClean="0"/>
              <a:pPr/>
              <a:t>‹#›</a:t>
            </a:fld>
            <a:endParaRPr lang="en-US"/>
          </a:p>
        </p:txBody>
      </p:sp>
      <p:pic>
        <p:nvPicPr>
          <p:cNvPr id="7" name="Picture 4"/>
          <p:cNvPicPr>
            <a:picLocks noChangeAspect="1" noChangeArrowheads="1"/>
          </p:cNvPicPr>
          <p:nvPr/>
        </p:nvPicPr>
        <p:blipFill>
          <a:blip r:embed="rId2" cstate="print"/>
          <a:srcRect/>
          <a:stretch>
            <a:fillRect/>
          </a:stretch>
        </p:blipFill>
        <p:spPr bwMode="auto">
          <a:xfrm>
            <a:off x="303518" y="5951184"/>
            <a:ext cx="2744482" cy="754415"/>
          </a:xfrm>
          <a:prstGeom prst="rect">
            <a:avLst/>
          </a:prstGeom>
          <a:noFill/>
          <a:ln w="9525">
            <a:noFill/>
            <a:miter lim="800000"/>
            <a:headEnd/>
            <a:tailEnd/>
          </a:ln>
          <a:effectLst/>
        </p:spPr>
      </p:pic>
      <p:sp>
        <p:nvSpPr>
          <p:cNvPr id="8" name="Line 3"/>
          <p:cNvSpPr>
            <a:spLocks noChangeShapeType="1"/>
          </p:cNvSpPr>
          <p:nvPr/>
        </p:nvSpPr>
        <p:spPr bwMode="auto">
          <a:xfrm flipV="1">
            <a:off x="1055295" y="914399"/>
            <a:ext cx="7033410" cy="0"/>
          </a:xfrm>
          <a:prstGeom prst="line">
            <a:avLst/>
          </a:prstGeom>
          <a:noFill/>
          <a:ln w="9525">
            <a:solidFill>
              <a:srgbClr val="6699CC"/>
            </a:solidFill>
            <a:round/>
            <a:headEnd/>
            <a:tailEnd/>
          </a:ln>
        </p:spPr>
        <p:txBody>
          <a:bodyPr wrap="none" anchor="ctr"/>
          <a:lstStyle/>
          <a:p>
            <a:pPr fontAlgn="base">
              <a:spcBef>
                <a:spcPct val="0"/>
              </a:spcBef>
              <a:spcAft>
                <a:spcPct val="0"/>
              </a:spcAft>
            </a:pPr>
            <a:endParaRPr lang="en-US" sz="2600" dirty="0">
              <a:solidFill>
                <a:prstClr val="black"/>
              </a:solidFill>
              <a:latin typeface="Times New Roman" pitchFamily="18" charset="0"/>
              <a:ea typeface="ＭＳ Ｐゴシック"/>
            </a:endParaRPr>
          </a:p>
        </p:txBody>
      </p:sp>
      <p:sp>
        <p:nvSpPr>
          <p:cNvPr id="9" name="TextBox 8"/>
          <p:cNvSpPr txBox="1"/>
          <p:nvPr userDrawn="1"/>
        </p:nvSpPr>
        <p:spPr>
          <a:xfrm>
            <a:off x="5029200" y="6305489"/>
            <a:ext cx="3733800" cy="400110"/>
          </a:xfrm>
          <a:prstGeom prst="rect">
            <a:avLst/>
          </a:prstGeom>
          <a:noFill/>
        </p:spPr>
        <p:txBody>
          <a:bodyPr wrap="square" rtlCol="0">
            <a:spAutoFit/>
          </a:bodyPr>
          <a:lstStyle/>
          <a:p>
            <a:pPr algn="r"/>
            <a:r>
              <a:rPr lang="en-US" sz="2000" dirty="0" smtClean="0">
                <a:solidFill>
                  <a:srgbClr val="6699CC"/>
                </a:solidFill>
                <a:latin typeface="+mj-lt"/>
              </a:rPr>
              <a:t>Diversity and Multicultural Affairs</a:t>
            </a:r>
            <a:endParaRPr lang="en-US" sz="2000" dirty="0">
              <a:solidFill>
                <a:srgbClr val="6699CC"/>
              </a:solidFill>
              <a:latin typeface="+mj-lt"/>
            </a:endParaRPr>
          </a:p>
        </p:txBody>
      </p:sp>
    </p:spTree>
    <p:extLst>
      <p:ext uri="{BB962C8B-B14F-4D97-AF65-F5344CB8AC3E}">
        <p14:creationId xmlns:p14="http://schemas.microsoft.com/office/powerpoint/2010/main" val="1232870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Division">
    <p:bg>
      <p:bgPr>
        <a:solidFill>
          <a:srgbClr val="6699C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90800"/>
            <a:ext cx="6400800" cy="1524000"/>
          </a:xfrm>
        </p:spPr>
        <p:txBody>
          <a:bodyPr>
            <a:normAutofit/>
          </a:bodyPr>
          <a:lstStyle>
            <a:lvl1pPr marL="0" indent="0" algn="ctr">
              <a:buNone/>
              <a:defRPr sz="4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FBAE7-D639-4D17-B3CE-9E328D2F8CF6}" type="slidenum">
              <a:rPr lang="en-US" smtClean="0"/>
              <a:pPr/>
              <a:t>‹#›</a:t>
            </a:fld>
            <a:endParaRPr lang="en-US"/>
          </a:p>
        </p:txBody>
      </p:sp>
      <p:pic>
        <p:nvPicPr>
          <p:cNvPr id="12" name="Picture 7"/>
          <p:cNvPicPr>
            <a:picLocks noChangeAspect="1" noChangeArrowheads="1"/>
          </p:cNvPicPr>
          <p:nvPr userDrawn="1"/>
        </p:nvPicPr>
        <p:blipFill>
          <a:blip r:embed="rId2" cstate="print"/>
          <a:srcRect/>
          <a:stretch>
            <a:fillRect/>
          </a:stretch>
        </p:blipFill>
        <p:spPr bwMode="auto">
          <a:xfrm>
            <a:off x="470452" y="5926013"/>
            <a:ext cx="2761337" cy="758952"/>
          </a:xfrm>
          <a:prstGeom prst="rect">
            <a:avLst/>
          </a:prstGeom>
          <a:noFill/>
          <a:ln w="9525">
            <a:noFill/>
            <a:miter lim="800000"/>
            <a:headEnd/>
            <a:tailEnd/>
          </a:ln>
        </p:spPr>
      </p:pic>
      <p:sp>
        <p:nvSpPr>
          <p:cNvPr id="13" name="TextBox 12"/>
          <p:cNvSpPr txBox="1"/>
          <p:nvPr userDrawn="1"/>
        </p:nvSpPr>
        <p:spPr>
          <a:xfrm>
            <a:off x="5029200" y="6305489"/>
            <a:ext cx="3733800" cy="400110"/>
          </a:xfrm>
          <a:prstGeom prst="rect">
            <a:avLst/>
          </a:prstGeom>
          <a:noFill/>
        </p:spPr>
        <p:txBody>
          <a:bodyPr wrap="square" rtlCol="0">
            <a:spAutoFit/>
          </a:bodyPr>
          <a:lstStyle/>
          <a:p>
            <a:pPr algn="r"/>
            <a:r>
              <a:rPr lang="en-US" sz="2000" dirty="0" smtClean="0">
                <a:solidFill>
                  <a:schemeClr val="bg1"/>
                </a:solidFill>
                <a:latin typeface="+mj-lt"/>
              </a:rPr>
              <a:t>Diversity and Multicultural Affairs</a:t>
            </a:r>
            <a:endParaRPr lang="en-US" sz="2000" dirty="0">
              <a:solidFill>
                <a:schemeClr val="bg1"/>
              </a:solidFill>
              <a:latin typeface="+mj-lt"/>
            </a:endParaRPr>
          </a:p>
        </p:txBody>
      </p:sp>
    </p:spTree>
    <p:extLst>
      <p:ext uri="{BB962C8B-B14F-4D97-AF65-F5344CB8AC3E}">
        <p14:creationId xmlns:p14="http://schemas.microsoft.com/office/powerpoint/2010/main" val="357597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6E0D1-6AF0-4F0E-A6EB-3B9263D2EDD7}" type="slidenum">
              <a:rPr lang="en-US" smtClean="0"/>
              <a:pPr/>
              <a:t>‹#›</a:t>
            </a:fld>
            <a:endParaRPr lang="en-US"/>
          </a:p>
        </p:txBody>
      </p:sp>
    </p:spTree>
    <p:extLst>
      <p:ext uri="{BB962C8B-B14F-4D97-AF65-F5344CB8AC3E}">
        <p14:creationId xmlns:p14="http://schemas.microsoft.com/office/powerpoint/2010/main" val="1245229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Clr>
                <a:srgbClr val="336699"/>
              </a:buClr>
              <a:buFont typeface="Wingdings"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Clr>
                <a:srgbClr val="336699"/>
              </a:buClr>
              <a:buFont typeface="Wingdings"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9DC7D-A850-4579-AE8F-195D10E74889}" type="slidenum">
              <a:rPr lang="en-US" smtClean="0"/>
              <a:pPr/>
              <a:t>‹#›</a:t>
            </a:fld>
            <a:endParaRPr lang="en-US"/>
          </a:p>
        </p:txBody>
      </p:sp>
      <p:sp>
        <p:nvSpPr>
          <p:cNvPr id="8" name="Line 3"/>
          <p:cNvSpPr>
            <a:spLocks noChangeShapeType="1"/>
          </p:cNvSpPr>
          <p:nvPr userDrawn="1"/>
        </p:nvSpPr>
        <p:spPr bwMode="auto">
          <a:xfrm flipV="1">
            <a:off x="1055295" y="914399"/>
            <a:ext cx="7033410" cy="0"/>
          </a:xfrm>
          <a:prstGeom prst="line">
            <a:avLst/>
          </a:prstGeom>
          <a:noFill/>
          <a:ln w="9525">
            <a:solidFill>
              <a:srgbClr val="6699CC"/>
            </a:solidFill>
            <a:round/>
            <a:headEnd/>
            <a:tailEnd/>
          </a:ln>
        </p:spPr>
        <p:txBody>
          <a:bodyPr wrap="none" anchor="ctr"/>
          <a:lstStyle/>
          <a:p>
            <a:pPr fontAlgn="base">
              <a:spcBef>
                <a:spcPct val="0"/>
              </a:spcBef>
              <a:spcAft>
                <a:spcPct val="0"/>
              </a:spcAft>
            </a:pPr>
            <a:endParaRPr lang="en-US" sz="2600">
              <a:solidFill>
                <a:prstClr val="black"/>
              </a:solidFill>
              <a:latin typeface="Times New Roman" pitchFamily="18" charset="0"/>
              <a:ea typeface="ＭＳ Ｐゴシック"/>
            </a:endParaRPr>
          </a:p>
        </p:txBody>
      </p:sp>
      <p:pic>
        <p:nvPicPr>
          <p:cNvPr id="9" name="Picture 4"/>
          <p:cNvPicPr>
            <a:picLocks noChangeAspect="1" noChangeArrowheads="1"/>
          </p:cNvPicPr>
          <p:nvPr userDrawn="1"/>
        </p:nvPicPr>
        <p:blipFill>
          <a:blip r:embed="rId2" cstate="print"/>
          <a:srcRect/>
          <a:stretch>
            <a:fillRect/>
          </a:stretch>
        </p:blipFill>
        <p:spPr bwMode="auto">
          <a:xfrm>
            <a:off x="303518" y="5951184"/>
            <a:ext cx="2744482" cy="754415"/>
          </a:xfrm>
          <a:prstGeom prst="rect">
            <a:avLst/>
          </a:prstGeom>
          <a:noFill/>
          <a:ln w="9525">
            <a:noFill/>
            <a:miter lim="800000"/>
            <a:headEnd/>
            <a:tailEnd/>
          </a:ln>
          <a:effectLst/>
        </p:spPr>
      </p:pic>
      <p:sp>
        <p:nvSpPr>
          <p:cNvPr id="10" name="TextBox 9"/>
          <p:cNvSpPr txBox="1"/>
          <p:nvPr userDrawn="1"/>
        </p:nvSpPr>
        <p:spPr>
          <a:xfrm>
            <a:off x="5029200" y="6305489"/>
            <a:ext cx="3733800" cy="400110"/>
          </a:xfrm>
          <a:prstGeom prst="rect">
            <a:avLst/>
          </a:prstGeom>
          <a:noFill/>
        </p:spPr>
        <p:txBody>
          <a:bodyPr wrap="square" rtlCol="0">
            <a:spAutoFit/>
          </a:bodyPr>
          <a:lstStyle/>
          <a:p>
            <a:pPr algn="r"/>
            <a:r>
              <a:rPr lang="en-US" sz="2000" dirty="0" smtClean="0">
                <a:solidFill>
                  <a:srgbClr val="6699CC"/>
                </a:solidFill>
                <a:latin typeface="+mj-lt"/>
              </a:rPr>
              <a:t>Diversity and Multicultural Affairs</a:t>
            </a:r>
            <a:endParaRPr lang="en-US" sz="2000" dirty="0">
              <a:solidFill>
                <a:srgbClr val="6699CC"/>
              </a:solidFill>
              <a:latin typeface="+mj-lt"/>
            </a:endParaRPr>
          </a:p>
        </p:txBody>
      </p:sp>
    </p:spTree>
    <p:extLst>
      <p:ext uri="{BB962C8B-B14F-4D97-AF65-F5344CB8AC3E}">
        <p14:creationId xmlns:p14="http://schemas.microsoft.com/office/powerpoint/2010/main" val="1464439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611312"/>
            <a:ext cx="4040188" cy="4484688"/>
          </a:xfrm>
        </p:spPr>
        <p:txBody>
          <a:bodyPr/>
          <a:lstStyle>
            <a:lvl1pPr marL="342900" indent="-342900">
              <a:buClr>
                <a:srgbClr val="336699"/>
              </a:buClr>
              <a:buFont typeface="Wingdings"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611312"/>
            <a:ext cx="4041775" cy="4484688"/>
          </a:xfrm>
        </p:spPr>
        <p:txBody>
          <a:bodyPr/>
          <a:lstStyle>
            <a:lvl1pPr marL="342900" indent="-342900">
              <a:buClr>
                <a:srgbClr val="336699"/>
              </a:buClr>
              <a:buFont typeface="Wingdings"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A578CE-F9C7-493E-BFBD-3CAF1DC224C5}" type="slidenum">
              <a:rPr lang="en-US" smtClean="0"/>
              <a:pPr/>
              <a:t>‹#›</a:t>
            </a:fld>
            <a:endParaRPr lang="en-US"/>
          </a:p>
        </p:txBody>
      </p:sp>
      <p:sp>
        <p:nvSpPr>
          <p:cNvPr id="10" name="Line 3"/>
          <p:cNvSpPr>
            <a:spLocks noChangeShapeType="1"/>
          </p:cNvSpPr>
          <p:nvPr userDrawn="1"/>
        </p:nvSpPr>
        <p:spPr bwMode="auto">
          <a:xfrm flipV="1">
            <a:off x="1055295" y="914399"/>
            <a:ext cx="7033410" cy="0"/>
          </a:xfrm>
          <a:prstGeom prst="line">
            <a:avLst/>
          </a:prstGeom>
          <a:noFill/>
          <a:ln w="9525">
            <a:solidFill>
              <a:srgbClr val="6699CC"/>
            </a:solidFill>
            <a:round/>
            <a:headEnd/>
            <a:tailEnd/>
          </a:ln>
        </p:spPr>
        <p:txBody>
          <a:bodyPr wrap="none" anchor="ctr"/>
          <a:lstStyle/>
          <a:p>
            <a:pPr fontAlgn="base">
              <a:spcBef>
                <a:spcPct val="0"/>
              </a:spcBef>
              <a:spcAft>
                <a:spcPct val="0"/>
              </a:spcAft>
            </a:pPr>
            <a:endParaRPr lang="en-US" sz="2600">
              <a:solidFill>
                <a:prstClr val="black"/>
              </a:solidFill>
              <a:latin typeface="Times New Roman" pitchFamily="18" charset="0"/>
              <a:ea typeface="ＭＳ Ｐゴシック"/>
            </a:endParaRPr>
          </a:p>
        </p:txBody>
      </p:sp>
      <p:pic>
        <p:nvPicPr>
          <p:cNvPr id="11" name="Picture 4"/>
          <p:cNvPicPr>
            <a:picLocks noChangeAspect="1" noChangeArrowheads="1"/>
          </p:cNvPicPr>
          <p:nvPr userDrawn="1"/>
        </p:nvPicPr>
        <p:blipFill>
          <a:blip r:embed="rId2" cstate="print"/>
          <a:srcRect/>
          <a:stretch>
            <a:fillRect/>
          </a:stretch>
        </p:blipFill>
        <p:spPr bwMode="auto">
          <a:xfrm>
            <a:off x="303518" y="5951184"/>
            <a:ext cx="2744482" cy="754415"/>
          </a:xfrm>
          <a:prstGeom prst="rect">
            <a:avLst/>
          </a:prstGeom>
          <a:noFill/>
          <a:ln w="9525">
            <a:noFill/>
            <a:miter lim="800000"/>
            <a:headEnd/>
            <a:tailEnd/>
          </a:ln>
          <a:effectLst/>
        </p:spPr>
      </p:pic>
      <p:sp>
        <p:nvSpPr>
          <p:cNvPr id="12" name="TextBox 11"/>
          <p:cNvSpPr txBox="1"/>
          <p:nvPr userDrawn="1"/>
        </p:nvSpPr>
        <p:spPr>
          <a:xfrm>
            <a:off x="5029200" y="6305489"/>
            <a:ext cx="3733800" cy="400110"/>
          </a:xfrm>
          <a:prstGeom prst="rect">
            <a:avLst/>
          </a:prstGeom>
          <a:noFill/>
        </p:spPr>
        <p:txBody>
          <a:bodyPr wrap="square" rtlCol="0">
            <a:spAutoFit/>
          </a:bodyPr>
          <a:lstStyle/>
          <a:p>
            <a:pPr algn="r"/>
            <a:r>
              <a:rPr lang="en-US" sz="2000" dirty="0" smtClean="0">
                <a:solidFill>
                  <a:srgbClr val="6699CC"/>
                </a:solidFill>
                <a:latin typeface="+mj-lt"/>
              </a:rPr>
              <a:t>Diversity and Multicultural Affairs</a:t>
            </a:r>
            <a:endParaRPr lang="en-US" sz="2000" dirty="0">
              <a:solidFill>
                <a:srgbClr val="6699CC"/>
              </a:solidFill>
              <a:latin typeface="+mj-lt"/>
            </a:endParaRPr>
          </a:p>
        </p:txBody>
      </p:sp>
    </p:spTree>
    <p:extLst>
      <p:ext uri="{BB962C8B-B14F-4D97-AF65-F5344CB8AC3E}">
        <p14:creationId xmlns:p14="http://schemas.microsoft.com/office/powerpoint/2010/main" val="1418314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AD043-CE32-4B0A-A760-B711922B9451}" type="slidenum">
              <a:rPr lang="en-US" smtClean="0"/>
              <a:pPr/>
              <a:t>‹#›</a:t>
            </a:fld>
            <a:endParaRPr lang="en-US"/>
          </a:p>
        </p:txBody>
      </p:sp>
    </p:spTree>
    <p:extLst>
      <p:ext uri="{BB962C8B-B14F-4D97-AF65-F5344CB8AC3E}">
        <p14:creationId xmlns:p14="http://schemas.microsoft.com/office/powerpoint/2010/main" val="76052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F2600-8CD4-42BC-B385-7FC430CFA77F}"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D3127-D178-4CEF-B6A4-2B4CB8B6A755}" type="slidenum">
              <a:rPr lang="en-US" smtClean="0"/>
              <a:pPr/>
              <a:t>‹#›</a:t>
            </a:fld>
            <a:endParaRPr lang="en-US"/>
          </a:p>
        </p:txBody>
      </p:sp>
    </p:spTree>
    <p:extLst>
      <p:ext uri="{BB962C8B-B14F-4D97-AF65-F5344CB8AC3E}">
        <p14:creationId xmlns:p14="http://schemas.microsoft.com/office/powerpoint/2010/main" val="3896062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519B-CAAF-4B6D-9A67-380AD65D7B4D}" type="slidenum">
              <a:rPr lang="en-US" smtClean="0"/>
              <a:pPr/>
              <a:t>‹#›</a:t>
            </a:fld>
            <a:endParaRPr lang="en-US"/>
          </a:p>
        </p:txBody>
      </p:sp>
    </p:spTree>
    <p:extLst>
      <p:ext uri="{BB962C8B-B14F-4D97-AF65-F5344CB8AC3E}">
        <p14:creationId xmlns:p14="http://schemas.microsoft.com/office/powerpoint/2010/main" val="4258620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35C90-F3D4-4EDF-84B7-76AE7B3F2D9F}" type="slidenum">
              <a:rPr lang="en-US" smtClean="0"/>
              <a:pPr/>
              <a:t>‹#›</a:t>
            </a:fld>
            <a:endParaRPr lang="en-US"/>
          </a:p>
        </p:txBody>
      </p:sp>
    </p:spTree>
    <p:extLst>
      <p:ext uri="{BB962C8B-B14F-4D97-AF65-F5344CB8AC3E}">
        <p14:creationId xmlns:p14="http://schemas.microsoft.com/office/powerpoint/2010/main" val="26000864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8BACA-CC77-41DD-B0AC-84C31B3E0DAC}" type="slidenum">
              <a:rPr lang="en-US" smtClean="0"/>
              <a:pPr/>
              <a:t>‹#›</a:t>
            </a:fld>
            <a:endParaRPr lang="en-US"/>
          </a:p>
        </p:txBody>
      </p:sp>
    </p:spTree>
    <p:extLst>
      <p:ext uri="{BB962C8B-B14F-4D97-AF65-F5344CB8AC3E}">
        <p14:creationId xmlns:p14="http://schemas.microsoft.com/office/powerpoint/2010/main" val="387581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64A00-87B8-4AA2-BED0-7B8FE88C0309}" type="slidenum">
              <a:rPr lang="en-US" smtClean="0"/>
              <a:pPr/>
              <a:t>‹#›</a:t>
            </a:fld>
            <a:endParaRPr lang="en-US"/>
          </a:p>
        </p:txBody>
      </p:sp>
    </p:spTree>
    <p:extLst>
      <p:ext uri="{BB962C8B-B14F-4D97-AF65-F5344CB8AC3E}">
        <p14:creationId xmlns:p14="http://schemas.microsoft.com/office/powerpoint/2010/main" val="166618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F2600-8CD4-42BC-B385-7FC430CFA7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B6E0D1-6AF0-4F0E-A6EB-3B9263D2ED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59DC7D-A850-4579-AE8F-195D10E7488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A578CE-F9C7-493E-BFBD-3CAF1DC224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32AD043-CE32-4B0A-A760-B711922B94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8D3127-D178-4CEF-B6A4-2B4CB8B6A7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21519B-CAAF-4B6D-9A67-380AD65D7B4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8EC0E2"/>
            </a:gs>
          </a:gsLst>
          <a:lin ang="2700000" scaled="1"/>
        </a:gra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377950"/>
            <a:ext cx="2133600" cy="101600"/>
          </a:xfrm>
          <a:prstGeom prst="rect">
            <a:avLst/>
          </a:prstGeom>
          <a:solidFill>
            <a:srgbClr val="56A0D3"/>
          </a:solidFill>
          <a:ln w="9525">
            <a:noFill/>
            <a:miter lim="800000"/>
            <a:headEnd/>
            <a:tailEnd/>
          </a:ln>
          <a:effectLst/>
        </p:spPr>
        <p:txBody>
          <a:bodyPr wrap="none" anchor="ctr"/>
          <a:lstStyle/>
          <a:p>
            <a:endParaRPr lang="en-US" sz="2400">
              <a:latin typeface="Times New Roman" pitchFamily="18" charset="0"/>
            </a:endParaRPr>
          </a:p>
        </p:txBody>
      </p:sp>
      <p:sp>
        <p:nvSpPr>
          <p:cNvPr id="8195" name="Rectangle 3"/>
          <p:cNvSpPr>
            <a:spLocks noChangeArrowheads="1"/>
          </p:cNvSpPr>
          <p:nvPr/>
        </p:nvSpPr>
        <p:spPr bwMode="auto">
          <a:xfrm>
            <a:off x="1447800" y="1377950"/>
            <a:ext cx="7239000" cy="101600"/>
          </a:xfrm>
          <a:prstGeom prst="rect">
            <a:avLst/>
          </a:prstGeom>
          <a:gradFill rotWithShape="0">
            <a:gsLst>
              <a:gs pos="0">
                <a:srgbClr val="56A0D3"/>
              </a:gs>
              <a:gs pos="100000">
                <a:schemeClr val="bg1"/>
              </a:gs>
            </a:gsLst>
            <a:lin ang="0" scaled="1"/>
          </a:gradFill>
          <a:ln w="9525">
            <a:noFill/>
            <a:miter lim="800000"/>
            <a:headEnd/>
            <a:tailEnd/>
          </a:ln>
          <a:effectLst/>
        </p:spPr>
        <p:txBody>
          <a:bodyPr wrap="none" anchor="ctr"/>
          <a:lstStyle/>
          <a:p>
            <a:endParaRPr lang="en-US" sz="2400">
              <a:latin typeface="Times New Roman" pitchFamily="18" charset="0"/>
            </a:endParaRPr>
          </a:p>
        </p:txBody>
      </p:sp>
      <p:sp>
        <p:nvSpPr>
          <p:cNvPr id="8196" name="Rectangle 4"/>
          <p:cNvSpPr>
            <a:spLocks noGrp="1" noChangeArrowheads="1"/>
          </p:cNvSpPr>
          <p:nvPr>
            <p:ph type="title"/>
          </p:nvPr>
        </p:nvSpPr>
        <p:spPr bwMode="auto">
          <a:xfrm>
            <a:off x="1066800" y="76200"/>
            <a:ext cx="7158038"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endParaRPr lang="en-US"/>
          </a:p>
        </p:txBody>
      </p:sp>
      <p:sp>
        <p:nvSpPr>
          <p:cNvPr id="819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820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90CBEC5-2667-466F-9CEF-B02A434D9502}" type="slidenum">
              <a:rPr lang="en-US"/>
              <a:pPr/>
              <a:t>‹#›</a:t>
            </a:fld>
            <a:endParaRPr lang="en-US"/>
          </a:p>
        </p:txBody>
      </p:sp>
      <p:sp>
        <p:nvSpPr>
          <p:cNvPr id="820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820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rgbClr val="56A0D3"/>
            </a:solidFill>
            <a:prstDash val="solid"/>
            <a:miter lim="800000"/>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Times New Roman" pitchFamily="18" charset="0"/>
          <a:cs typeface="Arial" charset="0"/>
        </a:defRPr>
      </a:lvl2pPr>
      <a:lvl3pPr algn="l" rtl="0" fontAlgn="base">
        <a:spcBef>
          <a:spcPct val="0"/>
        </a:spcBef>
        <a:spcAft>
          <a:spcPct val="0"/>
        </a:spcAft>
        <a:defRPr sz="4000">
          <a:solidFill>
            <a:schemeClr val="tx2"/>
          </a:solidFill>
          <a:latin typeface="Times New Roman" pitchFamily="18" charset="0"/>
          <a:cs typeface="Arial" charset="0"/>
        </a:defRPr>
      </a:lvl3pPr>
      <a:lvl4pPr algn="l" rtl="0" fontAlgn="base">
        <a:spcBef>
          <a:spcPct val="0"/>
        </a:spcBef>
        <a:spcAft>
          <a:spcPct val="0"/>
        </a:spcAft>
        <a:defRPr sz="4000">
          <a:solidFill>
            <a:schemeClr val="tx2"/>
          </a:solidFill>
          <a:latin typeface="Times New Roman" pitchFamily="18" charset="0"/>
          <a:cs typeface="Arial" charset="0"/>
        </a:defRPr>
      </a:lvl4pPr>
      <a:lvl5pPr algn="l" rtl="0" fontAlgn="base">
        <a:spcBef>
          <a:spcPct val="0"/>
        </a:spcBef>
        <a:spcAft>
          <a:spcPct val="0"/>
        </a:spcAft>
        <a:defRPr sz="4000">
          <a:solidFill>
            <a:schemeClr val="tx2"/>
          </a:solidFill>
          <a:latin typeface="Times New Roman" pitchFamily="18" charset="0"/>
          <a:cs typeface="Arial" charset="0"/>
        </a:defRPr>
      </a:lvl5pPr>
      <a:lvl6pPr marL="457200" algn="l" rtl="0" fontAlgn="base">
        <a:spcBef>
          <a:spcPct val="0"/>
        </a:spcBef>
        <a:spcAft>
          <a:spcPct val="0"/>
        </a:spcAft>
        <a:defRPr sz="4000">
          <a:solidFill>
            <a:schemeClr val="tx2"/>
          </a:solidFill>
          <a:latin typeface="Times New Roman" pitchFamily="18" charset="0"/>
          <a:cs typeface="Arial" charset="0"/>
        </a:defRPr>
      </a:lvl6pPr>
      <a:lvl7pPr marL="914400" algn="l" rtl="0" fontAlgn="base">
        <a:spcBef>
          <a:spcPct val="0"/>
        </a:spcBef>
        <a:spcAft>
          <a:spcPct val="0"/>
        </a:spcAft>
        <a:defRPr sz="4000">
          <a:solidFill>
            <a:schemeClr val="tx2"/>
          </a:solidFill>
          <a:latin typeface="Times New Roman" pitchFamily="18" charset="0"/>
          <a:cs typeface="Arial" charset="0"/>
        </a:defRPr>
      </a:lvl7pPr>
      <a:lvl8pPr marL="1371600" algn="l" rtl="0" fontAlgn="base">
        <a:spcBef>
          <a:spcPct val="0"/>
        </a:spcBef>
        <a:spcAft>
          <a:spcPct val="0"/>
        </a:spcAft>
        <a:defRPr sz="4000">
          <a:solidFill>
            <a:schemeClr val="tx2"/>
          </a:solidFill>
          <a:latin typeface="Times New Roman" pitchFamily="18" charset="0"/>
          <a:cs typeface="Arial" charset="0"/>
        </a:defRPr>
      </a:lvl8pPr>
      <a:lvl9pPr marL="1828800" algn="l" rtl="0" fontAlgn="base">
        <a:spcBef>
          <a:spcPct val="0"/>
        </a:spcBef>
        <a:spcAft>
          <a:spcPct val="0"/>
        </a:spcAft>
        <a:defRPr sz="4000">
          <a:solidFill>
            <a:schemeClr val="tx2"/>
          </a:solidFill>
          <a:latin typeface="Times New Roman" pitchFamily="18" charset="0"/>
          <a:cs typeface="Arial" charset="0"/>
        </a:defRPr>
      </a:lvl9pPr>
    </p:titleStyle>
    <p:bodyStyle>
      <a:lvl1pPr marL="447675" indent="-447675" algn="l" rtl="0" fontAlgn="base">
        <a:spcBef>
          <a:spcPct val="20000"/>
        </a:spcBef>
        <a:spcAft>
          <a:spcPct val="0"/>
        </a:spcAft>
        <a:buClr>
          <a:srgbClr val="56A0D3"/>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rgbClr val="5C8DEE"/>
        </a:buClr>
        <a:buSzPct val="65000"/>
        <a:buFont typeface="Wingdings" pitchFamily="2" charset="2"/>
        <a:buChar char="¡"/>
        <a:defRPr sz="2800">
          <a:solidFill>
            <a:schemeClr val="tx1"/>
          </a:solidFill>
          <a:latin typeface="+mn-lt"/>
          <a:cs typeface="+mn-cs"/>
        </a:defRPr>
      </a:lvl2pPr>
      <a:lvl3pPr marL="1293813" indent="-403225" algn="l" rtl="0" fontAlgn="base">
        <a:spcBef>
          <a:spcPct val="20000"/>
        </a:spcBef>
        <a:spcAft>
          <a:spcPct val="0"/>
        </a:spcAft>
        <a:buClr>
          <a:srgbClr val="003399"/>
        </a:buClr>
        <a:buSzPct val="70000"/>
        <a:buFont typeface="Wingdings" pitchFamily="2" charset="2"/>
        <a:buChar char="n"/>
        <a:defRPr sz="2400">
          <a:solidFill>
            <a:schemeClr val="tx1"/>
          </a:solidFill>
          <a:latin typeface="+mn-lt"/>
          <a:cs typeface="+mn-cs"/>
        </a:defRPr>
      </a:lvl3pPr>
      <a:lvl4pPr marL="1681163" indent="-385763" algn="l" rtl="0" fontAlgn="base">
        <a:spcBef>
          <a:spcPct val="20000"/>
        </a:spcBef>
        <a:spcAft>
          <a:spcPct val="0"/>
        </a:spcAft>
        <a:buClr>
          <a:srgbClr val="0E49BE"/>
        </a:buClr>
        <a:buSzPct val="75000"/>
        <a:buFont typeface="Wingdings" pitchFamily="2" charset="2"/>
        <a:buChar char="¡"/>
        <a:defRPr sz="2000">
          <a:solidFill>
            <a:schemeClr val="tx1"/>
          </a:solidFill>
          <a:latin typeface="+mn-lt"/>
          <a:cs typeface="+mn-cs"/>
        </a:defRPr>
      </a:lvl4pPr>
      <a:lvl5pPr marL="2070100" indent="-387350" algn="l" rtl="0" fontAlgn="base">
        <a:spcBef>
          <a:spcPct val="20000"/>
        </a:spcBef>
        <a:spcAft>
          <a:spcPct val="0"/>
        </a:spcAft>
        <a:buClr>
          <a:srgbClr val="003399"/>
        </a:buClr>
        <a:buSzPct val="70000"/>
        <a:buFont typeface="Wingdings" pitchFamily="2" charset="2"/>
        <a:buChar char="n"/>
        <a:defRPr sz="2000">
          <a:solidFill>
            <a:schemeClr val="tx1"/>
          </a:solidFill>
          <a:latin typeface="+mn-lt"/>
          <a:cs typeface="+mn-cs"/>
        </a:defRPr>
      </a:lvl5pPr>
      <a:lvl6pPr marL="2527300" indent="-387350" algn="l" rtl="0" fontAlgn="base">
        <a:spcBef>
          <a:spcPct val="20000"/>
        </a:spcBef>
        <a:spcAft>
          <a:spcPct val="0"/>
        </a:spcAft>
        <a:buClr>
          <a:srgbClr val="003399"/>
        </a:buClr>
        <a:buSzPct val="70000"/>
        <a:buFont typeface="Wingdings" pitchFamily="2" charset="2"/>
        <a:buChar char="n"/>
        <a:defRPr sz="2000">
          <a:solidFill>
            <a:schemeClr val="tx1"/>
          </a:solidFill>
          <a:latin typeface="+mn-lt"/>
          <a:cs typeface="+mn-cs"/>
        </a:defRPr>
      </a:lvl6pPr>
      <a:lvl7pPr marL="2984500" indent="-387350" algn="l" rtl="0" fontAlgn="base">
        <a:spcBef>
          <a:spcPct val="20000"/>
        </a:spcBef>
        <a:spcAft>
          <a:spcPct val="0"/>
        </a:spcAft>
        <a:buClr>
          <a:srgbClr val="003399"/>
        </a:buClr>
        <a:buSzPct val="70000"/>
        <a:buFont typeface="Wingdings" pitchFamily="2" charset="2"/>
        <a:buChar char="n"/>
        <a:defRPr sz="2000">
          <a:solidFill>
            <a:schemeClr val="tx1"/>
          </a:solidFill>
          <a:latin typeface="+mn-lt"/>
          <a:cs typeface="+mn-cs"/>
        </a:defRPr>
      </a:lvl7pPr>
      <a:lvl8pPr marL="3441700" indent="-387350" algn="l" rtl="0" fontAlgn="base">
        <a:spcBef>
          <a:spcPct val="20000"/>
        </a:spcBef>
        <a:spcAft>
          <a:spcPct val="0"/>
        </a:spcAft>
        <a:buClr>
          <a:srgbClr val="003399"/>
        </a:buClr>
        <a:buSzPct val="70000"/>
        <a:buFont typeface="Wingdings" pitchFamily="2" charset="2"/>
        <a:buChar char="n"/>
        <a:defRPr sz="2000">
          <a:solidFill>
            <a:schemeClr val="tx1"/>
          </a:solidFill>
          <a:latin typeface="+mn-lt"/>
          <a:cs typeface="+mn-cs"/>
        </a:defRPr>
      </a:lvl8pPr>
      <a:lvl9pPr marL="3898900" indent="-387350" algn="l" rtl="0" fontAlgn="base">
        <a:spcBef>
          <a:spcPct val="20000"/>
        </a:spcBef>
        <a:spcAft>
          <a:spcPct val="0"/>
        </a:spcAft>
        <a:buClr>
          <a:srgbClr val="003399"/>
        </a:buClr>
        <a:buSzPct val="7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CBEC5-2667-466F-9CEF-B02A434D9502}" type="slidenum">
              <a:rPr lang="en-US" smtClean="0"/>
              <a:pPr/>
              <a:t>‹#›</a:t>
            </a:fld>
            <a:endParaRPr lang="en-US"/>
          </a:p>
        </p:txBody>
      </p:sp>
    </p:spTree>
    <p:extLst>
      <p:ext uri="{BB962C8B-B14F-4D97-AF65-F5344CB8AC3E}">
        <p14:creationId xmlns:p14="http://schemas.microsoft.com/office/powerpoint/2010/main" val="4162718236"/>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1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ctr" defTabSz="914400" rtl="0" eaLnBrk="1" latinLnBrk="0" hangingPunct="1">
        <a:spcBef>
          <a:spcPct val="0"/>
        </a:spcBef>
        <a:buNone/>
        <a:defRPr sz="3600" kern="1200">
          <a:solidFill>
            <a:srgbClr val="6699C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32649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32649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32649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32649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32649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solidFill>
                  <a:schemeClr val="bg1"/>
                </a:solidFill>
              </a:rPr>
              <a:t>Diversity and Multicultural Affairs </a:t>
            </a:r>
            <a:endParaRPr lang="en-US" sz="4800" dirty="0">
              <a:solidFill>
                <a:schemeClr val="bg1"/>
              </a:solidFill>
            </a:endParaRPr>
          </a:p>
        </p:txBody>
      </p:sp>
      <p:sp>
        <p:nvSpPr>
          <p:cNvPr id="3" name="Subtitle 2"/>
          <p:cNvSpPr>
            <a:spLocks noGrp="1"/>
          </p:cNvSpPr>
          <p:nvPr>
            <p:ph type="subTitle" idx="1"/>
          </p:nvPr>
        </p:nvSpPr>
        <p:spPr/>
        <p:txBody>
          <a:bodyPr>
            <a:normAutofit fontScale="85000" lnSpcReduction="10000"/>
          </a:bodyPr>
          <a:lstStyle/>
          <a:p>
            <a:r>
              <a:rPr lang="en-US" dirty="0" smtClean="0"/>
              <a:t>Dr. Taffye Benson Clayton</a:t>
            </a:r>
          </a:p>
          <a:p>
            <a:r>
              <a:rPr lang="en-US" dirty="0" smtClean="0"/>
              <a:t>Vice Provost </a:t>
            </a:r>
          </a:p>
          <a:p>
            <a:r>
              <a:rPr lang="en-US" dirty="0" smtClean="0"/>
              <a:t>University of North Carolina at Chapel Hill </a:t>
            </a:r>
            <a:endParaRPr lang="en-US" dirty="0"/>
          </a:p>
        </p:txBody>
      </p:sp>
    </p:spTree>
    <p:extLst>
      <p:ext uri="{BB962C8B-B14F-4D97-AF65-F5344CB8AC3E}">
        <p14:creationId xmlns:p14="http://schemas.microsoft.com/office/powerpoint/2010/main" val="1857679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a:t>DMA </a:t>
            </a:r>
            <a:r>
              <a:rPr lang="en-US" dirty="0" smtClean="0"/>
              <a:t>Directors</a:t>
            </a:r>
            <a:endParaRPr lang="en-US" dirty="0"/>
          </a:p>
        </p:txBody>
      </p:sp>
      <p:graphicFrame>
        <p:nvGraphicFramePr>
          <p:cNvPr id="4" name="Diagram 3"/>
          <p:cNvGraphicFramePr/>
          <p:nvPr>
            <p:extLst>
              <p:ext uri="{D42A27DB-BD31-4B8C-83A1-F6EECF244321}">
                <p14:modId xmlns:p14="http://schemas.microsoft.com/office/powerpoint/2010/main" val="4251578768"/>
              </p:ext>
            </p:extLst>
          </p:nvPr>
        </p:nvGraphicFramePr>
        <p:xfrm>
          <a:off x="838200" y="1397000"/>
          <a:ext cx="7467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864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Coordinators</a:t>
            </a:r>
          </a:p>
        </p:txBody>
      </p:sp>
      <p:graphicFrame>
        <p:nvGraphicFramePr>
          <p:cNvPr id="7" name="Diagram 6"/>
          <p:cNvGraphicFramePr/>
          <p:nvPr>
            <p:extLst>
              <p:ext uri="{D42A27DB-BD31-4B8C-83A1-F6EECF244321}">
                <p14:modId xmlns:p14="http://schemas.microsoft.com/office/powerpoint/2010/main" val="19701937"/>
              </p:ext>
            </p:extLst>
          </p:nvPr>
        </p:nvGraphicFramePr>
        <p:xfrm>
          <a:off x="838200" y="1397000"/>
          <a:ext cx="7467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1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Administrative Support</a:t>
            </a:r>
          </a:p>
        </p:txBody>
      </p:sp>
      <p:sp>
        <p:nvSpPr>
          <p:cNvPr id="3" name="Content Placeholder 2"/>
          <p:cNvSpPr>
            <a:spLocks noGrp="1"/>
          </p:cNvSpPr>
          <p:nvPr>
            <p:ph idx="1"/>
          </p:nvPr>
        </p:nvSpPr>
        <p:spPr>
          <a:xfrm>
            <a:off x="-2819400" y="2362200"/>
            <a:ext cx="8229600" cy="4648200"/>
          </a:xfrm>
        </p:spPr>
        <p:txBody>
          <a:bodyPr/>
          <a:lstStyle/>
          <a:p>
            <a:pPr lvl="0" algn="ctr">
              <a:buNone/>
            </a:pPr>
            <a:r>
              <a:rPr lang="en-US" dirty="0" smtClean="0"/>
              <a:t> </a:t>
            </a:r>
          </a:p>
          <a:p>
            <a:pPr lvl="0"/>
            <a:endParaRPr lang="en-US" dirty="0" smtClean="0"/>
          </a:p>
        </p:txBody>
      </p:sp>
      <p:graphicFrame>
        <p:nvGraphicFramePr>
          <p:cNvPr id="5" name="Diagram 4"/>
          <p:cNvGraphicFramePr/>
          <p:nvPr>
            <p:extLst>
              <p:ext uri="{D42A27DB-BD31-4B8C-83A1-F6EECF244321}">
                <p14:modId xmlns:p14="http://schemas.microsoft.com/office/powerpoint/2010/main" val="3739125131"/>
              </p:ext>
            </p:extLst>
          </p:nvPr>
        </p:nvGraphicFramePr>
        <p:xfrm>
          <a:off x="533400" y="1397000"/>
          <a:ext cx="8229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066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UNC as a Diversity Leader</a:t>
            </a:r>
            <a:endParaRPr lang="en-US" dirty="0"/>
          </a:p>
        </p:txBody>
      </p:sp>
    </p:spTree>
    <p:extLst>
      <p:ext uri="{BB962C8B-B14F-4D97-AF65-F5344CB8AC3E}">
        <p14:creationId xmlns:p14="http://schemas.microsoft.com/office/powerpoint/2010/main" val="906868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Opportunities to Lead in Diversity</a:t>
            </a:r>
            <a:endParaRPr lang="en-US" dirty="0"/>
          </a:p>
        </p:txBody>
      </p:sp>
      <p:sp>
        <p:nvSpPr>
          <p:cNvPr id="3" name="Content Placeholder 2"/>
          <p:cNvSpPr>
            <a:spLocks noGrp="1"/>
          </p:cNvSpPr>
          <p:nvPr>
            <p:ph idx="1"/>
          </p:nvPr>
        </p:nvSpPr>
        <p:spPr/>
        <p:txBody>
          <a:bodyPr/>
          <a:lstStyle/>
          <a:p>
            <a:r>
              <a:rPr lang="en-US" dirty="0" smtClean="0"/>
              <a:t>Faculty Diversity Recruitment and Retention</a:t>
            </a:r>
          </a:p>
          <a:p>
            <a:r>
              <a:rPr lang="en-US" dirty="0" smtClean="0"/>
              <a:t>Minority Male Success and Graduation</a:t>
            </a:r>
          </a:p>
          <a:p>
            <a:r>
              <a:rPr lang="en-US" dirty="0" smtClean="0"/>
              <a:t>Faculty and Staff Diversity Education</a:t>
            </a:r>
          </a:p>
          <a:p>
            <a:r>
              <a:rPr lang="en-US" dirty="0" smtClean="0"/>
              <a:t>Cultural Competence Skill Development and Leadership</a:t>
            </a:r>
          </a:p>
          <a:p>
            <a:endParaRPr lang="en-US" dirty="0"/>
          </a:p>
        </p:txBody>
      </p:sp>
    </p:spTree>
    <p:extLst>
      <p:ext uri="{BB962C8B-B14F-4D97-AF65-F5344CB8AC3E}">
        <p14:creationId xmlns:p14="http://schemas.microsoft.com/office/powerpoint/2010/main" val="351135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Leading in Diversity Presence and Success</a:t>
            </a:r>
            <a:endParaRPr lang="en-US" dirty="0"/>
          </a:p>
        </p:txBody>
      </p:sp>
      <p:sp>
        <p:nvSpPr>
          <p:cNvPr id="3" name="Content Placeholder 2"/>
          <p:cNvSpPr>
            <a:spLocks noGrp="1"/>
          </p:cNvSpPr>
          <p:nvPr>
            <p:ph idx="1"/>
          </p:nvPr>
        </p:nvSpPr>
        <p:spPr/>
        <p:txBody>
          <a:bodyPr>
            <a:normAutofit/>
          </a:bodyPr>
          <a:lstStyle/>
          <a:p>
            <a:r>
              <a:rPr lang="en-US" dirty="0" smtClean="0"/>
              <a:t>To develop strategies to increase the </a:t>
            </a:r>
            <a:r>
              <a:rPr lang="en-US" dirty="0"/>
              <a:t>presence of historically underrepresented populations </a:t>
            </a:r>
          </a:p>
          <a:p>
            <a:r>
              <a:rPr lang="en-US" dirty="0" smtClean="0"/>
              <a:t>To develop an effective model </a:t>
            </a:r>
            <a:r>
              <a:rPr lang="en-US" dirty="0"/>
              <a:t>for minority male student success at Carolina to decrease graduation rate </a:t>
            </a:r>
            <a:r>
              <a:rPr lang="en-US" dirty="0" smtClean="0"/>
              <a:t>disparities and promote differentiated student success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4817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Leading in Diversity Education</a:t>
            </a:r>
            <a:endParaRPr lang="en-US" dirty="0"/>
          </a:p>
        </p:txBody>
      </p:sp>
      <p:sp>
        <p:nvSpPr>
          <p:cNvPr id="3" name="Content Placeholder 2"/>
          <p:cNvSpPr>
            <a:spLocks noGrp="1"/>
          </p:cNvSpPr>
          <p:nvPr>
            <p:ph idx="1"/>
          </p:nvPr>
        </p:nvSpPr>
        <p:spPr/>
        <p:txBody>
          <a:bodyPr/>
          <a:lstStyle/>
          <a:p>
            <a:r>
              <a:rPr lang="en-US" dirty="0" smtClean="0"/>
              <a:t>To develop a comprehensive, multiple modality educational strategy, inclusive of faculty and staff at Carolina</a:t>
            </a:r>
          </a:p>
          <a:p>
            <a:r>
              <a:rPr lang="en-US" dirty="0" smtClean="0"/>
              <a:t>To develop a model for cultural competence skill development and leadership education for students</a:t>
            </a:r>
            <a:endParaRPr lang="en-US" dirty="0"/>
          </a:p>
        </p:txBody>
      </p:sp>
    </p:spTree>
    <p:extLst>
      <p:ext uri="{BB962C8B-B14F-4D97-AF65-F5344CB8AC3E}">
        <p14:creationId xmlns:p14="http://schemas.microsoft.com/office/powerpoint/2010/main" val="379333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Seminar Series for Faculty and Staff</a:t>
            </a:r>
            <a:endParaRPr lang="en-US" dirty="0"/>
          </a:p>
        </p:txBody>
      </p:sp>
      <p:sp>
        <p:nvSpPr>
          <p:cNvPr id="3" name="Content Placeholder 2"/>
          <p:cNvSpPr>
            <a:spLocks noGrp="1"/>
          </p:cNvSpPr>
          <p:nvPr>
            <p:ph idx="1"/>
          </p:nvPr>
        </p:nvSpPr>
        <p:spPr>
          <a:xfrm>
            <a:off x="457200" y="1219200"/>
            <a:ext cx="8229600" cy="4724400"/>
          </a:xfrm>
        </p:spPr>
        <p:txBody>
          <a:bodyPr>
            <a:noAutofit/>
          </a:bodyPr>
          <a:lstStyle/>
          <a:p>
            <a:pPr marL="0" indent="0" algn="ctr">
              <a:buNone/>
            </a:pPr>
            <a:r>
              <a:rPr lang="en-US" sz="2400" b="1" dirty="0" smtClean="0"/>
              <a:t>Chancellor’s </a:t>
            </a:r>
            <a:r>
              <a:rPr lang="en-US" sz="2400" b="1" dirty="0"/>
              <a:t>21st Century Vision Dialogue </a:t>
            </a:r>
            <a:r>
              <a:rPr lang="en-US" sz="2400" b="1" dirty="0" smtClean="0"/>
              <a:t/>
            </a:r>
            <a:br>
              <a:rPr lang="en-US" sz="2400" b="1" dirty="0" smtClean="0"/>
            </a:br>
            <a:r>
              <a:rPr lang="en-US" sz="2400" b="1" dirty="0" smtClean="0"/>
              <a:t>Through </a:t>
            </a:r>
            <a:r>
              <a:rPr lang="en-US" sz="2400" b="1" dirty="0"/>
              <a:t>the Lens of </a:t>
            </a:r>
            <a:r>
              <a:rPr lang="en-US" sz="2400" b="1" dirty="0" smtClean="0"/>
              <a:t>Diversity</a:t>
            </a:r>
            <a:r>
              <a:rPr lang="en-US" sz="2400" dirty="0" smtClean="0"/>
              <a:t/>
            </a:r>
            <a:br>
              <a:rPr lang="en-US" sz="2400" dirty="0" smtClean="0"/>
            </a:br>
            <a:r>
              <a:rPr lang="en-US" sz="2400" i="1" dirty="0" smtClean="0"/>
              <a:t>The </a:t>
            </a:r>
            <a:r>
              <a:rPr lang="en-US" sz="2400" i="1" dirty="0"/>
              <a:t>Role of Diversity in </a:t>
            </a:r>
            <a:r>
              <a:rPr lang="en-US" sz="2400" i="1" dirty="0" smtClean="0"/>
              <a:t>Education</a:t>
            </a:r>
            <a:endParaRPr lang="en-US" sz="2400" dirty="0" smtClean="0"/>
          </a:p>
          <a:p>
            <a:pPr lvl="1">
              <a:buFont typeface="Wingdings" pitchFamily="2" charset="2"/>
              <a:buChar char="§"/>
            </a:pPr>
            <a:r>
              <a:rPr lang="en-US" sz="2400" dirty="0" smtClean="0"/>
              <a:t>Plenary Keynote</a:t>
            </a:r>
          </a:p>
          <a:p>
            <a:pPr lvl="2">
              <a:buFont typeface="Wingdings" pitchFamily="2" charset="2"/>
              <a:buChar char="§"/>
            </a:pPr>
            <a:r>
              <a:rPr lang="en-US" sz="2000" b="1" dirty="0" smtClean="0"/>
              <a:t>Dr. Pat </a:t>
            </a:r>
            <a:r>
              <a:rPr lang="en-US" sz="2000" b="1" dirty="0" err="1" smtClean="0"/>
              <a:t>Gurin</a:t>
            </a:r>
            <a:r>
              <a:rPr lang="en-US" sz="2000" dirty="0" smtClean="0"/>
              <a:t>—</a:t>
            </a:r>
            <a:r>
              <a:rPr lang="en-US" sz="1800" dirty="0" smtClean="0"/>
              <a:t>Nancy </a:t>
            </a:r>
            <a:r>
              <a:rPr lang="en-US" sz="1800" dirty="0"/>
              <a:t>Cantor Distinguished Professor Emerita of Psychology and Women's Studies at the University of </a:t>
            </a:r>
            <a:r>
              <a:rPr lang="en-US" sz="1800" dirty="0" smtClean="0"/>
              <a:t>Michigan</a:t>
            </a:r>
            <a:endParaRPr lang="en-US" sz="1800" dirty="0"/>
          </a:p>
          <a:p>
            <a:pPr lvl="1">
              <a:buFont typeface="Wingdings" pitchFamily="2" charset="2"/>
              <a:buChar char="§"/>
            </a:pPr>
            <a:r>
              <a:rPr lang="en-US" sz="2400" dirty="0" smtClean="0"/>
              <a:t>Panel Discussion Participants</a:t>
            </a:r>
          </a:p>
          <a:p>
            <a:pPr lvl="2">
              <a:buFont typeface="Wingdings" pitchFamily="2" charset="2"/>
              <a:buChar char="§"/>
            </a:pPr>
            <a:r>
              <a:rPr lang="en-US" sz="1800" b="1" dirty="0" smtClean="0"/>
              <a:t>Dr. Jeff </a:t>
            </a:r>
            <a:r>
              <a:rPr lang="en-US" sz="1800" b="1" dirty="0" err="1" smtClean="0"/>
              <a:t>Milem</a:t>
            </a:r>
            <a:r>
              <a:rPr lang="en-US" sz="1800" dirty="0" smtClean="0"/>
              <a:t>—</a:t>
            </a:r>
            <a:r>
              <a:rPr lang="en-US" sz="1600" dirty="0" smtClean="0"/>
              <a:t>Ernest </a:t>
            </a:r>
            <a:r>
              <a:rPr lang="en-US" sz="1600" dirty="0"/>
              <a:t>W. McFarland Distinguished Professor in Leadership for Education Policy and Reform in the College of Education, Department Chair and Director, Center for the Study of Higher Education at the University of Arizona </a:t>
            </a:r>
          </a:p>
          <a:p>
            <a:pPr lvl="2">
              <a:buFont typeface="Wingdings" pitchFamily="2" charset="2"/>
              <a:buChar char="§"/>
            </a:pPr>
            <a:r>
              <a:rPr lang="en-US" sz="1800" b="1" dirty="0" smtClean="0"/>
              <a:t>Dr. Thomas Nelson-Laird</a:t>
            </a:r>
            <a:r>
              <a:rPr lang="en-US" sz="1800" dirty="0" smtClean="0"/>
              <a:t>—</a:t>
            </a:r>
            <a:r>
              <a:rPr lang="en-US" sz="1600" dirty="0" smtClean="0"/>
              <a:t>Associate Professor,</a:t>
            </a:r>
            <a:r>
              <a:rPr lang="en-US" sz="1600" dirty="0"/>
              <a:t> Higher Education Leadership and Policy </a:t>
            </a:r>
            <a:r>
              <a:rPr lang="en-US" sz="1600" dirty="0" smtClean="0"/>
              <a:t>Studies, Project </a:t>
            </a:r>
            <a:r>
              <a:rPr lang="en-US" sz="1600" dirty="0"/>
              <a:t>Manager for the Faculty Survey of Student Engagement (FSSE) at Indiana University </a:t>
            </a:r>
            <a:endParaRPr lang="en-US" sz="1600" dirty="0" smtClean="0"/>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Minority Males at UNC</a:t>
            </a:r>
            <a:endParaRPr lang="en-US" dirty="0"/>
          </a:p>
        </p:txBody>
      </p:sp>
    </p:spTree>
    <p:extLst>
      <p:ext uri="{BB962C8B-B14F-4D97-AF65-F5344CB8AC3E}">
        <p14:creationId xmlns:p14="http://schemas.microsoft.com/office/powerpoint/2010/main" val="146781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Undergraduate Academic Success at Carolina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7116267"/>
              </p:ext>
            </p:extLst>
          </p:nvPr>
        </p:nvGraphicFramePr>
        <p:xfrm>
          <a:off x="609600" y="1371600"/>
          <a:ext cx="8001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297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Brand As a National Leader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1"/>
                </a:solidFill>
              </a:rPr>
              <a:t>Diversity is central to our mission and integral to our brand at Carolina</a:t>
            </a:r>
          </a:p>
          <a:p>
            <a:r>
              <a:rPr lang="en-US" dirty="0" smtClean="0">
                <a:solidFill>
                  <a:schemeClr val="accent1"/>
                </a:solidFill>
              </a:rPr>
              <a:t>Leader in higher education access</a:t>
            </a:r>
          </a:p>
          <a:p>
            <a:pPr lvl="1"/>
            <a:r>
              <a:rPr lang="en-US" dirty="0" smtClean="0">
                <a:solidFill>
                  <a:schemeClr val="accent1"/>
                </a:solidFill>
              </a:rPr>
              <a:t>Access directly linked to diversity and academic excellence</a:t>
            </a:r>
          </a:p>
          <a:p>
            <a:r>
              <a:rPr lang="en-US" dirty="0" smtClean="0">
                <a:solidFill>
                  <a:schemeClr val="accent1"/>
                </a:solidFill>
              </a:rPr>
              <a:t>21</a:t>
            </a:r>
            <a:r>
              <a:rPr lang="en-US" cap="small" baseline="30000" dirty="0" smtClean="0">
                <a:solidFill>
                  <a:schemeClr val="accent1"/>
                </a:solidFill>
              </a:rPr>
              <a:t>st</a:t>
            </a:r>
            <a:r>
              <a:rPr lang="en-US" dirty="0" smtClean="0">
                <a:solidFill>
                  <a:schemeClr val="accent1"/>
                </a:solidFill>
              </a:rPr>
              <a:t> century high-achieving students</a:t>
            </a:r>
          </a:p>
          <a:p>
            <a:pPr lvl="1"/>
            <a:r>
              <a:rPr lang="en-US" dirty="0" smtClean="0">
                <a:solidFill>
                  <a:schemeClr val="accent1"/>
                </a:solidFill>
              </a:rPr>
              <a:t>Desire for diverse learning environments</a:t>
            </a:r>
          </a:p>
          <a:p>
            <a:pPr lvl="1"/>
            <a:r>
              <a:rPr lang="en-US" dirty="0" smtClean="0">
                <a:solidFill>
                  <a:schemeClr val="accent1"/>
                </a:solidFill>
              </a:rPr>
              <a:t>Compositional diversity is an important component</a:t>
            </a:r>
          </a:p>
          <a:p>
            <a:pPr lvl="1"/>
            <a:r>
              <a:rPr lang="en-US" dirty="0" smtClean="0">
                <a:solidFill>
                  <a:schemeClr val="accent1"/>
                </a:solidFill>
              </a:rPr>
              <a:t>Expectation of access to and interaction with other high-achieving diverse students and faculty</a:t>
            </a:r>
          </a:p>
          <a:p>
            <a:endParaRPr lang="en-US" dirty="0"/>
          </a:p>
        </p:txBody>
      </p:sp>
    </p:spTree>
    <p:extLst>
      <p:ext uri="{BB962C8B-B14F-4D97-AF65-F5344CB8AC3E}">
        <p14:creationId xmlns:p14="http://schemas.microsoft.com/office/powerpoint/2010/main" val="311059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Disaggregating the Data</a:t>
            </a:r>
            <a:endParaRPr lang="en-US" dirty="0"/>
          </a:p>
        </p:txBody>
      </p:sp>
      <p:sp>
        <p:nvSpPr>
          <p:cNvPr id="3" name="Content Placeholder 2"/>
          <p:cNvSpPr>
            <a:spLocks noGrp="1"/>
          </p:cNvSpPr>
          <p:nvPr>
            <p:ph idx="1"/>
          </p:nvPr>
        </p:nvSpPr>
        <p:spPr/>
        <p:txBody>
          <a:bodyPr/>
          <a:lstStyle/>
          <a:p>
            <a:r>
              <a:rPr lang="en-US" dirty="0"/>
              <a:t>What does the data tell us about differentiated groups?</a:t>
            </a:r>
          </a:p>
          <a:p>
            <a:r>
              <a:rPr lang="en-US" dirty="0"/>
              <a:t>How do we use the data to make data driven decisions that support our institutional mission?</a:t>
            </a:r>
          </a:p>
          <a:p>
            <a:endParaRPr lang="en-US" dirty="0"/>
          </a:p>
        </p:txBody>
      </p:sp>
    </p:spTree>
    <p:extLst>
      <p:ext uri="{BB962C8B-B14F-4D97-AF65-F5344CB8AC3E}">
        <p14:creationId xmlns:p14="http://schemas.microsoft.com/office/powerpoint/2010/main" val="4138945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Undergraduate Student Data</a:t>
            </a:r>
            <a:endParaRPr lang="en-US" dirty="0"/>
          </a:p>
        </p:txBody>
      </p:sp>
      <p:sp>
        <p:nvSpPr>
          <p:cNvPr id="3" name="Content Placeholder 2"/>
          <p:cNvSpPr>
            <a:spLocks noGrp="1"/>
          </p:cNvSpPr>
          <p:nvPr>
            <p:ph idx="1"/>
          </p:nvPr>
        </p:nvSpPr>
        <p:spPr>
          <a:xfrm>
            <a:off x="457200" y="1143000"/>
            <a:ext cx="8382000" cy="4800600"/>
          </a:xfrm>
        </p:spPr>
        <p:txBody>
          <a:bodyPr>
            <a:normAutofit/>
          </a:bodyPr>
          <a:lstStyle/>
          <a:p>
            <a:r>
              <a:rPr lang="en-US" sz="2800" dirty="0" smtClean="0"/>
              <a:t>Enrollment</a:t>
            </a:r>
          </a:p>
          <a:p>
            <a:pPr lvl="1"/>
            <a:r>
              <a:rPr lang="en-US" sz="2400" dirty="0" smtClean="0"/>
              <a:t>18,430 students, </a:t>
            </a:r>
            <a:r>
              <a:rPr lang="en-US" sz="2000" dirty="0" smtClean="0"/>
              <a:t>approximately 7,700 males (42 %)</a:t>
            </a:r>
          </a:p>
          <a:p>
            <a:pPr lvl="3"/>
            <a:r>
              <a:rPr lang="en-US" sz="1900" dirty="0" smtClean="0"/>
              <a:t>39 American Indian</a:t>
            </a:r>
          </a:p>
          <a:p>
            <a:pPr lvl="3"/>
            <a:r>
              <a:rPr lang="en-US" sz="1900" dirty="0" smtClean="0"/>
              <a:t>715 Hispanic/Latino</a:t>
            </a:r>
          </a:p>
          <a:p>
            <a:pPr lvl="3"/>
            <a:r>
              <a:rPr lang="en-US" sz="1900" dirty="0"/>
              <a:t>566 African </a:t>
            </a:r>
            <a:r>
              <a:rPr lang="en-US" sz="1900" dirty="0" smtClean="0"/>
              <a:t>American</a:t>
            </a:r>
          </a:p>
          <a:p>
            <a:r>
              <a:rPr lang="en-US" sz="2800" dirty="0" smtClean="0"/>
              <a:t>Graduation, </a:t>
            </a:r>
            <a:r>
              <a:rPr lang="en-US" sz="2400" dirty="0" smtClean="0"/>
              <a:t>Current four-year rate is 80%</a:t>
            </a:r>
          </a:p>
          <a:p>
            <a:pPr lvl="2"/>
            <a:r>
              <a:rPr lang="en-US" sz="2000" dirty="0" smtClean="0"/>
              <a:t>2010 Retention Study four-year rate</a:t>
            </a:r>
          </a:p>
          <a:p>
            <a:pPr marL="1371600" lvl="3">
              <a:tabLst>
                <a:tab pos="3771900" algn="l"/>
                <a:tab pos="4686300" algn="l"/>
                <a:tab pos="7315200" algn="l"/>
              </a:tabLst>
            </a:pPr>
            <a:r>
              <a:rPr lang="en-US" sz="1900" dirty="0" smtClean="0"/>
              <a:t>American Indian males	64.7%	American Indian females	67.4%</a:t>
            </a:r>
          </a:p>
          <a:p>
            <a:pPr marL="1371600" lvl="3">
              <a:tabLst>
                <a:tab pos="3771900" algn="l"/>
                <a:tab pos="4686300" algn="l"/>
                <a:tab pos="7315200" algn="l"/>
              </a:tabLst>
            </a:pPr>
            <a:r>
              <a:rPr lang="en-US" sz="1900" dirty="0" smtClean="0"/>
              <a:t>Hispanic males	61%	Hispanic females	77.3% </a:t>
            </a:r>
          </a:p>
          <a:p>
            <a:pPr marL="1371600" lvl="3">
              <a:tabLst>
                <a:tab pos="3771900" algn="l"/>
                <a:tab pos="4686300" algn="l"/>
                <a:tab pos="7315200" algn="l"/>
              </a:tabLst>
            </a:pPr>
            <a:r>
              <a:rPr lang="en-US" sz="1900" dirty="0"/>
              <a:t>African American </a:t>
            </a:r>
            <a:r>
              <a:rPr lang="en-US" sz="1900" dirty="0" smtClean="0"/>
              <a:t>males	49.2</a:t>
            </a:r>
            <a:r>
              <a:rPr lang="en-US" sz="1900" dirty="0"/>
              <a:t>%	African American </a:t>
            </a:r>
            <a:r>
              <a:rPr lang="en-US" sz="1900" dirty="0" smtClean="0"/>
              <a:t>females	71%</a:t>
            </a:r>
          </a:p>
          <a:p>
            <a:pPr marL="0" lvl="3" indent="0">
              <a:spcBef>
                <a:spcPts val="1200"/>
              </a:spcBef>
              <a:spcAft>
                <a:spcPts val="0"/>
              </a:spcAft>
              <a:buNone/>
              <a:tabLst>
                <a:tab pos="3771900" algn="l"/>
                <a:tab pos="4686300" algn="l"/>
                <a:tab pos="7315200" algn="l"/>
              </a:tabLst>
            </a:pPr>
            <a:r>
              <a:rPr lang="en-US" sz="1800" dirty="0"/>
              <a:t>Source: UNC Institutional </a:t>
            </a:r>
            <a:r>
              <a:rPr lang="en-US" sz="1800" dirty="0" smtClean="0"/>
              <a:t>Research</a:t>
            </a:r>
            <a:endParaRPr lang="en-US" sz="1600" dirty="0" smtClean="0"/>
          </a:p>
        </p:txBody>
      </p:sp>
    </p:spTree>
    <p:extLst>
      <p:ext uri="{BB962C8B-B14F-4D97-AF65-F5344CB8AC3E}">
        <p14:creationId xmlns:p14="http://schemas.microsoft.com/office/powerpoint/2010/main" val="98312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Forum and Workgroup Progress</a:t>
            </a:r>
            <a:endParaRPr lang="en-US" dirty="0"/>
          </a:p>
        </p:txBody>
      </p:sp>
      <p:sp>
        <p:nvSpPr>
          <p:cNvPr id="3" name="Content Placeholder 2"/>
          <p:cNvSpPr>
            <a:spLocks noGrp="1"/>
          </p:cNvSpPr>
          <p:nvPr>
            <p:ph idx="1"/>
          </p:nvPr>
        </p:nvSpPr>
        <p:spPr>
          <a:xfrm>
            <a:off x="457200" y="1219200"/>
            <a:ext cx="8229600" cy="4800600"/>
          </a:xfrm>
        </p:spPr>
        <p:txBody>
          <a:bodyPr>
            <a:normAutofit fontScale="70000" lnSpcReduction="20000"/>
          </a:bodyPr>
          <a:lstStyle/>
          <a:p>
            <a:r>
              <a:rPr lang="en-US" dirty="0" smtClean="0"/>
              <a:t>Minority Male Success Forum, January </a:t>
            </a:r>
            <a:r>
              <a:rPr lang="en-US" dirty="0"/>
              <a:t>27, 2012</a:t>
            </a:r>
          </a:p>
          <a:p>
            <a:r>
              <a:rPr lang="en-US" dirty="0"/>
              <a:t>Goals</a:t>
            </a:r>
          </a:p>
          <a:p>
            <a:pPr lvl="1"/>
            <a:r>
              <a:rPr lang="en-US" dirty="0"/>
              <a:t>Continue momentum developed across campus to address needs of Carolina undergraduate men of color</a:t>
            </a:r>
          </a:p>
          <a:p>
            <a:pPr lvl="1"/>
            <a:r>
              <a:rPr lang="en-US" dirty="0"/>
              <a:t>Respond to student appeals for support, consideration and action</a:t>
            </a:r>
          </a:p>
          <a:p>
            <a:pPr lvl="1"/>
            <a:r>
              <a:rPr lang="en-US" dirty="0"/>
              <a:t>Enhance communication and collaboration on this issue</a:t>
            </a:r>
          </a:p>
          <a:p>
            <a:pPr lvl="1"/>
            <a:r>
              <a:rPr lang="en-US" dirty="0"/>
              <a:t>Strengths-based approach to understanding and supporting recruitment, retention, graduation and success of minority males</a:t>
            </a:r>
          </a:p>
          <a:p>
            <a:pPr lvl="1"/>
            <a:r>
              <a:rPr lang="en-US" dirty="0"/>
              <a:t>Examine current efforts and exchange new ideas for mentoring</a:t>
            </a:r>
          </a:p>
          <a:p>
            <a:r>
              <a:rPr lang="en-US" dirty="0" smtClean="0"/>
              <a:t>Minority Male Collaborative Workgroup, March 2012</a:t>
            </a:r>
          </a:p>
          <a:p>
            <a:pPr lvl="1"/>
            <a:r>
              <a:rPr lang="en-US" dirty="0" smtClean="0"/>
              <a:t>DMA, Undergraduate Retention, Student Success and Academic Counseling, New Student and Parent Programs, Scholarships &amp; Financial Aid, Office of Institutional Research, Student Affairs, CBC </a:t>
            </a:r>
          </a:p>
        </p:txBody>
      </p:sp>
    </p:spTree>
    <p:extLst>
      <p:ext uri="{BB962C8B-B14F-4D97-AF65-F5344CB8AC3E}">
        <p14:creationId xmlns:p14="http://schemas.microsoft.com/office/powerpoint/2010/main" val="606135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with Target Group</a:t>
            </a:r>
            <a:endParaRPr lang="en-US" dirty="0"/>
          </a:p>
        </p:txBody>
      </p:sp>
      <p:sp>
        <p:nvSpPr>
          <p:cNvPr id="3" name="Content Placeholder 2"/>
          <p:cNvSpPr>
            <a:spLocks noGrp="1"/>
          </p:cNvSpPr>
          <p:nvPr>
            <p:ph idx="1"/>
          </p:nvPr>
        </p:nvSpPr>
        <p:spPr/>
        <p:txBody>
          <a:bodyPr>
            <a:normAutofit fontScale="92500" lnSpcReduction="20000"/>
          </a:bodyPr>
          <a:lstStyle/>
          <a:p>
            <a:r>
              <a:rPr lang="en-US" dirty="0"/>
              <a:t>General success strategies will frequently not meet the needs of many minority males</a:t>
            </a:r>
          </a:p>
          <a:p>
            <a:r>
              <a:rPr lang="en-US" dirty="0"/>
              <a:t>More likely to be hindered by economic disadvantages </a:t>
            </a:r>
          </a:p>
          <a:p>
            <a:r>
              <a:rPr lang="en-US" dirty="0"/>
              <a:t>Less likely to access existing social/academic resources</a:t>
            </a:r>
          </a:p>
          <a:p>
            <a:r>
              <a:rPr lang="en-US" dirty="0"/>
              <a:t>More likely to be first-generation students</a:t>
            </a:r>
          </a:p>
          <a:p>
            <a:r>
              <a:rPr lang="en-US" dirty="0"/>
              <a:t>Less likely to have access to information about higher education</a:t>
            </a:r>
          </a:p>
          <a:p>
            <a:r>
              <a:rPr lang="en-US" dirty="0"/>
              <a:t>Less likely to have role models among faculty</a:t>
            </a:r>
          </a:p>
          <a:p>
            <a:endParaRPr lang="en-US" dirty="0"/>
          </a:p>
        </p:txBody>
      </p:sp>
    </p:spTree>
    <p:extLst>
      <p:ext uri="{BB962C8B-B14F-4D97-AF65-F5344CB8AC3E}">
        <p14:creationId xmlns:p14="http://schemas.microsoft.com/office/powerpoint/2010/main" val="3691501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Minority Male Success and Graduation</a:t>
            </a:r>
            <a:endParaRPr lang="en-US" dirty="0"/>
          </a:p>
        </p:txBody>
      </p:sp>
      <p:sp>
        <p:nvSpPr>
          <p:cNvPr id="3" name="Content Placeholder 2"/>
          <p:cNvSpPr>
            <a:spLocks noGrp="1"/>
          </p:cNvSpPr>
          <p:nvPr>
            <p:ph idx="1"/>
          </p:nvPr>
        </p:nvSpPr>
        <p:spPr/>
        <p:txBody>
          <a:bodyPr/>
          <a:lstStyle/>
          <a:p>
            <a:r>
              <a:rPr lang="en-US" dirty="0" smtClean="0"/>
              <a:t>Successful minority males at Carolina</a:t>
            </a:r>
          </a:p>
          <a:p>
            <a:pPr lvl="1"/>
            <a:r>
              <a:rPr lang="en-US" dirty="0" smtClean="0"/>
              <a:t>Are skilled at academic self-management</a:t>
            </a:r>
          </a:p>
          <a:p>
            <a:pPr lvl="1"/>
            <a:r>
              <a:rPr lang="en-US" dirty="0" smtClean="0"/>
              <a:t>Have self-awareness of their academic strengths</a:t>
            </a:r>
          </a:p>
          <a:p>
            <a:pPr lvl="1"/>
            <a:r>
              <a:rPr lang="en-US" dirty="0" smtClean="0"/>
              <a:t>Engage in learning activities outside the classroom</a:t>
            </a:r>
          </a:p>
          <a:p>
            <a:pPr lvl="1"/>
            <a:r>
              <a:rPr lang="en-US" dirty="0" smtClean="0"/>
              <a:t>Are likely to intentionally engage with non-minority students</a:t>
            </a:r>
          </a:p>
          <a:p>
            <a:pPr lvl="1"/>
            <a:r>
              <a:rPr lang="en-US" dirty="0" smtClean="0"/>
              <a:t>May or may not participate in mentorship</a:t>
            </a:r>
            <a:endParaRPr lang="en-US" dirty="0"/>
          </a:p>
        </p:txBody>
      </p:sp>
    </p:spTree>
    <p:extLst>
      <p:ext uri="{BB962C8B-B14F-4D97-AF65-F5344CB8AC3E}">
        <p14:creationId xmlns:p14="http://schemas.microsoft.com/office/powerpoint/2010/main" val="94531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3MP Grant Process</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a:t>Initiated by General Administration in response to:</a:t>
            </a:r>
            <a:endParaRPr lang="en-US" sz="2800" dirty="0"/>
          </a:p>
          <a:p>
            <a:pPr lvl="1"/>
            <a:r>
              <a:rPr lang="en-US" sz="2400" dirty="0"/>
              <a:t>UNC Board of Governors and the UNC General Administration launch the </a:t>
            </a:r>
            <a:r>
              <a:rPr lang="en-US" sz="2400" i="1" dirty="0"/>
              <a:t>University of North Carolina Tomorrow Initiative </a:t>
            </a:r>
            <a:r>
              <a:rPr lang="en-US" sz="2000" dirty="0"/>
              <a:t>(2007)</a:t>
            </a:r>
          </a:p>
          <a:p>
            <a:pPr lvl="1"/>
            <a:r>
              <a:rPr lang="en-US" sz="2400" dirty="0"/>
              <a:t>Recommendation 4.2.5. </a:t>
            </a:r>
          </a:p>
          <a:p>
            <a:pPr lvl="2"/>
            <a:r>
              <a:rPr lang="en-US" sz="2000" dirty="0"/>
              <a:t>UNC should increase the educational attainment of all underrepresented populations, especially African American male and Hispanic students</a:t>
            </a:r>
            <a:endParaRPr lang="en-US" dirty="0"/>
          </a:p>
          <a:p>
            <a:r>
              <a:rPr lang="en-US" sz="2400" dirty="0"/>
              <a:t>2011—UNC launches three 3MP pilots on UNC campuses</a:t>
            </a:r>
          </a:p>
          <a:p>
            <a:r>
              <a:rPr lang="en-US" sz="2400" dirty="0"/>
              <a:t>2012—UNC system to provide funding to additional campuses to expand efforts with minority male students in parallel with Community College System</a:t>
            </a:r>
          </a:p>
          <a:p>
            <a:endParaRPr lang="en-US" dirty="0"/>
          </a:p>
        </p:txBody>
      </p:sp>
    </p:spTree>
    <p:extLst>
      <p:ext uri="{BB962C8B-B14F-4D97-AF65-F5344CB8AC3E}">
        <p14:creationId xmlns:p14="http://schemas.microsoft.com/office/powerpoint/2010/main" val="4028463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Carolina Millennial Scholars</a:t>
            </a:r>
            <a:endParaRPr lang="en-US" dirty="0"/>
          </a:p>
        </p:txBody>
      </p:sp>
      <p:sp>
        <p:nvSpPr>
          <p:cNvPr id="3" name="Content Placeholder 2"/>
          <p:cNvSpPr>
            <a:spLocks noGrp="1"/>
          </p:cNvSpPr>
          <p:nvPr>
            <p:ph idx="1"/>
          </p:nvPr>
        </p:nvSpPr>
        <p:spPr>
          <a:xfrm>
            <a:off x="457200" y="1219200"/>
            <a:ext cx="8229600" cy="4800600"/>
          </a:xfrm>
        </p:spPr>
        <p:txBody>
          <a:bodyPr>
            <a:normAutofit fontScale="77500" lnSpcReduction="20000"/>
          </a:bodyPr>
          <a:lstStyle/>
          <a:p>
            <a:r>
              <a:rPr lang="en-US" dirty="0" smtClean="0"/>
              <a:t>Scope—first-year and transfer students</a:t>
            </a:r>
            <a:endParaRPr lang="en-US" dirty="0"/>
          </a:p>
          <a:p>
            <a:pPr lvl="1"/>
            <a:r>
              <a:rPr lang="en-US" dirty="0"/>
              <a:t>Connect students to University resources</a:t>
            </a:r>
          </a:p>
          <a:p>
            <a:pPr lvl="1"/>
            <a:r>
              <a:rPr lang="en-US" dirty="0"/>
              <a:t>Enhance participants’ academic experience and set a path to graduation</a:t>
            </a:r>
          </a:p>
          <a:p>
            <a:pPr lvl="1"/>
            <a:r>
              <a:rPr lang="en-US" dirty="0"/>
              <a:t>Encourage students to identify their individual strengths</a:t>
            </a:r>
          </a:p>
          <a:p>
            <a:pPr lvl="1"/>
            <a:r>
              <a:rPr lang="en-US" dirty="0"/>
              <a:t>Help students take responsibility for their education, choices and </a:t>
            </a:r>
            <a:r>
              <a:rPr lang="en-US" dirty="0" smtClean="0"/>
              <a:t>decisions</a:t>
            </a:r>
          </a:p>
          <a:p>
            <a:r>
              <a:rPr lang="en-US" dirty="0" smtClean="0"/>
              <a:t>Design</a:t>
            </a:r>
          </a:p>
          <a:p>
            <a:pPr lvl="1"/>
            <a:r>
              <a:rPr lang="en-US" dirty="0" smtClean="0"/>
              <a:t>Small cohorts based on academic interests</a:t>
            </a:r>
          </a:p>
          <a:p>
            <a:pPr lvl="1"/>
            <a:r>
              <a:rPr lang="en-US" dirty="0" smtClean="0"/>
              <a:t>Seminar and series of workshops focused on academic success, professional development, and financial literacy</a:t>
            </a:r>
          </a:p>
          <a:p>
            <a:pPr lvl="1"/>
            <a:r>
              <a:rPr lang="en-US" dirty="0" smtClean="0"/>
              <a:t>Faculty and staff mentoring </a:t>
            </a:r>
            <a:endParaRPr lang="en-US" dirty="0"/>
          </a:p>
          <a:p>
            <a:pPr marL="0" indent="0">
              <a:buNone/>
            </a:pPr>
            <a:endParaRPr lang="en-US" dirty="0"/>
          </a:p>
        </p:txBody>
      </p:sp>
    </p:spTree>
    <p:extLst>
      <p:ext uri="{BB962C8B-B14F-4D97-AF65-F5344CB8AC3E}">
        <p14:creationId xmlns:p14="http://schemas.microsoft.com/office/powerpoint/2010/main" val="154796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Thank You</a:t>
            </a:r>
            <a:endParaRPr lang="en-US" dirty="0"/>
          </a:p>
        </p:txBody>
      </p:sp>
    </p:spTree>
    <p:extLst>
      <p:ext uri="{BB962C8B-B14F-4D97-AF65-F5344CB8AC3E}">
        <p14:creationId xmlns:p14="http://schemas.microsoft.com/office/powerpoint/2010/main" val="208662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and Inclusion Defined</a:t>
            </a:r>
            <a:endParaRPr lang="en-US" dirty="0"/>
          </a:p>
        </p:txBody>
      </p:sp>
      <p:graphicFrame>
        <p:nvGraphicFramePr>
          <p:cNvPr id="4" name="Diagram 3"/>
          <p:cNvGraphicFramePr/>
          <p:nvPr>
            <p:extLst>
              <p:ext uri="{D42A27DB-BD31-4B8C-83A1-F6EECF244321}">
                <p14:modId xmlns:p14="http://schemas.microsoft.com/office/powerpoint/2010/main" val="2985307017"/>
              </p:ext>
            </p:extLst>
          </p:nvPr>
        </p:nvGraphicFramePr>
        <p:xfrm>
          <a:off x="838200" y="990600"/>
          <a:ext cx="72390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0" dirty="0" smtClean="0"/>
              <a:t>Diversity at UNC-Chapel Hill</a:t>
            </a:r>
            <a:endParaRPr lang="en-US" b="0" dirty="0"/>
          </a:p>
        </p:txBody>
      </p:sp>
      <p:sp>
        <p:nvSpPr>
          <p:cNvPr id="3" name="Content Placeholder 2"/>
          <p:cNvSpPr>
            <a:spLocks noGrp="1"/>
          </p:cNvSpPr>
          <p:nvPr>
            <p:ph idx="1"/>
          </p:nvPr>
        </p:nvSpPr>
        <p:spPr/>
        <p:txBody>
          <a:bodyPr>
            <a:normAutofit fontScale="40000" lnSpcReduction="20000"/>
          </a:bodyPr>
          <a:lstStyle/>
          <a:p>
            <a:r>
              <a:rPr lang="en-US" sz="6000" dirty="0" smtClean="0">
                <a:solidFill>
                  <a:schemeClr val="accent1"/>
                </a:solidFill>
              </a:rPr>
              <a:t>Mission</a:t>
            </a:r>
          </a:p>
          <a:p>
            <a:pPr lvl="1"/>
            <a:r>
              <a:rPr lang="en-US" sz="5500" dirty="0" smtClean="0">
                <a:solidFill>
                  <a:schemeClr val="accent1"/>
                </a:solidFill>
              </a:rPr>
              <a:t>Extend </a:t>
            </a:r>
            <a:r>
              <a:rPr lang="en-US" sz="5500" dirty="0">
                <a:solidFill>
                  <a:schemeClr val="accent1"/>
                </a:solidFill>
              </a:rPr>
              <a:t>knowledge-based services and other resources of the University to the citizens of North Carolina and their institutions to enhance the quality of life for all people in the </a:t>
            </a:r>
            <a:r>
              <a:rPr lang="en-US" sz="5500" dirty="0" smtClean="0">
                <a:solidFill>
                  <a:schemeClr val="accent1"/>
                </a:solidFill>
              </a:rPr>
              <a:t>State</a:t>
            </a:r>
          </a:p>
          <a:p>
            <a:r>
              <a:rPr lang="en-US" sz="6000" dirty="0" smtClean="0">
                <a:solidFill>
                  <a:schemeClr val="accent1"/>
                </a:solidFill>
              </a:rPr>
              <a:t>Academic Plan</a:t>
            </a:r>
          </a:p>
          <a:p>
            <a:pPr lvl="2"/>
            <a:r>
              <a:rPr lang="en-US" sz="5500" dirty="0">
                <a:solidFill>
                  <a:schemeClr val="accent1"/>
                </a:solidFill>
              </a:rPr>
              <a:t>Equity and Inclusion at </a:t>
            </a:r>
            <a:r>
              <a:rPr lang="en-US" sz="5500" dirty="0" smtClean="0">
                <a:solidFill>
                  <a:schemeClr val="accent1"/>
                </a:solidFill>
              </a:rPr>
              <a:t>Carolina—</a:t>
            </a:r>
            <a:r>
              <a:rPr lang="en-US" sz="5500" i="1" dirty="0" smtClean="0">
                <a:solidFill>
                  <a:schemeClr val="accent1"/>
                </a:solidFill>
              </a:rPr>
              <a:t>Strategic </a:t>
            </a:r>
            <a:r>
              <a:rPr lang="en-US" sz="5500" i="1" dirty="0">
                <a:solidFill>
                  <a:schemeClr val="accent1"/>
                </a:solidFill>
              </a:rPr>
              <a:t>plan with recommendations to strengthen commitment to diversity and </a:t>
            </a:r>
            <a:r>
              <a:rPr lang="en-US" sz="5500" i="1" dirty="0" smtClean="0">
                <a:solidFill>
                  <a:schemeClr val="accent1"/>
                </a:solidFill>
              </a:rPr>
              <a:t>inclusion</a:t>
            </a:r>
          </a:p>
          <a:p>
            <a:r>
              <a:rPr lang="en-US" sz="6000" dirty="0" smtClean="0">
                <a:solidFill>
                  <a:schemeClr val="accent1"/>
                </a:solidFill>
              </a:rPr>
              <a:t>Core values</a:t>
            </a:r>
          </a:p>
          <a:p>
            <a:pPr lvl="1"/>
            <a:r>
              <a:rPr lang="en-US" sz="5500" kern="1000" dirty="0">
                <a:solidFill>
                  <a:schemeClr val="accent1"/>
                </a:solidFill>
              </a:rPr>
              <a:t>Believes that it can achieve its educational, research, and service </a:t>
            </a:r>
            <a:r>
              <a:rPr lang="en-US" sz="5500" kern="1000" dirty="0" smtClean="0">
                <a:solidFill>
                  <a:schemeClr val="accent1"/>
                </a:solidFill>
              </a:rPr>
              <a:t>mission only by creating and sustaining an </a:t>
            </a:r>
            <a:r>
              <a:rPr lang="en-US" sz="5500" kern="1000" dirty="0">
                <a:solidFill>
                  <a:schemeClr val="accent1"/>
                </a:solidFill>
              </a:rPr>
              <a:t>environment in which students, faculty, and staff represent </a:t>
            </a:r>
            <a:r>
              <a:rPr lang="en-US" sz="5500" kern="1000" dirty="0" smtClean="0">
                <a:solidFill>
                  <a:schemeClr val="accent1"/>
                </a:solidFill>
              </a:rPr>
              <a:t>diversity…</a:t>
            </a:r>
            <a:endParaRPr lang="en-US" sz="5500" kern="1000" dirty="0">
              <a:solidFill>
                <a:schemeClr val="accent1"/>
              </a:solidFill>
            </a:endParaRPr>
          </a:p>
          <a:p>
            <a:pPr lvl="1"/>
            <a:endParaRPr lang="en-US" sz="3000" dirty="0">
              <a:solidFill>
                <a:schemeClr val="accent1"/>
              </a:solidFill>
            </a:endParaRPr>
          </a:p>
          <a:p>
            <a:pPr lvl="1"/>
            <a:endParaRPr lang="en-US" sz="2500" dirty="0" smtClean="0">
              <a:solidFill>
                <a:schemeClr val="accent1"/>
              </a:solidFill>
            </a:endParaRPr>
          </a:p>
        </p:txBody>
      </p:sp>
    </p:spTree>
    <p:extLst>
      <p:ext uri="{BB962C8B-B14F-4D97-AF65-F5344CB8AC3E}">
        <p14:creationId xmlns:p14="http://schemas.microsoft.com/office/powerpoint/2010/main" val="285439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0" dirty="0" smtClean="0"/>
              <a:t>DMA’s Mission and Vision</a:t>
            </a:r>
            <a:endParaRPr lang="en-US" b="0" dirty="0"/>
          </a:p>
        </p:txBody>
      </p:sp>
      <p:sp>
        <p:nvSpPr>
          <p:cNvPr id="3" name="Content Placeholder 2"/>
          <p:cNvSpPr>
            <a:spLocks noGrp="1"/>
          </p:cNvSpPr>
          <p:nvPr>
            <p:ph idx="1"/>
          </p:nvPr>
        </p:nvSpPr>
        <p:spPr/>
        <p:txBody>
          <a:bodyPr>
            <a:noAutofit/>
          </a:bodyPr>
          <a:lstStyle/>
          <a:p>
            <a:r>
              <a:rPr lang="en-US" sz="2400" dirty="0" smtClean="0">
                <a:solidFill>
                  <a:schemeClr val="accent1"/>
                </a:solidFill>
              </a:rPr>
              <a:t>Mission</a:t>
            </a:r>
          </a:p>
          <a:p>
            <a:pPr lvl="1"/>
            <a:r>
              <a:rPr lang="en-US" sz="1800" dirty="0" smtClean="0">
                <a:solidFill>
                  <a:schemeClr val="accent1"/>
                </a:solidFill>
              </a:rPr>
              <a:t>The Office of Diversity and Multicultural Affairs (DMA) is </a:t>
            </a:r>
            <a:r>
              <a:rPr lang="en-US" sz="1800" dirty="0">
                <a:solidFill>
                  <a:schemeClr val="accent1"/>
                </a:solidFill>
              </a:rPr>
              <a:t>an administrative unit in the Office of the Executive Vice Chancellor and Provost</a:t>
            </a:r>
            <a:r>
              <a:rPr lang="en-US" sz="1800" dirty="0" smtClean="0">
                <a:solidFill>
                  <a:schemeClr val="accent1"/>
                </a:solidFill>
              </a:rPr>
              <a:t>.</a:t>
            </a:r>
          </a:p>
          <a:p>
            <a:pPr lvl="1"/>
            <a:r>
              <a:rPr lang="en-US" sz="1800" dirty="0" smtClean="0">
                <a:solidFill>
                  <a:schemeClr val="accent1"/>
                </a:solidFill>
              </a:rPr>
              <a:t>Our </a:t>
            </a:r>
            <a:r>
              <a:rPr lang="en-US" sz="1800" dirty="0">
                <a:solidFill>
                  <a:schemeClr val="accent1"/>
                </a:solidFill>
              </a:rPr>
              <a:t>mission is to provide university-wide leadership in developing and implementing initiatives that promote access to and diversity within our student, </a:t>
            </a:r>
            <a:r>
              <a:rPr lang="en-US" sz="1800" dirty="0" smtClean="0">
                <a:solidFill>
                  <a:schemeClr val="accent1"/>
                </a:solidFill>
              </a:rPr>
              <a:t>faculty, </a:t>
            </a:r>
            <a:r>
              <a:rPr lang="en-US" sz="1800" dirty="0">
                <a:solidFill>
                  <a:schemeClr val="accent1"/>
                </a:solidFill>
              </a:rPr>
              <a:t>and staff communities. We provide leadership, </a:t>
            </a:r>
            <a:r>
              <a:rPr lang="en-US" sz="1800" dirty="0" smtClean="0">
                <a:solidFill>
                  <a:schemeClr val="accent1"/>
                </a:solidFill>
              </a:rPr>
              <a:t>consultation, </a:t>
            </a:r>
            <a:r>
              <a:rPr lang="en-US" sz="1800" dirty="0">
                <a:solidFill>
                  <a:schemeClr val="accent1"/>
                </a:solidFill>
              </a:rPr>
              <a:t>and project management of policies, </a:t>
            </a:r>
            <a:r>
              <a:rPr lang="en-US" sz="1800" dirty="0" smtClean="0">
                <a:solidFill>
                  <a:schemeClr val="accent1"/>
                </a:solidFill>
              </a:rPr>
              <a:t>programs, </a:t>
            </a:r>
            <a:r>
              <a:rPr lang="en-US" sz="1800" dirty="0">
                <a:solidFill>
                  <a:schemeClr val="accent1"/>
                </a:solidFill>
              </a:rPr>
              <a:t>and services that promote diversity as a means of achieving educational excellence and enhancing the quality of life for all members of the University </a:t>
            </a:r>
            <a:r>
              <a:rPr lang="en-US" sz="1800" dirty="0" smtClean="0">
                <a:solidFill>
                  <a:schemeClr val="accent1"/>
                </a:solidFill>
              </a:rPr>
              <a:t>community.</a:t>
            </a:r>
          </a:p>
          <a:p>
            <a:r>
              <a:rPr lang="en-US" sz="2400" dirty="0" smtClean="0">
                <a:solidFill>
                  <a:schemeClr val="accent1"/>
                </a:solidFill>
              </a:rPr>
              <a:t>Vision</a:t>
            </a:r>
          </a:p>
          <a:p>
            <a:pPr lvl="1"/>
            <a:r>
              <a:rPr lang="en-US" sz="1800" dirty="0" smtClean="0">
                <a:solidFill>
                  <a:schemeClr val="accent1"/>
                </a:solidFill>
              </a:rPr>
              <a:t>To </a:t>
            </a:r>
            <a:r>
              <a:rPr lang="en-US" sz="1800" dirty="0">
                <a:solidFill>
                  <a:schemeClr val="accent1"/>
                </a:solidFill>
              </a:rPr>
              <a:t>promote and sustain an inclusive campus community that values and respects all members of the University </a:t>
            </a:r>
            <a:r>
              <a:rPr lang="en-US" sz="1800" dirty="0" smtClean="0">
                <a:solidFill>
                  <a:schemeClr val="accent1"/>
                </a:solidFill>
              </a:rPr>
              <a:t>community</a:t>
            </a:r>
            <a:endParaRPr lang="en-US" sz="1800" dirty="0">
              <a:solidFill>
                <a:schemeClr val="accent1"/>
              </a:solidFill>
            </a:endParaRPr>
          </a:p>
        </p:txBody>
      </p:sp>
    </p:spTree>
    <p:extLst>
      <p:ext uri="{BB962C8B-B14F-4D97-AF65-F5344CB8AC3E}">
        <p14:creationId xmlns:p14="http://schemas.microsoft.com/office/powerpoint/2010/main" val="340711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Refreshed Vision for Diversity</a:t>
            </a:r>
            <a:endParaRPr lang="en-US" dirty="0"/>
          </a:p>
        </p:txBody>
      </p:sp>
      <p:graphicFrame>
        <p:nvGraphicFramePr>
          <p:cNvPr id="4" name="Diagram 3"/>
          <p:cNvGraphicFramePr/>
          <p:nvPr>
            <p:extLst>
              <p:ext uri="{D42A27DB-BD31-4B8C-83A1-F6EECF244321}">
                <p14:modId xmlns:p14="http://schemas.microsoft.com/office/powerpoint/2010/main" val="4275733114"/>
              </p:ext>
            </p:extLst>
          </p:nvPr>
        </p:nvGraphicFramePr>
        <p:xfrm>
          <a:off x="838200" y="1066800"/>
          <a:ext cx="7467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782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DMA’s Expanded Charge and Portfolio</a:t>
            </a:r>
            <a:endParaRPr lang="en-US" sz="3600" dirty="0"/>
          </a:p>
        </p:txBody>
      </p:sp>
      <p:sp>
        <p:nvSpPr>
          <p:cNvPr id="3" name="Content Placeholder 2"/>
          <p:cNvSpPr>
            <a:spLocks noGrp="1"/>
          </p:cNvSpPr>
          <p:nvPr>
            <p:ph idx="1"/>
          </p:nvPr>
        </p:nvSpPr>
        <p:spPr/>
        <p:txBody>
          <a:bodyPr/>
          <a:lstStyle/>
          <a:p>
            <a:r>
              <a:rPr lang="en-US" sz="2800" dirty="0" smtClean="0"/>
              <a:t>Since its inception, DMA has primarily served historically underrepresented students </a:t>
            </a:r>
          </a:p>
          <a:p>
            <a:r>
              <a:rPr lang="en-US" b="1" dirty="0" smtClean="0"/>
              <a:t>Now faculty, staff and student-focused</a:t>
            </a:r>
          </a:p>
        </p:txBody>
      </p:sp>
    </p:spTree>
    <p:extLst>
      <p:ext uri="{BB962C8B-B14F-4D97-AF65-F5344CB8AC3E}">
        <p14:creationId xmlns:p14="http://schemas.microsoft.com/office/powerpoint/2010/main" val="320310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solidFill>
                  <a:schemeClr val="accent1">
                    <a:lumMod val="75000"/>
                  </a:schemeClr>
                </a:solidFill>
              </a:rPr>
              <a:t>DMA’s Broad Based Focus</a:t>
            </a:r>
            <a:endParaRPr lang="en-US" sz="2700" b="0" dirty="0">
              <a:solidFill>
                <a:schemeClr val="accent1">
                  <a:lumMod val="75000"/>
                </a:schemeClr>
              </a:solidFill>
            </a:endParaRPr>
          </a:p>
        </p:txBody>
      </p:sp>
      <p:sp>
        <p:nvSpPr>
          <p:cNvPr id="3" name="Content Placeholder 2"/>
          <p:cNvSpPr>
            <a:spLocks noGrp="1"/>
          </p:cNvSpPr>
          <p:nvPr>
            <p:ph sz="half" idx="1"/>
          </p:nvPr>
        </p:nvSpPr>
        <p:spPr/>
        <p:txBody>
          <a:bodyPr>
            <a:noAutofit/>
          </a:bodyPr>
          <a:lstStyle/>
          <a:p>
            <a:pPr marL="457200" lvl="2"/>
            <a:r>
              <a:rPr lang="en-US" sz="2200" dirty="0" smtClean="0">
                <a:solidFill>
                  <a:schemeClr val="accent1"/>
                </a:solidFill>
              </a:rPr>
              <a:t>Institutional </a:t>
            </a:r>
            <a:r>
              <a:rPr lang="en-US" sz="2200" dirty="0">
                <a:solidFill>
                  <a:schemeClr val="accent1"/>
                </a:solidFill>
              </a:rPr>
              <a:t>diversity</a:t>
            </a:r>
            <a:r>
              <a:rPr lang="en-US" dirty="0">
                <a:solidFill>
                  <a:schemeClr val="accent1"/>
                </a:solidFill>
              </a:rPr>
              <a:t> </a:t>
            </a:r>
            <a:endParaRPr lang="en-US" dirty="0" smtClean="0">
              <a:solidFill>
                <a:schemeClr val="accent1"/>
              </a:solidFill>
            </a:endParaRPr>
          </a:p>
          <a:p>
            <a:pPr marL="914400" lvl="3"/>
            <a:r>
              <a:rPr lang="en-US" dirty="0" smtClean="0">
                <a:solidFill>
                  <a:schemeClr val="accent1"/>
                </a:solidFill>
              </a:rPr>
              <a:t>Leadership </a:t>
            </a:r>
            <a:r>
              <a:rPr lang="en-US" dirty="0">
                <a:solidFill>
                  <a:schemeClr val="accent1"/>
                </a:solidFill>
              </a:rPr>
              <a:t>for university-wide diversity </a:t>
            </a:r>
            <a:r>
              <a:rPr lang="en-US" dirty="0" smtClean="0">
                <a:solidFill>
                  <a:schemeClr val="accent1"/>
                </a:solidFill>
              </a:rPr>
              <a:t>policies</a:t>
            </a:r>
            <a:r>
              <a:rPr lang="en-US" dirty="0">
                <a:solidFill>
                  <a:schemeClr val="accent1"/>
                </a:solidFill>
              </a:rPr>
              <a:t>, </a:t>
            </a:r>
            <a:r>
              <a:rPr lang="en-US" dirty="0" smtClean="0">
                <a:solidFill>
                  <a:schemeClr val="accent1"/>
                </a:solidFill>
              </a:rPr>
              <a:t>procedures, </a:t>
            </a:r>
            <a:r>
              <a:rPr lang="en-US" dirty="0">
                <a:solidFill>
                  <a:schemeClr val="accent1"/>
                </a:solidFill>
              </a:rPr>
              <a:t>and </a:t>
            </a:r>
            <a:r>
              <a:rPr lang="en-US" dirty="0" smtClean="0">
                <a:solidFill>
                  <a:schemeClr val="accent1"/>
                </a:solidFill>
              </a:rPr>
              <a:t>practices</a:t>
            </a:r>
            <a:endParaRPr lang="en-US" dirty="0">
              <a:solidFill>
                <a:schemeClr val="accent1"/>
              </a:solidFill>
            </a:endParaRPr>
          </a:p>
          <a:p>
            <a:pPr marL="914400" lvl="3"/>
            <a:r>
              <a:rPr lang="en-US" dirty="0" smtClean="0">
                <a:solidFill>
                  <a:schemeClr val="accent1"/>
                </a:solidFill>
              </a:rPr>
              <a:t>Diversity, inclusion, and cultural competence education</a:t>
            </a:r>
          </a:p>
          <a:p>
            <a:pPr marL="914400" lvl="3"/>
            <a:r>
              <a:rPr lang="en-US" dirty="0" smtClean="0">
                <a:solidFill>
                  <a:schemeClr val="accent1"/>
                </a:solidFill>
              </a:rPr>
              <a:t>Consultation</a:t>
            </a:r>
          </a:p>
          <a:p>
            <a:pPr marL="457200" lvl="2"/>
            <a:r>
              <a:rPr lang="en-US" sz="2200" dirty="0">
                <a:solidFill>
                  <a:schemeClr val="accent1"/>
                </a:solidFill>
              </a:rPr>
              <a:t>Assessment and research of diversity issues within organizational </a:t>
            </a:r>
            <a:r>
              <a:rPr lang="en-US" sz="2200" dirty="0" smtClean="0">
                <a:solidFill>
                  <a:schemeClr val="accent1"/>
                </a:solidFill>
              </a:rPr>
              <a:t>structures</a:t>
            </a:r>
          </a:p>
          <a:p>
            <a:pPr marL="457200" lvl="2"/>
            <a:r>
              <a:rPr lang="en-US" dirty="0">
                <a:solidFill>
                  <a:schemeClr val="accent1"/>
                </a:solidFill>
              </a:rPr>
              <a:t>Community engagement with diverse </a:t>
            </a:r>
            <a:r>
              <a:rPr lang="en-US" dirty="0" smtClean="0">
                <a:solidFill>
                  <a:schemeClr val="accent1"/>
                </a:solidFill>
              </a:rPr>
              <a:t>populations</a:t>
            </a:r>
            <a:endParaRPr lang="en-US" dirty="0">
              <a:solidFill>
                <a:schemeClr val="accent1"/>
              </a:solidFill>
            </a:endParaRPr>
          </a:p>
          <a:p>
            <a:pPr lvl="1"/>
            <a:endParaRPr lang="en-US" sz="2000" dirty="0" smtClean="0">
              <a:solidFill>
                <a:schemeClr val="accent1"/>
              </a:solidFill>
            </a:endParaRPr>
          </a:p>
        </p:txBody>
      </p:sp>
      <p:sp>
        <p:nvSpPr>
          <p:cNvPr id="4" name="Content Placeholder 3"/>
          <p:cNvSpPr>
            <a:spLocks noGrp="1"/>
          </p:cNvSpPr>
          <p:nvPr>
            <p:ph sz="half" idx="2"/>
          </p:nvPr>
        </p:nvSpPr>
        <p:spPr/>
        <p:txBody>
          <a:bodyPr>
            <a:normAutofit/>
          </a:bodyPr>
          <a:lstStyle/>
          <a:p>
            <a:pPr marL="457200" lvl="2"/>
            <a:r>
              <a:rPr lang="en-US" sz="2200" dirty="0">
                <a:solidFill>
                  <a:schemeClr val="accent1"/>
                </a:solidFill>
              </a:rPr>
              <a:t>Recruitment and retention of faculty, staff, and students from diverse backgrounds and cultures</a:t>
            </a:r>
          </a:p>
          <a:p>
            <a:pPr marL="457200" lvl="2"/>
            <a:r>
              <a:rPr lang="en-US" sz="2200" dirty="0" smtClean="0">
                <a:solidFill>
                  <a:schemeClr val="accent1"/>
                </a:solidFill>
              </a:rPr>
              <a:t>Multicultural </a:t>
            </a:r>
            <a:r>
              <a:rPr lang="en-US" sz="2200" dirty="0">
                <a:solidFill>
                  <a:schemeClr val="accent1"/>
                </a:solidFill>
              </a:rPr>
              <a:t>programming</a:t>
            </a:r>
          </a:p>
          <a:p>
            <a:pPr marL="457200" lvl="2"/>
            <a:r>
              <a:rPr lang="en-US" sz="2200" dirty="0" smtClean="0">
                <a:solidFill>
                  <a:schemeClr val="accent1"/>
                </a:solidFill>
              </a:rPr>
              <a:t>Support </a:t>
            </a:r>
            <a:r>
              <a:rPr lang="en-US" sz="2200" dirty="0">
                <a:solidFill>
                  <a:schemeClr val="accent1"/>
                </a:solidFill>
              </a:rPr>
              <a:t>programs for diverse student </a:t>
            </a:r>
            <a:r>
              <a:rPr lang="en-US" sz="2200" dirty="0" smtClean="0">
                <a:solidFill>
                  <a:schemeClr val="accent1"/>
                </a:solidFill>
              </a:rPr>
              <a:t>populations</a:t>
            </a:r>
          </a:p>
          <a:p>
            <a:pPr marL="457200" lvl="2"/>
            <a:r>
              <a:rPr lang="en-US" sz="2200" dirty="0">
                <a:solidFill>
                  <a:schemeClr val="accent1"/>
                </a:solidFill>
              </a:rPr>
              <a:t>Diversity, inclusion and cultural competence leadership </a:t>
            </a:r>
            <a:r>
              <a:rPr lang="en-US" sz="2200" dirty="0" smtClean="0">
                <a:solidFill>
                  <a:schemeClr val="accent1"/>
                </a:solidFill>
              </a:rPr>
              <a:t>programs</a:t>
            </a:r>
            <a:endParaRPr lang="en-US" sz="2200" dirty="0">
              <a:solidFill>
                <a:schemeClr val="accent1"/>
              </a:solidFill>
            </a:endParaRPr>
          </a:p>
        </p:txBody>
      </p:sp>
      <p:sp>
        <p:nvSpPr>
          <p:cNvPr id="5" name="TextBox 4"/>
          <p:cNvSpPr txBox="1"/>
          <p:nvPr/>
        </p:nvSpPr>
        <p:spPr>
          <a:xfrm>
            <a:off x="1630101" y="1143000"/>
            <a:ext cx="5867400" cy="369332"/>
          </a:xfrm>
          <a:prstGeom prst="rect">
            <a:avLst/>
          </a:prstGeom>
          <a:noFill/>
        </p:spPr>
        <p:txBody>
          <a:bodyPr wrap="square" rtlCol="0">
            <a:spAutoFit/>
          </a:bodyPr>
          <a:lstStyle/>
          <a:p>
            <a:r>
              <a:rPr lang="en-US" dirty="0">
                <a:solidFill>
                  <a:schemeClr val="accent1"/>
                </a:solidFill>
              </a:rPr>
              <a:t>Diversity and inclusion </a:t>
            </a:r>
            <a:r>
              <a:rPr lang="en-US" dirty="0" smtClean="0">
                <a:solidFill>
                  <a:schemeClr val="accent1"/>
                </a:solidFill>
              </a:rPr>
              <a:t>functions</a:t>
            </a:r>
            <a:endParaRPr lang="en-US" dirty="0">
              <a:solidFill>
                <a:schemeClr val="accent1"/>
              </a:solidFill>
            </a:endParaRPr>
          </a:p>
        </p:txBody>
      </p:sp>
    </p:spTree>
    <p:extLst>
      <p:ext uri="{BB962C8B-B14F-4D97-AF65-F5344CB8AC3E}">
        <p14:creationId xmlns:p14="http://schemas.microsoft.com/office/powerpoint/2010/main" val="384219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The New DMA Team</a:t>
            </a:r>
            <a:endParaRPr lang="en-US" dirty="0"/>
          </a:p>
        </p:txBody>
      </p:sp>
    </p:spTree>
    <p:extLst>
      <p:ext uri="{BB962C8B-B14F-4D97-AF65-F5344CB8AC3E}">
        <p14:creationId xmlns:p14="http://schemas.microsoft.com/office/powerpoint/2010/main" val="4063212090"/>
      </p:ext>
    </p:extLst>
  </p:cSld>
  <p:clrMapOvr>
    <a:masterClrMapping/>
  </p:clrMapOvr>
</p:sld>
</file>

<file path=ppt/theme/theme1.xml><?xml version="1.0" encoding="utf-8"?>
<a:theme xmlns:a="http://schemas.openxmlformats.org/drawingml/2006/main" name="1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N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C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4636</TotalTime>
  <Words>1052</Words>
  <Application>Microsoft Office PowerPoint</Application>
  <PresentationFormat>On-screen Show (4:3)</PresentationFormat>
  <Paragraphs>152</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1_Axis</vt:lpstr>
      <vt:lpstr>UNC</vt:lpstr>
      <vt:lpstr>Diversity and Multicultural Affairs </vt:lpstr>
      <vt:lpstr>Our Brand As a National Leader</vt:lpstr>
      <vt:lpstr>Diversity and Inclusion Defined</vt:lpstr>
      <vt:lpstr>Diversity at UNC-Chapel Hill</vt:lpstr>
      <vt:lpstr>DMA’s Mission and Vision</vt:lpstr>
      <vt:lpstr>Refreshed Vision for Diversity</vt:lpstr>
      <vt:lpstr>DMA’s Expanded Charge and Portfolio</vt:lpstr>
      <vt:lpstr>DMA’s Broad Based Focus</vt:lpstr>
      <vt:lpstr>PowerPoint Presentation</vt:lpstr>
      <vt:lpstr>New DMA Directors</vt:lpstr>
      <vt:lpstr>Coordinators</vt:lpstr>
      <vt:lpstr>Administrative Support</vt:lpstr>
      <vt:lpstr>PowerPoint Presentation</vt:lpstr>
      <vt:lpstr>Opportunities to Lead in Diversity</vt:lpstr>
      <vt:lpstr>Leading in Diversity Presence and Success</vt:lpstr>
      <vt:lpstr>Leading in Diversity Education</vt:lpstr>
      <vt:lpstr>Diversity Seminar Series for Faculty and Staff</vt:lpstr>
      <vt:lpstr>PowerPoint Presentation</vt:lpstr>
      <vt:lpstr>Undergraduate Academic Success at Carolina</vt:lpstr>
      <vt:lpstr>Disaggregating the Data</vt:lpstr>
      <vt:lpstr>Undergraduate Student Data</vt:lpstr>
      <vt:lpstr>Forum and Workgroup Progress</vt:lpstr>
      <vt:lpstr>Challenges with Target Group</vt:lpstr>
      <vt:lpstr>Minority Male Success and Graduation</vt:lpstr>
      <vt:lpstr>3MP Grant Process</vt:lpstr>
      <vt:lpstr>Carolina Millennial Scholars</vt:lpstr>
      <vt:lpstr>PowerPoint Presentation</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UNC</dc:creator>
  <cp:lastModifiedBy>Taffye Clayton</cp:lastModifiedBy>
  <cp:revision>260</cp:revision>
  <cp:lastPrinted>2012-08-28T14:54:46Z</cp:lastPrinted>
  <dcterms:created xsi:type="dcterms:W3CDTF">2008-07-01T14:04:15Z</dcterms:created>
  <dcterms:modified xsi:type="dcterms:W3CDTF">2012-10-04T21:26:03Z</dcterms:modified>
</cp:coreProperties>
</file>