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3246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9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67413"/>
            <a:ext cx="2316163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035088" y="274638"/>
            <a:ext cx="7651711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3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4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5050" y="274638"/>
            <a:ext cx="7651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35050" y="1600200"/>
            <a:ext cx="76517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pic>
        <p:nvPicPr>
          <p:cNvPr id="102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67413"/>
            <a:ext cx="2316163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3"/>
          <p:cNvSpPr>
            <a:spLocks noChangeShapeType="1"/>
          </p:cNvSpPr>
          <p:nvPr/>
        </p:nvSpPr>
        <p:spPr bwMode="auto">
          <a:xfrm>
            <a:off x="1035050" y="1157288"/>
            <a:ext cx="7162800" cy="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6" r:id="rId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100" kern="1200">
          <a:solidFill>
            <a:schemeClr val="accent1"/>
          </a:solidFill>
          <a:latin typeface="Times New Roman"/>
          <a:ea typeface="ＭＳ Ｐゴシック" pitchFamily="-109" charset="-128"/>
          <a:cs typeface="Times New Roman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  <a:cs typeface="Times New Roman" pitchFamily="-109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  <a:cs typeface="Times New Roman" pitchFamily="-109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  <a:cs typeface="Times New Roman" pitchFamily="-109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  <a:cs typeface="Times New Roman" pitchFamily="-109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100">
          <a:solidFill>
            <a:schemeClr val="accent1"/>
          </a:solidFill>
          <a:latin typeface="Times New Roman" pitchFamily="-109" charset="0"/>
          <a:ea typeface="ＭＳ Ｐゴシック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-109" charset="2"/>
        <a:buChar char="§"/>
        <a:defRPr sz="2700" kern="1200">
          <a:solidFill>
            <a:schemeClr val="tx1"/>
          </a:solidFill>
          <a:latin typeface="Times New Roman"/>
          <a:ea typeface="ＭＳ Ｐゴシック" pitchFamily="-109" charset="-128"/>
          <a:cs typeface="Times New Roman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pitchFamily="-109" charset="-128"/>
          <a:cs typeface="Times New Roman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-109" charset="2"/>
        <a:buChar char="§"/>
        <a:defRPr sz="2000" kern="1200">
          <a:solidFill>
            <a:schemeClr val="tx1"/>
          </a:solidFill>
          <a:latin typeface="Times New Roman"/>
          <a:ea typeface="ＭＳ Ｐゴシック" pitchFamily="-109" charset="-128"/>
          <a:cs typeface="Times New Roman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Times New Roman"/>
          <a:ea typeface="ＭＳ Ｐゴシック" pitchFamily="-109" charset="-128"/>
          <a:cs typeface="Times New Roman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pitchFamily="-109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830511" y="3582098"/>
            <a:ext cx="779337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rgbClr val="FFFFFF"/>
                </a:solidFill>
                <a:latin typeface="Times New Roman" pitchFamily="-109" charset="0"/>
                <a:cs typeface="Times New Roman" pitchFamily="-109" charset="0"/>
              </a:rPr>
              <a:t>Appointments, Promotion and Tenure Committee Annual Report</a:t>
            </a:r>
            <a:endParaRPr lang="en-US" sz="4000" dirty="0">
              <a:solidFill>
                <a:srgbClr val="FFFFFF"/>
              </a:solidFill>
              <a:latin typeface="Times New Roman" pitchFamily="-109" charset="0"/>
              <a:cs typeface="Times New Roman" pitchFamily="-109" charset="0"/>
            </a:endParaRPr>
          </a:p>
          <a:p>
            <a:pPr eaLnBrk="1" hangingPunct="1"/>
            <a:r>
              <a:rPr lang="en-US" sz="2800" dirty="0" smtClean="0">
                <a:solidFill>
                  <a:srgbClr val="FFFFFF"/>
                </a:solidFill>
                <a:latin typeface="Times New Roman" pitchFamily="-109" charset="0"/>
                <a:cs typeface="Times New Roman" pitchFamily="-109" charset="0"/>
              </a:rPr>
              <a:t>Presented to Faculty Council</a:t>
            </a:r>
            <a:endParaRPr lang="en-US" sz="2800" dirty="0">
              <a:solidFill>
                <a:srgbClr val="FFFFFF"/>
              </a:solidFill>
              <a:latin typeface="Times New Roman" pitchFamily="-109" charset="0"/>
              <a:cs typeface="Times New Roman" pitchFamily="-109" charset="0"/>
            </a:endParaRPr>
          </a:p>
          <a:p>
            <a:pPr eaLnBrk="1" hangingPunct="1"/>
            <a:r>
              <a:rPr lang="en-US" sz="2800" dirty="0" smtClean="0">
                <a:solidFill>
                  <a:srgbClr val="FFFFFF"/>
                </a:solidFill>
                <a:latin typeface="Times New Roman" pitchFamily="-109" charset="0"/>
                <a:cs typeface="Times New Roman" pitchFamily="-109" charset="0"/>
              </a:rPr>
              <a:t>January 13</a:t>
            </a:r>
            <a:r>
              <a:rPr lang="en-US" sz="2800" baseline="30000" dirty="0" smtClean="0">
                <a:solidFill>
                  <a:srgbClr val="FFFFFF"/>
                </a:solidFill>
                <a:latin typeface="Times New Roman" pitchFamily="-109" charset="0"/>
                <a:cs typeface="Times New Roman" pitchFamily="-109" charset="0"/>
              </a:rPr>
              <a:t>th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-109" charset="0"/>
                <a:cs typeface="Times New Roman" pitchFamily="-109" charset="0"/>
              </a:rPr>
              <a:t> 2012</a:t>
            </a:r>
            <a:endParaRPr lang="en-US" sz="2800" b="1" dirty="0">
              <a:solidFill>
                <a:srgbClr val="FFFFFF"/>
              </a:solidFill>
              <a:latin typeface="Times New Roman" pitchFamily="-109" charset="0"/>
              <a:cs typeface="Times New Roman" pitchFamily="-10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35050" y="274638"/>
            <a:ext cx="765175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-109" charset="0"/>
                <a:cs typeface="Times New Roman" pitchFamily="-109" charset="0"/>
              </a:rPr>
              <a:t>Committee Charge/Function</a:t>
            </a:r>
            <a:endParaRPr lang="en-US" dirty="0" smtClean="0">
              <a:latin typeface="Times New Roman" pitchFamily="-109" charset="0"/>
              <a:cs typeface="Times New Roman" pitchFamily="-109" charset="0"/>
            </a:endParaRPr>
          </a:p>
        </p:txBody>
      </p:sp>
      <p:sp>
        <p:nvSpPr>
          <p:cNvPr id="5123" name="Text Placeholder 2"/>
          <p:cNvSpPr txBox="1">
            <a:spLocks/>
          </p:cNvSpPr>
          <p:nvPr/>
        </p:nvSpPr>
        <p:spPr bwMode="auto">
          <a:xfrm>
            <a:off x="151002" y="1283516"/>
            <a:ext cx="8833607" cy="424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Twelve </a:t>
            </a:r>
            <a:r>
              <a:rPr lang="en-US" sz="2800" dirty="0"/>
              <a:t>members of the faculty holding permanent tenure at the rank of </a:t>
            </a:r>
            <a:r>
              <a:rPr lang="en-US" sz="2800" dirty="0" smtClean="0"/>
              <a:t>professor.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Members elected for </a:t>
            </a:r>
            <a:r>
              <a:rPr lang="en-US" sz="2800" dirty="0"/>
              <a:t>three-year terms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Meets once a month: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506915"/>
              </p:ext>
            </p:extLst>
          </p:nvPr>
        </p:nvGraphicFramePr>
        <p:xfrm>
          <a:off x="2762034" y="3017170"/>
          <a:ext cx="3375660" cy="3200400"/>
        </p:xfrm>
        <a:graphic>
          <a:graphicData uri="http://schemas.openxmlformats.org/drawingml/2006/table">
            <a:tbl>
              <a:tblPr/>
              <a:tblGrid>
                <a:gridCol w="1687830"/>
                <a:gridCol w="1687830"/>
              </a:tblGrid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Sub-Committee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Full Committee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7/6/2011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7/13/2011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8/3/2011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8/10/2011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8/31/2011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9/7/2011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10/5/2011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10/12/2011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10/26/2011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11/2/2011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11/22/2011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11/30/2011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1/4/2012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1/11/2012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2/1/2012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2/8/2012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2/29/2012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3/7/2012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4/4/2012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4/11/2012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5/2/2012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5/9/2012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6/6/2012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6/13/2012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/>
                </a:solidFill>
                <a:latin typeface="Times New Roman" pitchFamily="-109" charset="0"/>
                <a:cs typeface="Times New Roman" pitchFamily="-109" charset="0"/>
              </a:rPr>
              <a:t>Committee Charge/Function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7447" y="1388644"/>
            <a:ext cx="89678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Advisory to the provost in any faculty personnel matters, especially: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appointments, reappointments, and promotions that have the effect of conferring permanent tenure;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promotions to a higher rank of persons holding permanent tenure at the rank of associate professor or assistant professor;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appointments to distinguished professorships that are not restricted by the terms of the endowment to a particular school or department.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Review of school and departmental statements of criteria for appointment, promotion, and tenure.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44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Monthly Meetings in 2011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166248"/>
              </p:ext>
            </p:extLst>
          </p:nvPr>
        </p:nvGraphicFramePr>
        <p:xfrm>
          <a:off x="538385" y="1222050"/>
          <a:ext cx="8067232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1676309"/>
                <a:gridCol w="2357307"/>
                <a:gridCol w="2016808"/>
                <a:gridCol w="2016808"/>
              </a:tblGrid>
              <a:tr h="5127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Month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Dossiers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Approved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Dossiers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Not Approved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/>
                          <a:ea typeface="Times New Roman"/>
                        </a:rPr>
                        <a:t>Returned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for More Information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Jan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Feb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March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April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May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June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3*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July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August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Sept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Oct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Nov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Dec 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50254" y="5869011"/>
            <a:ext cx="55553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*Two were approved in July and one was approved in August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78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35050" y="274638"/>
            <a:ext cx="7651750" cy="1143000"/>
          </a:xfrm>
        </p:spPr>
        <p:txBody>
          <a:bodyPr/>
          <a:lstStyle/>
          <a:p>
            <a:pPr eaLnBrk="1" hangingPunct="1"/>
            <a:endParaRPr lang="en-US" smtClean="0">
              <a:latin typeface="Times New Roman" pitchFamily="-109" charset="0"/>
              <a:cs typeface="Times New Roman" pitchFamily="-109" charset="0"/>
            </a:endParaRPr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0" y="1417638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600" dirty="0" smtClean="0">
                <a:solidFill>
                  <a:srgbClr val="FFFDFD"/>
                </a:solidFill>
                <a:latin typeface="Times New Roman" pitchFamily="-109" charset="0"/>
                <a:cs typeface="Times New Roman" pitchFamily="-109" charset="0"/>
              </a:rPr>
              <a:t>Questions? </a:t>
            </a:r>
            <a:endParaRPr lang="en-US" sz="9600" dirty="0">
              <a:latin typeface="Times New Roman" pitchFamily="-109" charset="0"/>
              <a:cs typeface="Times New Roman" pitchFamily="-10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UNC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powerpointUNCblue</Template>
  <TotalTime>23</TotalTime>
  <Words>247</Words>
  <Application>Microsoft Office PowerPoint</Application>
  <PresentationFormat>On-screen Show (4:3)</PresentationFormat>
  <Paragraphs>94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Times New Roman</vt:lpstr>
      <vt:lpstr>Wingdings</vt:lpstr>
      <vt:lpstr>Calibri</vt:lpstr>
      <vt:lpstr>powerpointUNCblue</vt:lpstr>
      <vt:lpstr>PowerPoint Presentation</vt:lpstr>
      <vt:lpstr>Committee Charge/Function</vt:lpstr>
      <vt:lpstr>Committee Charge/Function</vt:lpstr>
      <vt:lpstr>Outcomes of Monthly Meetings in 2011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Turner</dc:creator>
  <cp:lastModifiedBy>Katie Turner</cp:lastModifiedBy>
  <cp:revision>3</cp:revision>
  <dcterms:created xsi:type="dcterms:W3CDTF">2012-01-05T17:19:28Z</dcterms:created>
  <dcterms:modified xsi:type="dcterms:W3CDTF">2012-01-05T17:43:22Z</dcterms:modified>
</cp:coreProperties>
</file>