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61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8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8283-FF35-6546-B480-23D5009A8838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D71F-88AD-7E46-9B9C-44A6E992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5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8283-FF35-6546-B480-23D5009A8838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D71F-88AD-7E46-9B9C-44A6E992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5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8283-FF35-6546-B480-23D5009A8838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D71F-88AD-7E46-9B9C-44A6E992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5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8283-FF35-6546-B480-23D5009A8838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D71F-88AD-7E46-9B9C-44A6E992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5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8283-FF35-6546-B480-23D5009A8838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D71F-88AD-7E46-9B9C-44A6E992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4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8283-FF35-6546-B480-23D5009A8838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D71F-88AD-7E46-9B9C-44A6E992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0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8283-FF35-6546-B480-23D5009A8838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D71F-88AD-7E46-9B9C-44A6E992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0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8283-FF35-6546-B480-23D5009A8838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D71F-88AD-7E46-9B9C-44A6E992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2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8283-FF35-6546-B480-23D5009A8838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D71F-88AD-7E46-9B9C-44A6E992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8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8283-FF35-6546-B480-23D5009A8838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D71F-88AD-7E46-9B9C-44A6E992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6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8283-FF35-6546-B480-23D5009A8838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D71F-88AD-7E46-9B9C-44A6E992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3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38283-FF35-6546-B480-23D5009A8838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BD71F-88AD-7E46-9B9C-44A6E992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4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266" y="2312859"/>
            <a:ext cx="7973810" cy="4132811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40000"/>
              </a:lnSpc>
            </a:pPr>
            <a:r>
              <a:rPr lang="en-US" cap="small" dirty="0"/>
              <a:t/>
            </a:r>
            <a:br>
              <a:rPr lang="en-US" cap="small" dirty="0"/>
            </a:br>
            <a:r>
              <a:rPr lang="en-US" sz="6000" i="1" dirty="0" smtClean="0">
                <a:latin typeface="Times New Roman"/>
                <a:cs typeface="Times New Roman"/>
              </a:rPr>
              <a:t>Proposal </a:t>
            </a:r>
            <a:r>
              <a:rPr lang="en-US" sz="6000" i="1" dirty="0">
                <a:latin typeface="Times New Roman"/>
                <a:cs typeface="Times New Roman"/>
              </a:rPr>
              <a:t>Respectfully Submitted to Chancellor Holden Thorp </a:t>
            </a:r>
            <a:br>
              <a:rPr lang="en-US" sz="6000" i="1" dirty="0">
                <a:latin typeface="Times New Roman"/>
                <a:cs typeface="Times New Roman"/>
              </a:rPr>
            </a:br>
            <a:r>
              <a:rPr lang="en-US" sz="6000" i="1" dirty="0">
                <a:latin typeface="Times New Roman"/>
                <a:cs typeface="Times New Roman"/>
              </a:rPr>
              <a:t>and Provost Bruce Carney </a:t>
            </a:r>
            <a:br>
              <a:rPr lang="en-US" sz="6000" i="1" dirty="0">
                <a:latin typeface="Times New Roman"/>
                <a:cs typeface="Times New Roman"/>
              </a:rPr>
            </a:br>
            <a:r>
              <a:rPr lang="en-US" sz="6000" i="1" dirty="0">
                <a:latin typeface="Times New Roman"/>
                <a:cs typeface="Times New Roman"/>
              </a:rPr>
              <a:t>to Establish a Campus-Wide, Two-Year Joint Theme</a:t>
            </a:r>
            <a:br>
              <a:rPr lang="en-US" sz="6000" i="1" dirty="0">
                <a:latin typeface="Times New Roman"/>
                <a:cs typeface="Times New Roman"/>
              </a:rPr>
            </a:br>
            <a:r>
              <a:rPr lang="en-US" sz="6000" i="1" dirty="0">
                <a:latin typeface="Times New Roman"/>
                <a:cs typeface="Times New Roman"/>
              </a:rPr>
              <a:t>for 2012-2013 and 2013-</a:t>
            </a:r>
            <a:r>
              <a:rPr lang="en-US" sz="6000" i="1" dirty="0" smtClean="0">
                <a:latin typeface="Times New Roman"/>
                <a:cs typeface="Times New Roman"/>
              </a:rPr>
              <a:t>2014</a:t>
            </a:r>
          </a:p>
          <a:p>
            <a:endParaRPr lang="en-US" sz="5100" i="1" dirty="0"/>
          </a:p>
          <a:p>
            <a:endParaRPr lang="en-US" sz="5100" dirty="0"/>
          </a:p>
          <a:p>
            <a:r>
              <a:rPr lang="en-US" sz="5100" dirty="0"/>
              <a:t/>
            </a:r>
            <a:br>
              <a:rPr lang="en-US" sz="5100" dirty="0"/>
            </a:br>
            <a:r>
              <a:rPr lang="en-US" sz="7600" dirty="0" smtClean="0">
                <a:solidFill>
                  <a:schemeClr val="accent5"/>
                </a:solidFill>
              </a:rPr>
              <a:t>H</a:t>
            </a:r>
            <a:r>
              <a:rPr lang="en-US" sz="7600" baseline="-25000" dirty="0" smtClean="0">
                <a:solidFill>
                  <a:schemeClr val="accent5"/>
                </a:solidFill>
              </a:rPr>
              <a:t>2</a:t>
            </a:r>
            <a:r>
              <a:rPr lang="en-US" sz="7600" dirty="0" smtClean="0">
                <a:solidFill>
                  <a:schemeClr val="accent5"/>
                </a:solidFill>
              </a:rPr>
              <a:t>O Carolina</a:t>
            </a:r>
            <a:br>
              <a:rPr lang="en-US" sz="7600" dirty="0" smtClean="0">
                <a:solidFill>
                  <a:schemeClr val="accent5"/>
                </a:solidFill>
              </a:rPr>
            </a:br>
            <a:r>
              <a:rPr lang="en-US" sz="7600" cap="small" dirty="0" smtClean="0">
                <a:solidFill>
                  <a:schemeClr val="accent5"/>
                </a:solidFill>
              </a:rPr>
              <a:t>Water in Our World </a:t>
            </a:r>
            <a:r>
              <a:rPr lang="en-US" sz="5100" cap="small" dirty="0" smtClean="0"/>
              <a:t/>
            </a:r>
            <a:br>
              <a:rPr lang="en-US" sz="5100" cap="small" dirty="0" smtClean="0"/>
            </a:br>
            <a:endParaRPr lang="en-US" sz="5100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394" y="303327"/>
            <a:ext cx="4340972" cy="138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1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94" y="2208333"/>
            <a:ext cx="8916526" cy="2758618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solidFill>
                  <a:schemeClr val="accent5"/>
                </a:solidFill>
                <a:latin typeface="Bangla MN"/>
                <a:cs typeface="Bangla MN"/>
              </a:rPr>
              <a:t>From water comes life   -   </a:t>
            </a:r>
            <a:br>
              <a:rPr lang="en-US" sz="5400" i="1" dirty="0" smtClean="0">
                <a:solidFill>
                  <a:schemeClr val="accent5"/>
                </a:solidFill>
                <a:latin typeface="Bangla MN"/>
                <a:cs typeface="Bangla MN"/>
              </a:rPr>
            </a:br>
            <a:r>
              <a:rPr lang="en-US" sz="5400" i="1" dirty="0">
                <a:solidFill>
                  <a:schemeClr val="accent5"/>
                </a:solidFill>
                <a:latin typeface="Bangla MN"/>
                <a:cs typeface="Bangla MN"/>
              </a:rPr>
              <a:t/>
            </a:r>
            <a:br>
              <a:rPr lang="en-US" sz="5400" i="1" dirty="0">
                <a:solidFill>
                  <a:schemeClr val="accent5"/>
                </a:solidFill>
                <a:latin typeface="Bangla MN"/>
                <a:cs typeface="Bangla MN"/>
              </a:rPr>
            </a:br>
            <a:r>
              <a:rPr lang="en-US" sz="5400" i="1" dirty="0" smtClean="0">
                <a:solidFill>
                  <a:schemeClr val="accent5"/>
                </a:solidFill>
                <a:latin typeface="Bangla MN"/>
                <a:cs typeface="Bangla MN"/>
              </a:rPr>
              <a:t>Quran</a:t>
            </a:r>
            <a:endParaRPr lang="en-US" sz="5400" i="1" dirty="0">
              <a:solidFill>
                <a:schemeClr val="accent5"/>
              </a:solidFill>
              <a:latin typeface="Bangla MN"/>
              <a:cs typeface="Bangla MN"/>
            </a:endParaRPr>
          </a:p>
        </p:txBody>
      </p:sp>
    </p:spTree>
    <p:extLst>
      <p:ext uri="{BB962C8B-B14F-4D97-AF65-F5344CB8AC3E}">
        <p14:creationId xmlns:p14="http://schemas.microsoft.com/office/powerpoint/2010/main" val="236892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606" y="2104326"/>
            <a:ext cx="8795680" cy="4132811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en-US" sz="2800" cap="small" dirty="0"/>
              <a:t/>
            </a:r>
            <a:br>
              <a:rPr lang="en-US" sz="2800" cap="small" dirty="0"/>
            </a:br>
            <a:r>
              <a:rPr lang="en-US" sz="2800" dirty="0">
                <a:latin typeface="Times New Roman"/>
                <a:cs typeface="Times New Roman"/>
              </a:rPr>
              <a:t>Global Research Institute</a:t>
            </a:r>
            <a:br>
              <a:rPr lang="en-US" sz="2800" dirty="0">
                <a:latin typeface="Times New Roman"/>
                <a:cs typeface="Times New Roman"/>
              </a:rPr>
            </a:br>
            <a:r>
              <a:rPr lang="en-US" sz="2800" dirty="0">
                <a:latin typeface="Times New Roman"/>
                <a:cs typeface="Times New Roman"/>
              </a:rPr>
              <a:t>UNC Global</a:t>
            </a:r>
            <a:br>
              <a:rPr lang="en-US" sz="2800" dirty="0">
                <a:latin typeface="Times New Roman"/>
                <a:cs typeface="Times New Roman"/>
              </a:rPr>
            </a:br>
            <a:r>
              <a:rPr lang="en-US" sz="2800" dirty="0">
                <a:latin typeface="Times New Roman"/>
                <a:cs typeface="Times New Roman"/>
              </a:rPr>
              <a:t>Institute for the Environment</a:t>
            </a:r>
            <a:br>
              <a:rPr lang="en-US" sz="2800" dirty="0">
                <a:latin typeface="Times New Roman"/>
                <a:cs typeface="Times New Roman"/>
              </a:rPr>
            </a:br>
            <a:r>
              <a:rPr lang="en-US" sz="2800" dirty="0">
                <a:latin typeface="Times New Roman"/>
                <a:cs typeface="Times New Roman"/>
              </a:rPr>
              <a:t>Carolina Global Water Institute</a:t>
            </a:r>
            <a:br>
              <a:rPr lang="en-US" sz="2800" dirty="0">
                <a:latin typeface="Times New Roman"/>
                <a:cs typeface="Times New Roman"/>
              </a:rPr>
            </a:br>
            <a:r>
              <a:rPr lang="en-US" sz="2800" dirty="0">
                <a:latin typeface="Times New Roman"/>
                <a:cs typeface="Times New Roman"/>
              </a:rPr>
              <a:t>Institute for Global Health and Infectious Diseases</a:t>
            </a:r>
          </a:p>
          <a:p>
            <a:endParaRPr lang="en-US" sz="2800" i="1" dirty="0"/>
          </a:p>
          <a:p>
            <a:endParaRPr lang="en-US" sz="2800" dirty="0"/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394" y="303327"/>
            <a:ext cx="4340972" cy="138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65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780" y="1952663"/>
            <a:ext cx="8954438" cy="4132811"/>
          </a:xfrm>
        </p:spPr>
        <p:txBody>
          <a:bodyPr>
            <a:noAutofit/>
          </a:bodyPr>
          <a:lstStyle/>
          <a:p>
            <a:pPr algn="l">
              <a:lnSpc>
                <a:spcPct val="14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Concept of “campus theme” developed from academic planning process:</a:t>
            </a:r>
            <a:endParaRPr lang="en-US" b="1" dirty="0">
              <a:solidFill>
                <a:srgbClr val="000000"/>
              </a:solidFill>
            </a:endParaRPr>
          </a:p>
          <a:p>
            <a:pPr marL="457200" indent="-457200" algn="l">
              <a:lnSpc>
                <a:spcPct val="140000"/>
              </a:lnSpc>
              <a:buFont typeface="Arial"/>
              <a:buChar char="•"/>
            </a:pPr>
            <a:r>
              <a:rPr lang="en-US" sz="2800" b="1" dirty="0" smtClean="0"/>
              <a:t>Tied together a set of suggested initiatives from different subcommittees</a:t>
            </a:r>
          </a:p>
          <a:p>
            <a:pPr marL="457200" indent="-457200" algn="l">
              <a:lnSpc>
                <a:spcPct val="140000"/>
              </a:lnSpc>
              <a:buFont typeface="Arial"/>
              <a:buChar char="•"/>
            </a:pPr>
            <a:r>
              <a:rPr lang="en-US" sz="2800" b="1" dirty="0" smtClean="0"/>
              <a:t>Leverages campus strengths and strategic directions</a:t>
            </a:r>
            <a:endParaRPr lang="en-US" sz="2800" b="1" dirty="0"/>
          </a:p>
          <a:p>
            <a:pPr algn="l">
              <a:lnSpc>
                <a:spcPct val="140000"/>
              </a:lnSpc>
            </a:pPr>
            <a:endParaRPr lang="en-US" sz="2800" b="1" dirty="0"/>
          </a:p>
          <a:p>
            <a:endParaRPr lang="en-US" sz="2800" dirty="0"/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394" y="303327"/>
            <a:ext cx="4340972" cy="138180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126" y="5357414"/>
            <a:ext cx="8443214" cy="1438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Font typeface="Arial"/>
              <a:buChar char="•"/>
            </a:pPr>
            <a:r>
              <a:rPr lang="en-US" sz="3200" b="1" dirty="0"/>
              <a:t>Requires full campus steering committee to refine and implement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4798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562" y="1725164"/>
            <a:ext cx="8795680" cy="4132811"/>
          </a:xfrm>
        </p:spPr>
        <p:txBody>
          <a:bodyPr>
            <a:noAutofit/>
          </a:bodyPr>
          <a:lstStyle/>
          <a:p>
            <a:pPr lvl="0" algn="l"/>
            <a:r>
              <a:rPr lang="en-US" b="1" dirty="0" smtClean="0"/>
              <a:t>Empower </a:t>
            </a:r>
            <a:r>
              <a:rPr lang="en-US" b="1" dirty="0"/>
              <a:t>faculty, student, staff and </a:t>
            </a:r>
            <a:r>
              <a:rPr lang="en-US" b="1" dirty="0" smtClean="0"/>
              <a:t>community to </a:t>
            </a:r>
            <a:r>
              <a:rPr lang="en-US" b="1" dirty="0"/>
              <a:t>identify, create and implement interdisciplinary </a:t>
            </a:r>
            <a:r>
              <a:rPr lang="en-US" b="1" dirty="0" smtClean="0"/>
              <a:t>experiences:   </a:t>
            </a:r>
          </a:p>
          <a:p>
            <a:pPr lvl="0" algn="l"/>
            <a:endParaRPr lang="en-US" b="1" dirty="0" smtClean="0"/>
          </a:p>
          <a:p>
            <a:pPr marL="457200" lvl="0" indent="-457200" algn="l">
              <a:buFont typeface="Arial"/>
              <a:buChar char="•"/>
            </a:pPr>
            <a:r>
              <a:rPr lang="en-US" sz="3200" b="1" dirty="0" smtClean="0"/>
              <a:t>Events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3200" b="1" dirty="0" smtClean="0"/>
              <a:t>Programs</a:t>
            </a:r>
            <a:r>
              <a:rPr lang="en-US" b="1" dirty="0" smtClean="0"/>
              <a:t> 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3200" b="1" dirty="0" smtClean="0"/>
              <a:t>Facilities</a:t>
            </a:r>
          </a:p>
          <a:p>
            <a:pPr marL="457200" lvl="0" indent="-457200" algn="l">
              <a:buFont typeface="Arial"/>
              <a:buChar char="•"/>
            </a:pPr>
            <a:endParaRPr lang="en-US" b="1" dirty="0"/>
          </a:p>
          <a:p>
            <a:pPr lvl="0" algn="l"/>
            <a:r>
              <a:rPr lang="en-US" b="1" dirty="0" smtClean="0"/>
              <a:t>Sciences, Social Sciences, Humanities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394" y="151663"/>
            <a:ext cx="4340972" cy="138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515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562" y="2142240"/>
            <a:ext cx="8795680" cy="4132811"/>
          </a:xfrm>
        </p:spPr>
        <p:txBody>
          <a:bodyPr>
            <a:noAutofit/>
          </a:bodyPr>
          <a:lstStyle/>
          <a:p>
            <a:pPr algn="l">
              <a:lnSpc>
                <a:spcPct val="140000"/>
              </a:lnSpc>
            </a:pPr>
            <a:r>
              <a:rPr lang="en-US" sz="2800" b="1" dirty="0"/>
              <a:t>Facilitate  interdisciplinary activities: </a:t>
            </a:r>
            <a:endParaRPr lang="en-US" sz="2800" b="1" dirty="0" smtClean="0"/>
          </a:p>
          <a:p>
            <a:pPr marL="457200" indent="-457200" algn="l">
              <a:lnSpc>
                <a:spcPct val="140000"/>
              </a:lnSpc>
              <a:buFont typeface="Arial"/>
              <a:buChar char="•"/>
            </a:pPr>
            <a:r>
              <a:rPr lang="en-US" sz="2800" b="1" i="1" dirty="0"/>
              <a:t>Annual interdisciplinary conference</a:t>
            </a:r>
            <a:r>
              <a:rPr lang="en-US" sz="2800" dirty="0"/>
              <a:t> </a:t>
            </a:r>
          </a:p>
          <a:p>
            <a:pPr marL="457200" indent="-457200" algn="l">
              <a:lnSpc>
                <a:spcPct val="140000"/>
              </a:lnSpc>
              <a:buFont typeface="Arial"/>
              <a:buChar char="•"/>
            </a:pPr>
            <a:r>
              <a:rPr lang="en-US" sz="2800" b="1" i="1" dirty="0" smtClean="0"/>
              <a:t>Scholar </a:t>
            </a:r>
            <a:r>
              <a:rPr lang="en-US" sz="2800" b="1" i="1" dirty="0"/>
              <a:t>or Artist in </a:t>
            </a:r>
            <a:r>
              <a:rPr lang="en-US" sz="2800" b="1" i="1" dirty="0" smtClean="0"/>
              <a:t>Residence</a:t>
            </a:r>
            <a:endParaRPr lang="en-US" sz="2800" i="1" dirty="0"/>
          </a:p>
          <a:p>
            <a:pPr marL="457200" indent="-457200" algn="l">
              <a:lnSpc>
                <a:spcPct val="140000"/>
              </a:lnSpc>
              <a:buFont typeface="Arial"/>
              <a:buChar char="•"/>
            </a:pPr>
            <a:r>
              <a:rPr lang="en-US" sz="2800" b="1" i="1" dirty="0" smtClean="0"/>
              <a:t>Annual </a:t>
            </a:r>
            <a:r>
              <a:rPr lang="en-US" sz="2800" b="1" i="1" dirty="0"/>
              <a:t>speaker </a:t>
            </a:r>
            <a:r>
              <a:rPr lang="en-US" sz="2800" b="1" i="1" dirty="0" smtClean="0"/>
              <a:t>series</a:t>
            </a:r>
            <a:endParaRPr lang="en-US" sz="2800" dirty="0" smtClean="0"/>
          </a:p>
          <a:p>
            <a:pPr marL="457200" indent="-457200" algn="l">
              <a:lnSpc>
                <a:spcPct val="140000"/>
              </a:lnSpc>
              <a:buFont typeface="Arial"/>
              <a:buChar char="•"/>
            </a:pPr>
            <a:r>
              <a:rPr lang="en-US" sz="2800" b="1" i="1" dirty="0" smtClean="0"/>
              <a:t>Summer reading</a:t>
            </a:r>
            <a:r>
              <a:rPr lang="en-US" sz="2800" b="1" dirty="0" smtClean="0"/>
              <a:t> </a:t>
            </a:r>
          </a:p>
          <a:p>
            <a:pPr marL="457200" indent="-457200" algn="l">
              <a:lnSpc>
                <a:spcPct val="140000"/>
              </a:lnSpc>
              <a:buFont typeface="Arial"/>
              <a:buChar char="•"/>
            </a:pPr>
            <a:r>
              <a:rPr lang="en-US" sz="2800" b="1" i="1" dirty="0" smtClean="0"/>
              <a:t>Performing arts themes</a:t>
            </a:r>
          </a:p>
          <a:p>
            <a:pPr algn="l">
              <a:lnSpc>
                <a:spcPct val="140000"/>
              </a:lnSpc>
            </a:pPr>
            <a:r>
              <a:rPr lang="en-US" sz="2800" cap="small" dirty="0"/>
              <a:t/>
            </a:r>
            <a:br>
              <a:rPr lang="en-US" sz="2800" cap="small" dirty="0"/>
            </a:br>
            <a:endParaRPr lang="en-US" sz="2800" i="1" dirty="0"/>
          </a:p>
          <a:p>
            <a:endParaRPr lang="en-US" sz="2800" dirty="0"/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394" y="303327"/>
            <a:ext cx="4340972" cy="138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8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562" y="1744130"/>
            <a:ext cx="8795680" cy="4132811"/>
          </a:xfrm>
        </p:spPr>
        <p:txBody>
          <a:bodyPr>
            <a:noAutofit/>
          </a:bodyPr>
          <a:lstStyle/>
          <a:p>
            <a:pPr algn="l">
              <a:lnSpc>
                <a:spcPct val="140000"/>
              </a:lnSpc>
            </a:pPr>
            <a:r>
              <a:rPr lang="en-US" sz="2800" b="1" i="1" dirty="0"/>
              <a:t>C</a:t>
            </a:r>
            <a:r>
              <a:rPr lang="en-US" sz="2800" b="1" i="1" dirty="0" smtClean="0"/>
              <a:t>reate the context to better connect and improve communication between undergraduate and graduate students,  and faculty</a:t>
            </a:r>
            <a:endParaRPr lang="en-US" sz="2800" b="1" i="1" dirty="0"/>
          </a:p>
          <a:p>
            <a:pPr marL="342900" indent="-342900" algn="l">
              <a:lnSpc>
                <a:spcPct val="140000"/>
              </a:lnSpc>
              <a:buFont typeface="Arial"/>
              <a:buChar char="•"/>
            </a:pPr>
            <a:r>
              <a:rPr lang="en-US" sz="2400" b="1" i="1" dirty="0" smtClean="0"/>
              <a:t>Enhance </a:t>
            </a:r>
            <a:r>
              <a:rPr lang="en-US" sz="2400" b="1" i="1" dirty="0"/>
              <a:t>the support, opportunities, and professional preparation of UNC graduate and professional students for increased integration into </a:t>
            </a:r>
            <a:r>
              <a:rPr lang="en-US" sz="2400" b="1" i="1" dirty="0" smtClean="0"/>
              <a:t>teaching </a:t>
            </a:r>
            <a:r>
              <a:rPr lang="en-US" sz="2400" b="1" i="1" dirty="0"/>
              <a:t>and research missions of the University</a:t>
            </a:r>
            <a:r>
              <a:rPr lang="en-US" sz="2400" b="1" dirty="0"/>
              <a:t>.</a:t>
            </a:r>
            <a:r>
              <a:rPr lang="en-US" sz="2400" dirty="0"/>
              <a:t> </a:t>
            </a:r>
            <a:endParaRPr lang="en-US" sz="2400" dirty="0"/>
          </a:p>
          <a:p>
            <a:pPr marL="342900" indent="-342900" algn="l">
              <a:lnSpc>
                <a:spcPct val="140000"/>
              </a:lnSpc>
              <a:buFont typeface="Arial"/>
              <a:buChar char="•"/>
            </a:pPr>
            <a:r>
              <a:rPr lang="en-US" sz="2400" b="1" i="1" dirty="0" smtClean="0"/>
              <a:t> </a:t>
            </a:r>
            <a:r>
              <a:rPr lang="en-US" sz="2400" b="1" i="1" dirty="0"/>
              <a:t>Expand support for undergraduate research and engaged scholarship</a:t>
            </a:r>
            <a:r>
              <a:rPr lang="en-US" sz="2400" dirty="0"/>
              <a:t>. </a:t>
            </a:r>
            <a:endParaRPr lang="en-US" sz="2400" i="1" dirty="0"/>
          </a:p>
          <a:p>
            <a:endParaRPr lang="en-US" sz="2800" dirty="0"/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394" y="113747"/>
            <a:ext cx="4340972" cy="138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8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266" y="2312859"/>
            <a:ext cx="7973810" cy="4132811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40000"/>
              </a:lnSpc>
            </a:pPr>
            <a:r>
              <a:rPr lang="en-US" cap="small" dirty="0"/>
              <a:t/>
            </a:r>
            <a:br>
              <a:rPr lang="en-US" cap="small" dirty="0"/>
            </a:br>
            <a:r>
              <a:rPr lang="en-US" sz="6000" i="1" dirty="0" smtClean="0">
                <a:latin typeface="Times New Roman"/>
                <a:cs typeface="Times New Roman"/>
              </a:rPr>
              <a:t>Proposal </a:t>
            </a:r>
            <a:r>
              <a:rPr lang="en-US" sz="6000" i="1" dirty="0">
                <a:latin typeface="Times New Roman"/>
                <a:cs typeface="Times New Roman"/>
              </a:rPr>
              <a:t>Respectfully Submitted to Chancellor Holden Thorp </a:t>
            </a:r>
            <a:br>
              <a:rPr lang="en-US" sz="6000" i="1" dirty="0">
                <a:latin typeface="Times New Roman"/>
                <a:cs typeface="Times New Roman"/>
              </a:rPr>
            </a:br>
            <a:r>
              <a:rPr lang="en-US" sz="6000" i="1" dirty="0">
                <a:latin typeface="Times New Roman"/>
                <a:cs typeface="Times New Roman"/>
              </a:rPr>
              <a:t>and Provost Bruce Carney </a:t>
            </a:r>
            <a:br>
              <a:rPr lang="en-US" sz="6000" i="1" dirty="0">
                <a:latin typeface="Times New Roman"/>
                <a:cs typeface="Times New Roman"/>
              </a:rPr>
            </a:br>
            <a:r>
              <a:rPr lang="en-US" sz="6000" i="1" dirty="0">
                <a:latin typeface="Times New Roman"/>
                <a:cs typeface="Times New Roman"/>
              </a:rPr>
              <a:t>to Establish a Campus-Wide, Two-Year Joint Theme</a:t>
            </a:r>
            <a:br>
              <a:rPr lang="en-US" sz="6000" i="1" dirty="0">
                <a:latin typeface="Times New Roman"/>
                <a:cs typeface="Times New Roman"/>
              </a:rPr>
            </a:br>
            <a:r>
              <a:rPr lang="en-US" sz="6000" i="1" dirty="0">
                <a:latin typeface="Times New Roman"/>
                <a:cs typeface="Times New Roman"/>
              </a:rPr>
              <a:t>for 2012-2013 and 2013-</a:t>
            </a:r>
            <a:r>
              <a:rPr lang="en-US" sz="6000" i="1" dirty="0" smtClean="0">
                <a:latin typeface="Times New Roman"/>
                <a:cs typeface="Times New Roman"/>
              </a:rPr>
              <a:t>2014</a:t>
            </a:r>
          </a:p>
          <a:p>
            <a:endParaRPr lang="en-US" sz="5100" i="1" dirty="0"/>
          </a:p>
          <a:p>
            <a:endParaRPr lang="en-US" sz="5100" dirty="0"/>
          </a:p>
          <a:p>
            <a:r>
              <a:rPr lang="en-US" sz="5100" dirty="0"/>
              <a:t/>
            </a:r>
            <a:br>
              <a:rPr lang="en-US" sz="5100" dirty="0"/>
            </a:br>
            <a:r>
              <a:rPr lang="en-US" sz="7600" dirty="0" smtClean="0">
                <a:solidFill>
                  <a:schemeClr val="accent5"/>
                </a:solidFill>
              </a:rPr>
              <a:t>H</a:t>
            </a:r>
            <a:r>
              <a:rPr lang="en-US" sz="7600" baseline="-25000" dirty="0" smtClean="0">
                <a:solidFill>
                  <a:schemeClr val="accent5"/>
                </a:solidFill>
              </a:rPr>
              <a:t>2</a:t>
            </a:r>
            <a:r>
              <a:rPr lang="en-US" sz="7600" dirty="0" smtClean="0">
                <a:solidFill>
                  <a:schemeClr val="accent5"/>
                </a:solidFill>
              </a:rPr>
              <a:t>O Carolina</a:t>
            </a:r>
            <a:br>
              <a:rPr lang="en-US" sz="7600" dirty="0" smtClean="0">
                <a:solidFill>
                  <a:schemeClr val="accent5"/>
                </a:solidFill>
              </a:rPr>
            </a:br>
            <a:r>
              <a:rPr lang="en-US" sz="7600" cap="small" dirty="0" smtClean="0">
                <a:solidFill>
                  <a:schemeClr val="accent5"/>
                </a:solidFill>
              </a:rPr>
              <a:t>Water in Our World </a:t>
            </a:r>
            <a:r>
              <a:rPr lang="en-US" sz="5100" cap="small" dirty="0" smtClean="0"/>
              <a:t/>
            </a:r>
            <a:br>
              <a:rPr lang="en-US" sz="5100" cap="small" dirty="0" smtClean="0"/>
            </a:br>
            <a:endParaRPr lang="en-US" sz="5100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394" y="303327"/>
            <a:ext cx="4340972" cy="138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275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142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From water comes life   -     Quran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Band</dc:creator>
  <cp:lastModifiedBy>Lawrence Band</cp:lastModifiedBy>
  <cp:revision>11</cp:revision>
  <dcterms:created xsi:type="dcterms:W3CDTF">2011-11-18T00:14:22Z</dcterms:created>
  <dcterms:modified xsi:type="dcterms:W3CDTF">2011-11-18T20:35:33Z</dcterms:modified>
</cp:coreProperties>
</file>