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72" r:id="rId4"/>
    <p:sldId id="258" r:id="rId5"/>
    <p:sldId id="263" r:id="rId6"/>
    <p:sldId id="259" r:id="rId7"/>
    <p:sldId id="260" r:id="rId8"/>
    <p:sldId id="261" r:id="rId9"/>
    <p:sldId id="276" r:id="rId10"/>
    <p:sldId id="283" r:id="rId11"/>
    <p:sldId id="289" r:id="rId12"/>
    <p:sldId id="285" r:id="rId13"/>
    <p:sldId id="295" r:id="rId14"/>
    <p:sldId id="287" r:id="rId15"/>
    <p:sldId id="290" r:id="rId16"/>
    <p:sldId id="291" r:id="rId17"/>
    <p:sldId id="298" r:id="rId18"/>
    <p:sldId id="300" r:id="rId19"/>
    <p:sldId id="302" r:id="rId20"/>
    <p:sldId id="271"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690" y="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17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5B8FADA-C9AC-4AA3-BE13-E693D88B18F9}" type="slidenum">
              <a:rPr lang="en-US"/>
              <a:pPr>
                <a:defRPr/>
              </a:pPr>
              <a:t>‹#›</a:t>
            </a:fld>
            <a:endParaRPr lang="en-US" dirty="0"/>
          </a:p>
        </p:txBody>
      </p:sp>
    </p:spTree>
    <p:extLst>
      <p:ext uri="{BB962C8B-B14F-4D97-AF65-F5344CB8AC3E}">
        <p14:creationId xmlns:p14="http://schemas.microsoft.com/office/powerpoint/2010/main" val="25954701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9126D5C-201A-4E95-81DE-F675C349ED79}" type="slidenum">
              <a:rPr lang="en-US"/>
              <a:pPr>
                <a:defRPr/>
              </a:pPr>
              <a:t>‹#›</a:t>
            </a:fld>
            <a:endParaRPr lang="en-US" dirty="0"/>
          </a:p>
        </p:txBody>
      </p:sp>
    </p:spTree>
    <p:extLst>
      <p:ext uri="{BB962C8B-B14F-4D97-AF65-F5344CB8AC3E}">
        <p14:creationId xmlns:p14="http://schemas.microsoft.com/office/powerpoint/2010/main" val="20108441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global.unc.edu/index.php?option=com_content&amp;view=article&amp;id=2308&amp;Itemid=94"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255B5FD-BC1E-4731-970F-AF411056D26E}" type="slidenum">
              <a:rPr lang="en-US" smtClean="0"/>
              <a:pPr eaLnBrk="1" hangingPunct="1"/>
              <a:t>1</a:t>
            </a:fld>
            <a:endParaRPr lang="en-US" dirty="0"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9126D5C-201A-4E95-81DE-F675C349ED79}" type="slidenum">
              <a:rPr lang="en-US" smtClean="0"/>
              <a:pPr>
                <a:defRPr/>
              </a:pPr>
              <a:t>12</a:t>
            </a:fld>
            <a:endParaRPr lang="en-US" dirty="0"/>
          </a:p>
        </p:txBody>
      </p:sp>
    </p:spTree>
    <p:extLst>
      <p:ext uri="{BB962C8B-B14F-4D97-AF65-F5344CB8AC3E}">
        <p14:creationId xmlns:p14="http://schemas.microsoft.com/office/powerpoint/2010/main" val="948337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C340E0F-E731-4671-8533-E22879A92C79}" type="slidenum">
              <a:rPr lang="en-US" smtClean="0"/>
              <a:pPr eaLnBrk="1" hangingPunct="1"/>
              <a:t>20</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7157AED-87A3-4EF6-8229-DA44B1BBCBB3}" type="slidenum">
              <a:rPr lang="en-US" smtClean="0"/>
              <a:pPr eaLnBrk="1" hangingPunct="1"/>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E759C53-B0C1-44C3-BB8C-09AB0B8E2A6A}" type="slidenum">
              <a:rPr lang="en-US" smtClean="0"/>
              <a:pPr eaLnBrk="1" hangingPunct="1"/>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2C176DC-7CEA-4944-9A35-1C33A8C4858A}" type="slidenum">
              <a:rPr lang="en-US" smtClean="0"/>
              <a:pPr eaLnBrk="1" hangingPunct="1"/>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5F0C366-A1A2-4367-A51A-917451822CCE}" type="slidenum">
              <a:rPr lang="en-US" smtClean="0"/>
              <a:pPr eaLnBrk="1" hangingPunct="1"/>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8DD6BD-869F-4732-BD39-78CF05458322}" type="slidenum">
              <a:rPr lang="en-US" smtClean="0"/>
              <a:pPr eaLnBrk="1" hangingPunct="1"/>
              <a:t>6</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From Martha Arnold 9/1/2011</a:t>
            </a: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03F736A-982B-44F7-AB58-8BA01BDE76D4}" type="slidenum">
              <a:rPr lang="en-US" smtClean="0"/>
              <a:pPr eaLnBrk="1" hangingPunct="1"/>
              <a:t>7</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B206FB9-E614-4CA5-AB33-9B288829E3FF}" type="slidenum">
              <a:rPr lang="en-US" smtClean="0"/>
              <a:pPr eaLnBrk="1" hangingPunct="1"/>
              <a:t>8</a:t>
            </a:fld>
            <a:endParaRPr lang="en-US" dirty="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t>
            </a:r>
            <a:r>
              <a:rPr lang="en-US" dirty="0" smtClean="0">
                <a:hlinkClick r:id="rId3"/>
              </a:rPr>
              <a:t>http://global.unc.edu/index.php?option=com_content&amp;view=article&amp;id=2308&amp;Itemid=94</a:t>
            </a:r>
            <a:r>
              <a:rPr lang="en-US" dirty="0" smtClean="0"/>
              <a:t>)</a:t>
            </a:r>
            <a:r>
              <a:rPr lang="en-US" dirty="0" smtClean="0">
                <a:solidFill>
                  <a:srgbClr val="C00000"/>
                </a:solidFill>
              </a:rPr>
              <a:t>. </a:t>
            </a: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F46595B-B246-41BF-AA41-9624F298AE60}" type="slidenum">
              <a:rPr lang="en-US" smtClean="0"/>
              <a:pPr eaLnBrk="1" hangingPunct="1"/>
              <a:t>9</a:t>
            </a:fld>
            <a:endParaRPr lang="en-US" dirty="0"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384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8409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5334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0350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851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52388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4508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2483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61359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903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413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50702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9" descr="cover_page"/>
          <p:cNvPicPr>
            <a:picLocks noChangeAspect="1" noChangeArrowheads="1"/>
          </p:cNvPicPr>
          <p:nvPr userDrawn="1"/>
        </p:nvPicPr>
        <p:blipFill>
          <a:blip r:embed="rId13">
            <a:extLst>
              <a:ext uri="{28A0092B-C50C-407E-A947-70E740481C1C}">
                <a14:useLocalDpi xmlns:a14="http://schemas.microsoft.com/office/drawing/2010/main" val="0"/>
              </a:ext>
            </a:extLst>
          </a:blip>
          <a:srcRect l="57869" t="84808" r="13718" b="9134"/>
          <a:stretch>
            <a:fillRect/>
          </a:stretch>
        </p:blipFill>
        <p:spPr bwMode="auto">
          <a:xfrm>
            <a:off x="6858000" y="6019800"/>
            <a:ext cx="2209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11"/>
          <p:cNvSpPr>
            <a:spLocks noChangeShapeType="1"/>
          </p:cNvSpPr>
          <p:nvPr userDrawn="1"/>
        </p:nvSpPr>
        <p:spPr bwMode="auto">
          <a:xfrm>
            <a:off x="457200" y="1566863"/>
            <a:ext cx="8229600" cy="0"/>
          </a:xfrm>
          <a:prstGeom prst="line">
            <a:avLst/>
          </a:prstGeom>
          <a:noFill/>
          <a:ln w="9525">
            <a:solidFill>
              <a:srgbClr val="6699CC"/>
            </a:solidFill>
            <a:round/>
            <a:headEnd/>
            <a:tailEnd/>
          </a:ln>
        </p:spPr>
        <p:txBody>
          <a:bodyPr wrap="none" anchor="ctr"/>
          <a:lstStyle/>
          <a:p>
            <a:pPr>
              <a:defRPr/>
            </a:pPr>
            <a:endParaRPr lang="en-US" dirty="0"/>
          </a:p>
        </p:txBody>
      </p:sp>
      <p:sp>
        <p:nvSpPr>
          <p:cNvPr id="1030" name="Rectangle 16"/>
          <p:cNvSpPr>
            <a:spLocks noChangeArrowheads="1"/>
          </p:cNvSpPr>
          <p:nvPr userDrawn="1"/>
        </p:nvSpPr>
        <p:spPr bwMode="auto">
          <a:xfrm>
            <a:off x="239713" y="6132513"/>
            <a:ext cx="3276600" cy="519112"/>
          </a:xfrm>
          <a:prstGeom prst="rect">
            <a:avLst/>
          </a:prstGeom>
          <a:noFill/>
          <a:ln w="9525">
            <a:noFill/>
            <a:miter lim="800000"/>
            <a:headEnd/>
            <a:tailEnd/>
          </a:ln>
        </p:spPr>
        <p:txBody>
          <a:bodyPr>
            <a:spAutoFit/>
          </a:bodyPr>
          <a:lstStyle/>
          <a:p>
            <a:pPr>
              <a:defRPr/>
            </a:pPr>
            <a:r>
              <a:rPr lang="en-US" sz="800" dirty="0">
                <a:latin typeface="Garamond" pitchFamily="18" charset="0"/>
              </a:rPr>
              <a:t>EXCELLENCE AT CAROLINA</a:t>
            </a:r>
          </a:p>
          <a:p>
            <a:pPr>
              <a:defRPr/>
            </a:pPr>
            <a:r>
              <a:rPr lang="en-US" sz="1200" b="1" dirty="0">
                <a:latin typeface="Garamond" pitchFamily="18" charset="0"/>
              </a:rPr>
              <a:t>SACS REAFFIRMATION PROCESS</a:t>
            </a:r>
          </a:p>
          <a:p>
            <a:pPr>
              <a:defRPr/>
            </a:pPr>
            <a:r>
              <a:rPr lang="en-US" sz="800" dirty="0">
                <a:latin typeface="Garamond" pitchFamily="18" charset="0"/>
              </a:rPr>
              <a:t>September 2011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b="1">
          <a:solidFill>
            <a:srgbClr val="6699CC"/>
          </a:solidFill>
          <a:latin typeface="+mj-lt"/>
          <a:ea typeface="+mj-ea"/>
          <a:cs typeface="+mj-cs"/>
        </a:defRPr>
      </a:lvl1pPr>
      <a:lvl2pPr algn="ctr" rtl="0" eaLnBrk="0" fontAlgn="base" hangingPunct="0">
        <a:spcBef>
          <a:spcPct val="0"/>
        </a:spcBef>
        <a:spcAft>
          <a:spcPct val="0"/>
        </a:spcAft>
        <a:defRPr sz="4400" b="1">
          <a:solidFill>
            <a:srgbClr val="6699CC"/>
          </a:solidFill>
          <a:latin typeface="Garamond" pitchFamily="18" charset="0"/>
          <a:cs typeface="Arial" charset="0"/>
        </a:defRPr>
      </a:lvl2pPr>
      <a:lvl3pPr algn="ctr" rtl="0" eaLnBrk="0" fontAlgn="base" hangingPunct="0">
        <a:spcBef>
          <a:spcPct val="0"/>
        </a:spcBef>
        <a:spcAft>
          <a:spcPct val="0"/>
        </a:spcAft>
        <a:defRPr sz="4400" b="1">
          <a:solidFill>
            <a:srgbClr val="6699CC"/>
          </a:solidFill>
          <a:latin typeface="Garamond" pitchFamily="18" charset="0"/>
          <a:cs typeface="Arial" charset="0"/>
        </a:defRPr>
      </a:lvl3pPr>
      <a:lvl4pPr algn="ctr" rtl="0" eaLnBrk="0" fontAlgn="base" hangingPunct="0">
        <a:spcBef>
          <a:spcPct val="0"/>
        </a:spcBef>
        <a:spcAft>
          <a:spcPct val="0"/>
        </a:spcAft>
        <a:defRPr sz="4400" b="1">
          <a:solidFill>
            <a:srgbClr val="6699CC"/>
          </a:solidFill>
          <a:latin typeface="Garamond" pitchFamily="18" charset="0"/>
          <a:cs typeface="Arial" charset="0"/>
        </a:defRPr>
      </a:lvl4pPr>
      <a:lvl5pPr algn="ctr" rtl="0" eaLnBrk="0" fontAlgn="base" hangingPunct="0">
        <a:spcBef>
          <a:spcPct val="0"/>
        </a:spcBef>
        <a:spcAft>
          <a:spcPct val="0"/>
        </a:spcAft>
        <a:defRPr sz="4400" b="1">
          <a:solidFill>
            <a:srgbClr val="6699CC"/>
          </a:solidFill>
          <a:latin typeface="Garamond" pitchFamily="18" charset="0"/>
          <a:cs typeface="Arial" charset="0"/>
        </a:defRPr>
      </a:lvl5pPr>
      <a:lvl6pPr marL="457200" algn="ctr" rtl="0" fontAlgn="base">
        <a:spcBef>
          <a:spcPct val="0"/>
        </a:spcBef>
        <a:spcAft>
          <a:spcPct val="0"/>
        </a:spcAft>
        <a:defRPr sz="4400" b="1">
          <a:solidFill>
            <a:srgbClr val="6699CC"/>
          </a:solidFill>
          <a:latin typeface="Garamond" pitchFamily="18" charset="0"/>
          <a:cs typeface="Arial" charset="0"/>
        </a:defRPr>
      </a:lvl6pPr>
      <a:lvl7pPr marL="914400" algn="ctr" rtl="0" fontAlgn="base">
        <a:spcBef>
          <a:spcPct val="0"/>
        </a:spcBef>
        <a:spcAft>
          <a:spcPct val="0"/>
        </a:spcAft>
        <a:defRPr sz="4400" b="1">
          <a:solidFill>
            <a:srgbClr val="6699CC"/>
          </a:solidFill>
          <a:latin typeface="Garamond" pitchFamily="18" charset="0"/>
          <a:cs typeface="Arial" charset="0"/>
        </a:defRPr>
      </a:lvl7pPr>
      <a:lvl8pPr marL="1371600" algn="ctr" rtl="0" fontAlgn="base">
        <a:spcBef>
          <a:spcPct val="0"/>
        </a:spcBef>
        <a:spcAft>
          <a:spcPct val="0"/>
        </a:spcAft>
        <a:defRPr sz="4400" b="1">
          <a:solidFill>
            <a:srgbClr val="6699CC"/>
          </a:solidFill>
          <a:latin typeface="Garamond" pitchFamily="18" charset="0"/>
          <a:cs typeface="Arial" charset="0"/>
        </a:defRPr>
      </a:lvl8pPr>
      <a:lvl9pPr marL="1828800" algn="ctr" rtl="0" fontAlgn="base">
        <a:spcBef>
          <a:spcPct val="0"/>
        </a:spcBef>
        <a:spcAft>
          <a:spcPct val="0"/>
        </a:spcAft>
        <a:defRPr sz="4400" b="1">
          <a:solidFill>
            <a:srgbClr val="6699CC"/>
          </a:solidFill>
          <a:latin typeface="Garamond" pitchFamily="18"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4"/>
          <p:cNvSpPr>
            <a:spLocks noGrp="1" noChangeArrowheads="1"/>
          </p:cNvSpPr>
          <p:nvPr>
            <p:ph type="ctrTitle"/>
          </p:nvPr>
        </p:nvSpPr>
        <p:spPr/>
        <p:txBody>
          <a:bodyPr/>
          <a:lstStyle/>
          <a:p>
            <a:pPr eaLnBrk="1" hangingPunct="1"/>
            <a:r>
              <a:rPr lang="en-US" dirty="0" smtClean="0"/>
              <a:t>Making Critical Connections</a:t>
            </a:r>
          </a:p>
        </p:txBody>
      </p:sp>
      <p:sp>
        <p:nvSpPr>
          <p:cNvPr id="2051" name="Rectangle 25"/>
          <p:cNvSpPr>
            <a:spLocks noGrp="1" noChangeArrowheads="1"/>
          </p:cNvSpPr>
          <p:nvPr>
            <p:ph type="subTitle" idx="1"/>
          </p:nvPr>
        </p:nvSpPr>
        <p:spPr/>
        <p:txBody>
          <a:bodyPr/>
          <a:lstStyle/>
          <a:p>
            <a:pPr eaLnBrk="1" hangingPunct="1"/>
            <a:r>
              <a:rPr lang="en-US" dirty="0" smtClean="0"/>
              <a:t>Quality Enhancement Plan</a:t>
            </a:r>
          </a:p>
          <a:p>
            <a:pPr eaLnBrk="1" hangingPunct="1"/>
            <a:r>
              <a:rPr lang="en-US" dirty="0" smtClean="0"/>
              <a:t>Annual Report #5</a:t>
            </a:r>
          </a:p>
          <a:p>
            <a:pPr eaLnBrk="1" hangingPunct="1"/>
            <a:r>
              <a:rPr lang="en-US" dirty="0" smtClean="0"/>
              <a:t>Faculty Council September </a:t>
            </a:r>
            <a:r>
              <a:rPr lang="en-US" dirty="0" smtClean="0"/>
              <a:t>16, </a:t>
            </a:r>
            <a:r>
              <a:rPr lang="en-US" dirty="0" smtClean="0"/>
              <a:t>2011</a:t>
            </a:r>
          </a:p>
        </p:txBody>
      </p:sp>
      <p:pic>
        <p:nvPicPr>
          <p:cNvPr id="2052" name="Picture 26" descr="cover_page"/>
          <p:cNvPicPr>
            <a:picLocks noChangeAspect="1" noChangeArrowheads="1"/>
          </p:cNvPicPr>
          <p:nvPr/>
        </p:nvPicPr>
        <p:blipFill>
          <a:blip r:embed="rId3" cstate="print">
            <a:extLst>
              <a:ext uri="{28A0092B-C50C-407E-A947-70E740481C1C}">
                <a14:useLocalDpi xmlns:a14="http://schemas.microsoft.com/office/drawing/2010/main" val="0"/>
              </a:ext>
            </a:extLst>
          </a:blip>
          <a:srcRect t="8330" b="75346"/>
          <a:stretch>
            <a:fillRect/>
          </a:stretch>
        </p:blipFill>
        <p:spPr bwMode="auto">
          <a:xfrm>
            <a:off x="1066800" y="42863"/>
            <a:ext cx="6858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990600"/>
          </a:xfrm>
        </p:spPr>
        <p:txBody>
          <a:bodyPr/>
          <a:lstStyle/>
          <a:p>
            <a:r>
              <a:rPr lang="en-US" sz="3600" dirty="0" smtClean="0"/>
              <a:t>Evidence of Effectiveness:  </a:t>
            </a:r>
            <a:br>
              <a:rPr lang="en-US" sz="3600" dirty="0" smtClean="0"/>
            </a:br>
            <a:r>
              <a:rPr lang="en-US" sz="3600" dirty="0" smtClean="0"/>
              <a:t>Maymester Experience</a:t>
            </a:r>
            <a:endParaRPr lang="en-US" sz="3600" dirty="0"/>
          </a:p>
        </p:txBody>
      </p:sp>
      <p:sp>
        <p:nvSpPr>
          <p:cNvPr id="3" name="Content Placeholder 2"/>
          <p:cNvSpPr>
            <a:spLocks noGrp="1"/>
          </p:cNvSpPr>
          <p:nvPr>
            <p:ph idx="1"/>
          </p:nvPr>
        </p:nvSpPr>
        <p:spPr>
          <a:xfrm>
            <a:off x="457200" y="1524000"/>
            <a:ext cx="8229600" cy="4648200"/>
          </a:xfrm>
        </p:spPr>
        <p:txBody>
          <a:bodyPr/>
          <a:lstStyle/>
          <a:p>
            <a:r>
              <a:rPr lang="en-US" sz="2400" b="1" dirty="0" smtClean="0"/>
              <a:t>Students reported:</a:t>
            </a:r>
          </a:p>
          <a:p>
            <a:pPr lvl="1"/>
            <a:r>
              <a:rPr lang="en-US" sz="1800" dirty="0" smtClean="0"/>
              <a:t>High levels of satisfaction with:</a:t>
            </a:r>
          </a:p>
          <a:p>
            <a:pPr lvl="2"/>
            <a:r>
              <a:rPr lang="en-US" sz="1800" dirty="0" smtClean="0"/>
              <a:t>Interactions with faculty  - 96%</a:t>
            </a:r>
          </a:p>
          <a:p>
            <a:pPr lvl="2"/>
            <a:r>
              <a:rPr lang="en-US" sz="1800" dirty="0" smtClean="0"/>
              <a:t>Quality of instruction – 95%</a:t>
            </a:r>
            <a:endParaRPr lang="en-US" sz="1800" dirty="0"/>
          </a:p>
          <a:p>
            <a:pPr lvl="1"/>
            <a:r>
              <a:rPr lang="en-US" sz="1800" dirty="0" smtClean="0"/>
              <a:t>Enhanced ability to:</a:t>
            </a:r>
          </a:p>
          <a:p>
            <a:pPr lvl="2"/>
            <a:r>
              <a:rPr lang="en-US" sz="1800" dirty="0" smtClean="0"/>
              <a:t>Integrate knowledge across disciplines – 86%</a:t>
            </a:r>
          </a:p>
          <a:p>
            <a:pPr lvl="2"/>
            <a:r>
              <a:rPr lang="en-US" sz="1800" dirty="0" smtClean="0"/>
              <a:t>Connect knowledge and skills acquired in different courses  - 87%</a:t>
            </a:r>
          </a:p>
          <a:p>
            <a:pPr lvl="2"/>
            <a:r>
              <a:rPr lang="en-US" sz="1800" dirty="0" smtClean="0"/>
              <a:t>Explore subject areas outside their majors – 86%</a:t>
            </a:r>
          </a:p>
          <a:p>
            <a:pPr lvl="2"/>
            <a:r>
              <a:rPr lang="en-US" sz="1800" dirty="0" smtClean="0"/>
              <a:t>Become actively and deeply engaged in a subject  – 92%</a:t>
            </a:r>
          </a:p>
          <a:p>
            <a:pPr marL="0" indent="0">
              <a:buNone/>
            </a:pPr>
            <a:r>
              <a:rPr lang="en-US" sz="1600" i="1" dirty="0"/>
              <a:t>“I really appreciated being able to focus, very intensively, on one </a:t>
            </a:r>
            <a:r>
              <a:rPr lang="en-US" sz="1600" i="1" dirty="0" smtClean="0"/>
              <a:t>topic…the three-week </a:t>
            </a:r>
            <a:r>
              <a:rPr lang="en-US" sz="1600" i="1" dirty="0"/>
              <a:t>structure left me hungry for more and allowed me to pursue further reading after the course was over</a:t>
            </a:r>
            <a:r>
              <a:rPr lang="en-US" sz="1600" i="1" dirty="0" smtClean="0"/>
              <a:t>.”</a:t>
            </a:r>
          </a:p>
          <a:p>
            <a:r>
              <a:rPr lang="en-US" sz="2400" b="1" dirty="0" smtClean="0"/>
              <a:t>Faculty also highly satisfied  - 95%</a:t>
            </a:r>
          </a:p>
          <a:p>
            <a:pPr marL="0" indent="0">
              <a:buNone/>
            </a:pPr>
            <a:r>
              <a:rPr lang="en-US" sz="1600" i="1" dirty="0" smtClean="0"/>
              <a:t>“…Among </a:t>
            </a:r>
            <a:r>
              <a:rPr lang="en-US" sz="1600" i="1" dirty="0"/>
              <a:t>the peak teaching experiences of my </a:t>
            </a:r>
            <a:r>
              <a:rPr lang="en-US" sz="1600" i="1" dirty="0" smtClean="0"/>
              <a:t>30-year </a:t>
            </a:r>
            <a:r>
              <a:rPr lang="en-US" sz="1600" i="1" dirty="0"/>
              <a:t>career at </a:t>
            </a:r>
            <a:r>
              <a:rPr lang="en-US" sz="1600" i="1" dirty="0" smtClean="0"/>
              <a:t>UNC…enthusiastic </a:t>
            </a:r>
            <a:r>
              <a:rPr lang="en-US" sz="1600" i="1" dirty="0" smtClean="0"/>
              <a:t>participation </a:t>
            </a:r>
            <a:r>
              <a:rPr lang="en-US" sz="1600" i="1" dirty="0"/>
              <a:t>by every </a:t>
            </a:r>
            <a:r>
              <a:rPr lang="en-US" sz="1600" i="1" dirty="0" smtClean="0"/>
              <a:t>student </a:t>
            </a:r>
            <a:r>
              <a:rPr lang="en-US" sz="1600" i="1" dirty="0"/>
              <a:t>on a regular basis</a:t>
            </a:r>
            <a:r>
              <a:rPr lang="en-US" sz="1600" i="1" dirty="0" smtClean="0"/>
              <a:t>.”</a:t>
            </a:r>
          </a:p>
        </p:txBody>
      </p:sp>
    </p:spTree>
    <p:extLst>
      <p:ext uri="{BB962C8B-B14F-4D97-AF65-F5344CB8AC3E}">
        <p14:creationId xmlns:p14="http://schemas.microsoft.com/office/powerpoint/2010/main" val="4262578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600"/>
              </a:spcBef>
            </a:pPr>
            <a:r>
              <a:rPr lang="en-US" dirty="0" smtClean="0"/>
              <a:t>Evidence of Effectiveness:</a:t>
            </a:r>
            <a:br>
              <a:rPr lang="en-US" dirty="0" smtClean="0"/>
            </a:br>
            <a:r>
              <a:rPr lang="en-US" dirty="0" smtClean="0"/>
              <a:t>Undergraduate Research</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 Typical student feedback:</a:t>
            </a:r>
          </a:p>
          <a:p>
            <a:pPr marL="0" indent="0">
              <a:buNone/>
            </a:pPr>
            <a:r>
              <a:rPr lang="en-US" sz="2400" i="1" dirty="0" smtClean="0"/>
              <a:t>“It’s so exciting to learn </a:t>
            </a:r>
            <a:r>
              <a:rPr lang="en-US" sz="2400" i="1" dirty="0"/>
              <a:t>how the scientific process goes on from observing a problem to asking questions to finding ways to answer those questions.  That’s something you only read about in </a:t>
            </a:r>
            <a:r>
              <a:rPr lang="en-US" sz="2400" i="1" dirty="0" smtClean="0"/>
              <a:t>BIOL </a:t>
            </a:r>
            <a:r>
              <a:rPr lang="en-US" sz="2400" i="1" dirty="0"/>
              <a:t>101 in a chapter.  To live through that </a:t>
            </a:r>
            <a:r>
              <a:rPr lang="en-US" sz="2400" i="1" dirty="0" smtClean="0"/>
              <a:t>for a </a:t>
            </a:r>
            <a:r>
              <a:rPr lang="en-US" sz="2400" i="1" dirty="0"/>
              <a:t>year is very instructive</a:t>
            </a:r>
            <a:r>
              <a:rPr lang="en-US" sz="2400" i="1" dirty="0" smtClean="0"/>
              <a:t>.”</a:t>
            </a:r>
          </a:p>
          <a:p>
            <a:pPr marL="0" indent="0">
              <a:buNone/>
            </a:pPr>
            <a:endParaRPr lang="en-US" sz="24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32811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Graduate Research Consultant   (GRC) Program</a:t>
            </a:r>
            <a:endParaRPr lang="en-US" sz="4000" dirty="0"/>
          </a:p>
        </p:txBody>
      </p:sp>
      <p:sp>
        <p:nvSpPr>
          <p:cNvPr id="4" name="Content Placeholder 3"/>
          <p:cNvSpPr>
            <a:spLocks noGrp="1"/>
          </p:cNvSpPr>
          <p:nvPr>
            <p:ph idx="1"/>
          </p:nvPr>
        </p:nvSpPr>
        <p:spPr>
          <a:xfrm>
            <a:off x="457200" y="2057400"/>
            <a:ext cx="8229600" cy="3886200"/>
          </a:xfrm>
        </p:spPr>
        <p:txBody>
          <a:bodyPr/>
          <a:lstStyle/>
          <a:p>
            <a:r>
              <a:rPr lang="en-US" dirty="0" smtClean="0"/>
              <a:t>In 2009-2010 and 2010-2011:</a:t>
            </a:r>
          </a:p>
          <a:p>
            <a:pPr lvl="1"/>
            <a:r>
              <a:rPr lang="en-US" dirty="0" smtClean="0"/>
              <a:t>Over 90% of graduate student consultants rated the program to be valuable or very valuable</a:t>
            </a:r>
          </a:p>
          <a:p>
            <a:pPr lvl="1"/>
            <a:r>
              <a:rPr lang="en-US" dirty="0" smtClean="0"/>
              <a:t>Almost 95% of participating faculty indicated that they would use this model of instruction again.</a:t>
            </a:r>
            <a:endParaRPr lang="en-US" dirty="0"/>
          </a:p>
        </p:txBody>
      </p:sp>
    </p:spTree>
    <p:extLst>
      <p:ext uri="{BB962C8B-B14F-4D97-AF65-F5344CB8AC3E}">
        <p14:creationId xmlns:p14="http://schemas.microsoft.com/office/powerpoint/2010/main" val="35260886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GRC Program Outcomes</a:t>
            </a:r>
            <a:endParaRPr lang="en-US" dirty="0"/>
          </a:p>
        </p:txBody>
      </p:sp>
      <p:sp>
        <p:nvSpPr>
          <p:cNvPr id="3" name="Content Placeholder 2"/>
          <p:cNvSpPr>
            <a:spLocks noGrp="1"/>
          </p:cNvSpPr>
          <p:nvPr>
            <p:ph idx="1"/>
          </p:nvPr>
        </p:nvSpPr>
        <p:spPr>
          <a:xfrm>
            <a:off x="457200" y="1600200"/>
            <a:ext cx="8229600" cy="4572000"/>
          </a:xfrm>
        </p:spPr>
        <p:txBody>
          <a:bodyPr/>
          <a:lstStyle/>
          <a:p>
            <a:r>
              <a:rPr lang="en-US" sz="2000" dirty="0" smtClean="0"/>
              <a:t>From a faculty member:  </a:t>
            </a:r>
            <a:r>
              <a:rPr lang="en-US" sz="2000" i="1" dirty="0" smtClean="0"/>
              <a:t>“Having </a:t>
            </a:r>
            <a:r>
              <a:rPr lang="en-US" sz="2000" i="1" dirty="0"/>
              <a:t>a GRC allows me to turn over management of the mechanics of the research component of the course to a grad student who, in turn, brings fresh perspective to the project and suggests things to the students of which I might not be aware.  This has both greatly facilitated the development of the student projects and enriched them</a:t>
            </a:r>
            <a:r>
              <a:rPr lang="en-US" sz="2000" i="1" dirty="0" smtClean="0"/>
              <a:t>.” </a:t>
            </a:r>
            <a:endParaRPr lang="en-US" sz="2000" i="1" dirty="0" smtClean="0"/>
          </a:p>
          <a:p>
            <a:pPr marL="0" indent="0">
              <a:buNone/>
            </a:pPr>
            <a:endParaRPr lang="en-US" sz="2000" i="1" dirty="0" smtClean="0"/>
          </a:p>
          <a:p>
            <a:r>
              <a:rPr lang="en-US" sz="2000" i="1" dirty="0" smtClean="0"/>
              <a:t>From a GRC:  “This </a:t>
            </a:r>
            <a:r>
              <a:rPr lang="en-US" sz="2000" i="1" dirty="0"/>
              <a:t>experience has provided me with an exceptional growth opportunity. I have learned from the professor, had occasion to reflect on my own pedagogy, and participated in the students' research development</a:t>
            </a:r>
            <a:r>
              <a:rPr lang="en-US" sz="2000" i="1" dirty="0" smtClean="0"/>
              <a:t>.”</a:t>
            </a:r>
          </a:p>
          <a:p>
            <a:endParaRPr lang="en-US" sz="2000" i="1" dirty="0" smtClean="0"/>
          </a:p>
          <a:p>
            <a:r>
              <a:rPr lang="en-US" sz="2000" i="1" dirty="0" smtClean="0"/>
              <a:t>From an undergraduate student:  “Not </a:t>
            </a:r>
            <a:r>
              <a:rPr lang="en-US" sz="2000" i="1" dirty="0"/>
              <a:t>only did our GRC help us with learning about these methods, but he also shared his personal experiences, gave us feedback and suggestions for ours, and helped us see how the methods we learned could be applied to a broad variety of subjects</a:t>
            </a:r>
            <a:r>
              <a:rPr lang="en-US" sz="2000" i="1" dirty="0" smtClean="0"/>
              <a:t>.”</a:t>
            </a:r>
            <a:endParaRPr lang="en-US" sz="2000" dirty="0"/>
          </a:p>
          <a:p>
            <a:endParaRPr lang="en-US" sz="2400" dirty="0"/>
          </a:p>
          <a:p>
            <a:endParaRPr lang="en-US" dirty="0"/>
          </a:p>
        </p:txBody>
      </p:sp>
    </p:spTree>
    <p:extLst>
      <p:ext uri="{BB962C8B-B14F-4D97-AF65-F5344CB8AC3E}">
        <p14:creationId xmlns:p14="http://schemas.microsoft.com/office/powerpoint/2010/main" val="2715319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Carolina Research Scholars</a:t>
            </a:r>
            <a:endParaRPr lang="en-US" dirty="0"/>
          </a:p>
        </p:txBody>
      </p:sp>
      <p:sp>
        <p:nvSpPr>
          <p:cNvPr id="3" name="Content Placeholder 2"/>
          <p:cNvSpPr>
            <a:spLocks noGrp="1"/>
          </p:cNvSpPr>
          <p:nvPr>
            <p:ph idx="1"/>
          </p:nvPr>
        </p:nvSpPr>
        <p:spPr/>
        <p:txBody>
          <a:bodyPr/>
          <a:lstStyle/>
          <a:p>
            <a:r>
              <a:rPr lang="en-US" sz="2800" dirty="0" smtClean="0"/>
              <a:t>2010-2011 student feedback:</a:t>
            </a:r>
          </a:p>
          <a:p>
            <a:pPr lvl="1"/>
            <a:r>
              <a:rPr lang="en-US" sz="2400" dirty="0" smtClean="0"/>
              <a:t>90% rated </a:t>
            </a:r>
            <a:r>
              <a:rPr lang="en-US" sz="2400" dirty="0"/>
              <a:t>their experience as valuable or very </a:t>
            </a:r>
            <a:r>
              <a:rPr lang="en-US" sz="2400" dirty="0" smtClean="0"/>
              <a:t>valuable.</a:t>
            </a:r>
          </a:p>
          <a:p>
            <a:pPr lvl="1"/>
            <a:r>
              <a:rPr lang="en-US" sz="2400" dirty="0" smtClean="0"/>
              <a:t>Self-reported gains from participation:</a:t>
            </a:r>
            <a:endParaRPr lang="en-US" sz="2800" dirty="0" smtClean="0"/>
          </a:p>
          <a:p>
            <a:pPr lvl="2"/>
            <a:r>
              <a:rPr lang="en-US" sz="1600" dirty="0" smtClean="0"/>
              <a:t>More comprehensive understanding of the breadth of “research” as a field;</a:t>
            </a:r>
          </a:p>
          <a:p>
            <a:pPr lvl="2"/>
            <a:r>
              <a:rPr lang="en-US" sz="1600" dirty="0" smtClean="0"/>
              <a:t>Increased ability to apply skills learned in classes to research;</a:t>
            </a:r>
          </a:p>
          <a:p>
            <a:pPr lvl="2"/>
            <a:r>
              <a:rPr lang="en-US" sz="1600" dirty="0" smtClean="0"/>
              <a:t>Increased self-confidence in conducting research and interpreting that of others; </a:t>
            </a:r>
          </a:p>
          <a:p>
            <a:pPr lvl="2"/>
            <a:r>
              <a:rPr lang="en-US" sz="1600" dirty="0" smtClean="0"/>
              <a:t>Improved critical thinking &amp; writing skills;</a:t>
            </a:r>
          </a:p>
          <a:p>
            <a:pPr lvl="2"/>
            <a:r>
              <a:rPr lang="en-US" sz="1600" dirty="0" smtClean="0"/>
              <a:t>Closer relationships with faculty; and,</a:t>
            </a:r>
          </a:p>
          <a:p>
            <a:pPr lvl="2"/>
            <a:r>
              <a:rPr lang="en-US" sz="1600" dirty="0" smtClean="0"/>
              <a:t>Better preparation for graduate school.</a:t>
            </a:r>
            <a:endParaRPr lang="en-US" dirty="0" smtClean="0"/>
          </a:p>
          <a:p>
            <a:endParaRPr lang="en-US" dirty="0" smtClean="0"/>
          </a:p>
        </p:txBody>
      </p:sp>
    </p:spTree>
    <p:extLst>
      <p:ext uri="{BB962C8B-B14F-4D97-AF65-F5344CB8AC3E}">
        <p14:creationId xmlns:p14="http://schemas.microsoft.com/office/powerpoint/2010/main" val="4155009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Graduate Mentor Program</a:t>
            </a:r>
            <a:endParaRPr lang="en-US" dirty="0"/>
          </a:p>
        </p:txBody>
      </p:sp>
      <p:sp>
        <p:nvSpPr>
          <p:cNvPr id="3" name="Content Placeholder 2"/>
          <p:cNvSpPr>
            <a:spLocks noGrp="1"/>
          </p:cNvSpPr>
          <p:nvPr>
            <p:ph idx="1"/>
          </p:nvPr>
        </p:nvSpPr>
        <p:spPr/>
        <p:txBody>
          <a:bodyPr/>
          <a:lstStyle/>
          <a:p>
            <a:pPr marL="0" indent="0">
              <a:buNone/>
            </a:pPr>
            <a:r>
              <a:rPr lang="en-US" dirty="0" smtClean="0"/>
              <a:t>98% of the mentors reported positive </a:t>
            </a:r>
            <a:r>
              <a:rPr lang="en-US" dirty="0"/>
              <a:t>mentor-mentee </a:t>
            </a:r>
            <a:r>
              <a:rPr lang="en-US" dirty="0" smtClean="0"/>
              <a:t>relationships and enhanced professional growth from participating in this program.</a:t>
            </a:r>
          </a:p>
          <a:p>
            <a:pPr marL="0" indent="0">
              <a:buNone/>
            </a:pPr>
            <a:endParaRPr lang="en-US" dirty="0" smtClean="0"/>
          </a:p>
          <a:p>
            <a:pPr marL="0" indent="0">
              <a:buNone/>
            </a:pPr>
            <a:r>
              <a:rPr lang="en-US" sz="2000" i="1" dirty="0" smtClean="0"/>
              <a:t>“</a:t>
            </a:r>
            <a:r>
              <a:rPr lang="en-US" sz="2400" i="1" dirty="0" smtClean="0"/>
              <a:t>It </a:t>
            </a:r>
            <a:r>
              <a:rPr lang="en-US" sz="2400" i="1" dirty="0"/>
              <a:t>is really rewarding to work with another person so interested in science and to be able to teach someone who is excited to listen and learn</a:t>
            </a:r>
            <a:r>
              <a:rPr lang="en-US" sz="2400" i="1" dirty="0" smtClean="0"/>
              <a:t>.</a:t>
            </a:r>
            <a:r>
              <a:rPr lang="en-US" sz="2400" i="1" dirty="0"/>
              <a:t> This mentoring experience has solidified my desire to teach and mentor others throughout my career in biology</a:t>
            </a:r>
            <a:r>
              <a:rPr lang="en-US" sz="2400" i="1" dirty="0" smtClean="0"/>
              <a:t>.” </a:t>
            </a:r>
            <a:endParaRPr lang="en-US" sz="2400" i="1" dirty="0"/>
          </a:p>
        </p:txBody>
      </p:sp>
    </p:spTree>
    <p:extLst>
      <p:ext uri="{BB962C8B-B14F-4D97-AF65-F5344CB8AC3E}">
        <p14:creationId xmlns:p14="http://schemas.microsoft.com/office/powerpoint/2010/main" val="3935236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Summer Undergraduate Research Fellowship (SURF) Program</a:t>
            </a:r>
            <a:endParaRPr lang="en-US" dirty="0"/>
          </a:p>
        </p:txBody>
      </p:sp>
      <p:sp>
        <p:nvSpPr>
          <p:cNvPr id="3" name="Content Placeholder 2"/>
          <p:cNvSpPr>
            <a:spLocks noGrp="1"/>
          </p:cNvSpPr>
          <p:nvPr>
            <p:ph idx="1"/>
          </p:nvPr>
        </p:nvSpPr>
        <p:spPr/>
        <p:txBody>
          <a:bodyPr/>
          <a:lstStyle/>
          <a:p>
            <a:r>
              <a:rPr lang="en-US" sz="2400" dirty="0" smtClean="0"/>
              <a:t>100% of participants between 2007 and 2011 reported that their mentored research experiences had been positive.</a:t>
            </a:r>
          </a:p>
          <a:p>
            <a:r>
              <a:rPr lang="en-US" sz="2400" dirty="0" smtClean="0"/>
              <a:t>Reported gains:</a:t>
            </a:r>
          </a:p>
          <a:p>
            <a:pPr lvl="1"/>
            <a:r>
              <a:rPr lang="en-US" sz="2400" dirty="0" smtClean="0"/>
              <a:t>Research </a:t>
            </a:r>
            <a:r>
              <a:rPr lang="en-US" sz="2400" dirty="0"/>
              <a:t>k</a:t>
            </a:r>
            <a:r>
              <a:rPr lang="en-US" sz="2400" dirty="0" smtClean="0"/>
              <a:t>nowledge and skills;</a:t>
            </a:r>
          </a:p>
          <a:p>
            <a:pPr lvl="1"/>
            <a:r>
              <a:rPr lang="en-US" sz="2400" dirty="0" smtClean="0"/>
              <a:t>Development of new </a:t>
            </a:r>
            <a:r>
              <a:rPr lang="en-US" sz="2400" dirty="0"/>
              <a:t>attitudes toward scientific </a:t>
            </a:r>
            <a:r>
              <a:rPr lang="en-US" sz="2400" dirty="0" smtClean="0"/>
              <a:t>research; </a:t>
            </a:r>
          </a:p>
          <a:p>
            <a:pPr lvl="1"/>
            <a:r>
              <a:rPr lang="en-US" sz="2400" dirty="0" smtClean="0"/>
              <a:t>Increased commitment</a:t>
            </a:r>
            <a:r>
              <a:rPr lang="en-US" sz="2400" dirty="0"/>
              <a:t>, dedication, flexibility, </a:t>
            </a:r>
            <a:r>
              <a:rPr lang="en-US" sz="2400" dirty="0" smtClean="0"/>
              <a:t>perseverance, and ability to work </a:t>
            </a:r>
            <a:r>
              <a:rPr lang="en-US" sz="2400" dirty="0" smtClean="0"/>
              <a:t>with others</a:t>
            </a:r>
            <a:r>
              <a:rPr lang="en-US" sz="2400" dirty="0" smtClean="0"/>
              <a:t>.</a:t>
            </a:r>
          </a:p>
          <a:p>
            <a:r>
              <a:rPr lang="en-US" sz="2400" dirty="0" smtClean="0"/>
              <a:t>80% </a:t>
            </a:r>
            <a:r>
              <a:rPr lang="en-US" sz="2400" dirty="0"/>
              <a:t>reported </a:t>
            </a:r>
            <a:r>
              <a:rPr lang="en-US" sz="2400" dirty="0" smtClean="0"/>
              <a:t>SURF </a:t>
            </a:r>
            <a:r>
              <a:rPr lang="en-US" sz="2400" dirty="0"/>
              <a:t>experience </a:t>
            </a:r>
            <a:r>
              <a:rPr lang="en-US" sz="2400" dirty="0" smtClean="0"/>
              <a:t>confirmed </a:t>
            </a:r>
            <a:r>
              <a:rPr lang="en-US" sz="2400" dirty="0"/>
              <a:t>or reconfirmed their future plans </a:t>
            </a:r>
            <a:r>
              <a:rPr lang="en-US" sz="2400" dirty="0" smtClean="0"/>
              <a:t>to continue their </a:t>
            </a:r>
            <a:r>
              <a:rPr lang="en-US" sz="2400" dirty="0"/>
              <a:t>research, </a:t>
            </a:r>
            <a:r>
              <a:rPr lang="en-US" sz="2400" dirty="0" smtClean="0"/>
              <a:t>write an honor’s thesis</a:t>
            </a:r>
            <a:r>
              <a:rPr lang="en-US" sz="2400" dirty="0"/>
              <a:t>, </a:t>
            </a:r>
            <a:r>
              <a:rPr lang="en-US" sz="2400" dirty="0" smtClean="0"/>
              <a:t> </a:t>
            </a:r>
            <a:r>
              <a:rPr lang="en-US" sz="2400" dirty="0"/>
              <a:t>pursue graduate studies </a:t>
            </a:r>
            <a:r>
              <a:rPr lang="en-US" sz="2400" dirty="0" smtClean="0"/>
              <a:t>and a career </a:t>
            </a:r>
            <a:r>
              <a:rPr lang="en-US" sz="2400" dirty="0"/>
              <a:t>in research.</a:t>
            </a:r>
          </a:p>
          <a:p>
            <a:pPr>
              <a:buFontTx/>
              <a:buChar char="-"/>
            </a:pPr>
            <a:endParaRPr lang="en-US" dirty="0"/>
          </a:p>
          <a:p>
            <a:pPr>
              <a:buFontTx/>
              <a:buChar char="-"/>
            </a:pPr>
            <a:endParaRPr lang="en-US" dirty="0"/>
          </a:p>
        </p:txBody>
      </p:sp>
    </p:spTree>
    <p:extLst>
      <p:ext uri="{BB962C8B-B14F-4D97-AF65-F5344CB8AC3E}">
        <p14:creationId xmlns:p14="http://schemas.microsoft.com/office/powerpoint/2010/main" val="29984677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Abroad Experience</a:t>
            </a:r>
            <a:endParaRPr lang="en-US" dirty="0"/>
          </a:p>
        </p:txBody>
      </p:sp>
      <p:sp>
        <p:nvSpPr>
          <p:cNvPr id="3" name="Content Placeholder 2"/>
          <p:cNvSpPr>
            <a:spLocks noGrp="1"/>
          </p:cNvSpPr>
          <p:nvPr>
            <p:ph idx="1"/>
          </p:nvPr>
        </p:nvSpPr>
        <p:spPr>
          <a:xfrm>
            <a:off x="228600" y="1600200"/>
            <a:ext cx="8458200" cy="4572000"/>
          </a:xfrm>
        </p:spPr>
        <p:txBody>
          <a:bodyPr/>
          <a:lstStyle/>
          <a:p>
            <a:r>
              <a:rPr lang="en-US" sz="2800" dirty="0" smtClean="0"/>
              <a:t>Administered the “Global </a:t>
            </a:r>
            <a:r>
              <a:rPr lang="en-US" sz="2800" dirty="0"/>
              <a:t>Perspective </a:t>
            </a:r>
            <a:r>
              <a:rPr lang="en-US" sz="2800" dirty="0" smtClean="0"/>
              <a:t>Inventory” to three groups of students:</a:t>
            </a:r>
          </a:p>
          <a:p>
            <a:pPr lvl="1"/>
            <a:r>
              <a:rPr lang="en-US" dirty="0" smtClean="0"/>
              <a:t>Pre-study abroad</a:t>
            </a:r>
          </a:p>
          <a:p>
            <a:pPr lvl="1"/>
            <a:r>
              <a:rPr lang="en-US" dirty="0" smtClean="0"/>
              <a:t>Post-study abroad</a:t>
            </a:r>
          </a:p>
          <a:p>
            <a:pPr lvl="1"/>
            <a:r>
              <a:rPr lang="en-US" dirty="0" smtClean="0"/>
              <a:t>Control group: students who did not study abroad.</a:t>
            </a:r>
          </a:p>
          <a:p>
            <a:r>
              <a:rPr lang="en-US" sz="2800" dirty="0" smtClean="0"/>
              <a:t>Findings indicated that students </a:t>
            </a:r>
            <a:r>
              <a:rPr lang="en-US" sz="2800" dirty="0"/>
              <a:t>who participated in study abroad demonstrated increased international and intercultural competencies and a stronger sense of global citizenship. </a:t>
            </a:r>
          </a:p>
          <a:p>
            <a:endParaRPr lang="en-US" dirty="0" smtClean="0"/>
          </a:p>
          <a:p>
            <a:pPr>
              <a:buFont typeface="Arial" pitchFamily="34" charset="0"/>
              <a:buChar char="•"/>
            </a:pPr>
            <a:endParaRPr lang="en-US" dirty="0"/>
          </a:p>
        </p:txBody>
      </p:sp>
    </p:spTree>
    <p:extLst>
      <p:ext uri="{BB962C8B-B14F-4D97-AF65-F5344CB8AC3E}">
        <p14:creationId xmlns:p14="http://schemas.microsoft.com/office/powerpoint/2010/main" val="2431947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Longitudinal Cohort Study</a:t>
            </a:r>
            <a:endParaRPr lang="en-US" dirty="0"/>
          </a:p>
        </p:txBody>
      </p:sp>
      <p:sp>
        <p:nvSpPr>
          <p:cNvPr id="3" name="Content Placeholder 2"/>
          <p:cNvSpPr>
            <a:spLocks noGrp="1"/>
          </p:cNvSpPr>
          <p:nvPr>
            <p:ph idx="1"/>
          </p:nvPr>
        </p:nvSpPr>
        <p:spPr/>
        <p:txBody>
          <a:bodyPr/>
          <a:lstStyle/>
          <a:p>
            <a:pPr lvl="0"/>
            <a:r>
              <a:rPr lang="en-US" dirty="0" smtClean="0"/>
              <a:t>4-year study of over 400 students of the 2006 cohort</a:t>
            </a:r>
          </a:p>
          <a:p>
            <a:pPr lvl="0"/>
            <a:r>
              <a:rPr lang="en-US" dirty="0" smtClean="0"/>
              <a:t>287 </a:t>
            </a:r>
            <a:r>
              <a:rPr lang="en-US" dirty="0"/>
              <a:t>interviews were conducted </a:t>
            </a:r>
            <a:r>
              <a:rPr lang="en-US" dirty="0" smtClean="0"/>
              <a:t>with 247 students, </a:t>
            </a:r>
            <a:r>
              <a:rPr lang="en-US" dirty="0"/>
              <a:t>including 40 students who were interviewed in both their sophomore and senior </a:t>
            </a:r>
            <a:r>
              <a:rPr lang="en-US" dirty="0" smtClean="0"/>
              <a:t>years in </a:t>
            </a:r>
            <a:r>
              <a:rPr lang="en-US" dirty="0"/>
              <a:t>spring 2008, spring 2009, fall 2009, and spring </a:t>
            </a:r>
            <a:r>
              <a:rPr lang="en-US" dirty="0" smtClean="0"/>
              <a:t>2010.</a:t>
            </a:r>
          </a:p>
          <a:p>
            <a:pPr lvl="0"/>
            <a:endParaRPr lang="en-US" dirty="0"/>
          </a:p>
          <a:p>
            <a:endParaRPr lang="en-US" dirty="0"/>
          </a:p>
        </p:txBody>
      </p:sp>
    </p:spTree>
    <p:extLst>
      <p:ext uri="{BB962C8B-B14F-4D97-AF65-F5344CB8AC3E}">
        <p14:creationId xmlns:p14="http://schemas.microsoft.com/office/powerpoint/2010/main" val="1392883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from the Interviews</a:t>
            </a:r>
            <a:endParaRPr lang="en-US" dirty="0"/>
          </a:p>
        </p:txBody>
      </p:sp>
      <p:sp>
        <p:nvSpPr>
          <p:cNvPr id="3" name="Content Placeholder 2"/>
          <p:cNvSpPr>
            <a:spLocks noGrp="1"/>
          </p:cNvSpPr>
          <p:nvPr>
            <p:ph idx="1"/>
          </p:nvPr>
        </p:nvSpPr>
        <p:spPr/>
        <p:txBody>
          <a:bodyPr/>
          <a:lstStyle/>
          <a:p>
            <a:pPr lvl="0"/>
            <a:r>
              <a:rPr lang="en-US" sz="2800" dirty="0"/>
              <a:t>Critical connections (moments in which students drew connections between academic experiences and the larger, “real” world) </a:t>
            </a:r>
            <a:r>
              <a:rPr lang="en-US" sz="2800" dirty="0" smtClean="0"/>
              <a:t>are </a:t>
            </a:r>
            <a:r>
              <a:rPr lang="en-US" sz="2800" i="1" dirty="0" smtClean="0"/>
              <a:t>made</a:t>
            </a:r>
            <a:r>
              <a:rPr lang="en-US" sz="2800" dirty="0" smtClean="0"/>
              <a:t> by:</a:t>
            </a:r>
          </a:p>
          <a:p>
            <a:pPr lvl="1"/>
            <a:r>
              <a:rPr lang="en-US" dirty="0" smtClean="0"/>
              <a:t>Original research</a:t>
            </a:r>
          </a:p>
          <a:p>
            <a:pPr lvl="1"/>
            <a:r>
              <a:rPr lang="en-US" dirty="0" smtClean="0"/>
              <a:t>Study abroad</a:t>
            </a:r>
          </a:p>
          <a:p>
            <a:pPr lvl="1"/>
            <a:r>
              <a:rPr lang="en-US" dirty="0" smtClean="0"/>
              <a:t>First-year </a:t>
            </a:r>
            <a:r>
              <a:rPr lang="en-US" dirty="0" smtClean="0"/>
              <a:t>seminars</a:t>
            </a:r>
          </a:p>
          <a:p>
            <a:pPr lvl="1"/>
            <a:r>
              <a:rPr lang="en-US" dirty="0"/>
              <a:t>S</a:t>
            </a:r>
            <a:r>
              <a:rPr lang="en-US" dirty="0" smtClean="0"/>
              <a:t>ervice learning </a:t>
            </a:r>
            <a:r>
              <a:rPr lang="en-US" dirty="0" smtClean="0"/>
              <a:t>and </a:t>
            </a:r>
            <a:r>
              <a:rPr lang="en-US" dirty="0" smtClean="0"/>
              <a:t>community service </a:t>
            </a:r>
          </a:p>
          <a:p>
            <a:pPr lvl="1"/>
            <a:r>
              <a:rPr lang="en-US" dirty="0"/>
              <a:t>I</a:t>
            </a:r>
            <a:r>
              <a:rPr lang="en-US" dirty="0" smtClean="0"/>
              <a:t>nteractive </a:t>
            </a:r>
            <a:r>
              <a:rPr lang="en-US" dirty="0"/>
              <a:t>and hands-on learning experiences.</a:t>
            </a:r>
          </a:p>
          <a:p>
            <a:endParaRPr lang="en-US" sz="2800" dirty="0"/>
          </a:p>
        </p:txBody>
      </p:sp>
    </p:spTree>
    <p:extLst>
      <p:ext uri="{BB962C8B-B14F-4D97-AF65-F5344CB8AC3E}">
        <p14:creationId xmlns:p14="http://schemas.microsoft.com/office/powerpoint/2010/main" val="3009103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Grp="1" noChangeArrowheads="1"/>
          </p:cNvSpPr>
          <p:nvPr>
            <p:ph type="title"/>
          </p:nvPr>
        </p:nvSpPr>
        <p:spPr/>
        <p:txBody>
          <a:bodyPr/>
          <a:lstStyle/>
          <a:p>
            <a:pPr eaLnBrk="1" hangingPunct="1"/>
            <a:r>
              <a:rPr lang="en-US" dirty="0" smtClean="0"/>
              <a:t>Making Critical Connections</a:t>
            </a:r>
          </a:p>
        </p:txBody>
      </p:sp>
      <p:sp>
        <p:nvSpPr>
          <p:cNvPr id="3075" name="Rectangle 13"/>
          <p:cNvSpPr>
            <a:spLocks noGrp="1" noChangeArrowheads="1"/>
          </p:cNvSpPr>
          <p:nvPr>
            <p:ph type="body" idx="1"/>
          </p:nvPr>
        </p:nvSpPr>
        <p:spPr/>
        <p:txBody>
          <a:bodyPr/>
          <a:lstStyle/>
          <a:p>
            <a:pPr eaLnBrk="1" hangingPunct="1">
              <a:lnSpc>
                <a:spcPct val="80000"/>
              </a:lnSpc>
            </a:pPr>
            <a:r>
              <a:rPr lang="en-US" sz="2800" dirty="0" smtClean="0"/>
              <a:t>The Quality Enhancement Plan, “Making Critical Connections,” was developed and adopted in April 2006 as part of the University’s decennial reaffirmation of accreditation process.  It focuses on innovative educational programs, undergraduate research, and international activities.  The full report is available </a:t>
            </a:r>
            <a:r>
              <a:rPr lang="en-US" sz="2800" dirty="0" smtClean="0"/>
              <a:t>at </a:t>
            </a:r>
            <a:r>
              <a:rPr lang="en-US" dirty="0" smtClean="0"/>
              <a:t>http://</a:t>
            </a:r>
            <a:r>
              <a:rPr lang="en-US" dirty="0" smtClean="0"/>
              <a:t>www.unc.edu/inst_res/SACS/sacs.html.</a:t>
            </a:r>
            <a:endParaRPr lang="en-US" sz="2800" dirty="0" smtClean="0"/>
          </a:p>
          <a:p>
            <a:pPr eaLnBrk="1" hangingPunct="1">
              <a:lnSpc>
                <a:spcPct val="80000"/>
              </a:lnSpc>
            </a:pPr>
            <a:r>
              <a:rPr lang="en-US" sz="2800" dirty="0" smtClean="0"/>
              <a:t>The implementation committee is appointed by the Dean of the College of Arts and Sciences.  </a:t>
            </a:r>
            <a:r>
              <a:rPr lang="en-US" sz="2800" dirty="0" smtClean="0"/>
              <a:t>Since I last reported, it has met twice.  It </a:t>
            </a:r>
            <a:r>
              <a:rPr lang="en-US" sz="2800" dirty="0" smtClean="0"/>
              <a:t>also maintains a listserv.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Questions?</a:t>
            </a:r>
          </a:p>
        </p:txBody>
      </p:sp>
      <p:sp>
        <p:nvSpPr>
          <p:cNvPr id="17411" name="Rectangle 3"/>
          <p:cNvSpPr>
            <a:spLocks noGrp="1" noChangeArrowheads="1"/>
          </p:cNvSpPr>
          <p:nvPr>
            <p:ph type="body" idx="1"/>
          </p:nvPr>
        </p:nvSpPr>
        <p:spPr/>
        <p:txBody>
          <a:bodyPr/>
          <a:lstStyle/>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Implementation Committee</a:t>
            </a:r>
          </a:p>
        </p:txBody>
      </p:sp>
      <p:sp>
        <p:nvSpPr>
          <p:cNvPr id="4099" name="Rectangle 3"/>
          <p:cNvSpPr>
            <a:spLocks noGrp="1" noChangeArrowheads="1"/>
          </p:cNvSpPr>
          <p:nvPr>
            <p:ph type="body" idx="1"/>
          </p:nvPr>
        </p:nvSpPr>
        <p:spPr/>
        <p:txBody>
          <a:bodyPr/>
          <a:lstStyle/>
          <a:p>
            <a:pPr eaLnBrk="1" hangingPunct="1">
              <a:lnSpc>
                <a:spcPct val="80000"/>
              </a:lnSpc>
            </a:pPr>
            <a:r>
              <a:rPr lang="en-US" sz="1700" dirty="0" smtClean="0"/>
              <a:t>Peter </a:t>
            </a:r>
            <a:r>
              <a:rPr lang="en-US" sz="1700" dirty="0" smtClean="0"/>
              <a:t>A. Coclanis, </a:t>
            </a:r>
            <a:r>
              <a:rPr lang="en-US" sz="1700" i="1" dirty="0" smtClean="0"/>
              <a:t>Albert Ray Newsome Distinguished Professor of History and Director of the Global Research Institute (as Director of the GRI)</a:t>
            </a:r>
          </a:p>
          <a:p>
            <a:pPr eaLnBrk="1" hangingPunct="1">
              <a:lnSpc>
                <a:spcPct val="80000"/>
              </a:lnSpc>
            </a:pPr>
            <a:r>
              <a:rPr lang="en-US" sz="1700" dirty="0" smtClean="0"/>
              <a:t>Winston Crisp, </a:t>
            </a:r>
            <a:r>
              <a:rPr lang="en-US" sz="1700" i="1" dirty="0" smtClean="0"/>
              <a:t>Vice Chancellor for Student Affairs</a:t>
            </a:r>
            <a:r>
              <a:rPr lang="en-US" sz="1700" dirty="0" smtClean="0"/>
              <a:t> (as Vice Chancellor</a:t>
            </a:r>
            <a:r>
              <a:rPr lang="en-US" sz="1700" i="1" dirty="0" smtClean="0"/>
              <a:t> </a:t>
            </a:r>
            <a:r>
              <a:rPr lang="en-US" sz="1700" dirty="0" smtClean="0"/>
              <a:t>for Student Affairs)</a:t>
            </a:r>
          </a:p>
          <a:p>
            <a:pPr eaLnBrk="1" hangingPunct="1">
              <a:lnSpc>
                <a:spcPct val="80000"/>
              </a:lnSpc>
            </a:pPr>
            <a:r>
              <a:rPr lang="en-US" sz="1700" dirty="0" smtClean="0"/>
              <a:t>Lydia Lewallen, </a:t>
            </a:r>
            <a:r>
              <a:rPr lang="en-US" sz="1700" i="1" dirty="0" smtClean="0"/>
              <a:t>undergraduate student, Women’s Studies and Sociology, Class of 2011 </a:t>
            </a:r>
            <a:r>
              <a:rPr lang="en-US" sz="1700" dirty="0" smtClean="0"/>
              <a:t>(student at large) </a:t>
            </a:r>
          </a:p>
          <a:p>
            <a:pPr eaLnBrk="1" hangingPunct="1">
              <a:lnSpc>
                <a:spcPct val="80000"/>
              </a:lnSpc>
            </a:pPr>
            <a:r>
              <a:rPr lang="en-US" sz="1700" dirty="0" smtClean="0"/>
              <a:t>Erika Lindemann, </a:t>
            </a:r>
            <a:r>
              <a:rPr lang="en-US" sz="1700" i="1" dirty="0" smtClean="0"/>
              <a:t>Adjunct</a:t>
            </a:r>
            <a:r>
              <a:rPr lang="en-US" sz="1700" dirty="0" smtClean="0"/>
              <a:t> </a:t>
            </a:r>
            <a:r>
              <a:rPr lang="en-US" sz="1700" i="1" dirty="0" smtClean="0"/>
              <a:t>Professor of English and Comparative Literature and Associate Dean for Undergraduate Curricula</a:t>
            </a:r>
            <a:r>
              <a:rPr lang="en-US" sz="1700" dirty="0" smtClean="0"/>
              <a:t> (as Associate Dean)</a:t>
            </a:r>
          </a:p>
          <a:p>
            <a:pPr eaLnBrk="1" hangingPunct="1">
              <a:lnSpc>
                <a:spcPct val="80000"/>
              </a:lnSpc>
            </a:pPr>
            <a:r>
              <a:rPr lang="en-US" sz="1700" dirty="0" smtClean="0"/>
              <a:t>Bobbi Owen, Chair</a:t>
            </a:r>
            <a:r>
              <a:rPr lang="en-US" sz="1700" i="1" dirty="0" smtClean="0"/>
              <a:t>, Michael McVaugh Distinguished Professor of Dramatic Art and Senior Associate Dean for Undergraduate Education </a:t>
            </a:r>
            <a:r>
              <a:rPr lang="en-US" sz="1700" dirty="0" smtClean="0"/>
              <a:t>(as Senior Associate Dean)</a:t>
            </a:r>
          </a:p>
          <a:p>
            <a:pPr eaLnBrk="1" hangingPunct="1">
              <a:lnSpc>
                <a:spcPct val="80000"/>
              </a:lnSpc>
            </a:pPr>
            <a:r>
              <a:rPr lang="en-US" sz="1700" dirty="0" smtClean="0"/>
              <a:t>Patricia Pukkila,</a:t>
            </a:r>
            <a:r>
              <a:rPr lang="en-US" sz="1700" i="1" dirty="0" smtClean="0"/>
              <a:t> Professor of Biology and Associate Dean and Director of the Office for Undergraduate Research </a:t>
            </a:r>
            <a:r>
              <a:rPr lang="en-US" sz="1700" dirty="0" smtClean="0"/>
              <a:t>(as Associate Dean and Director)</a:t>
            </a:r>
          </a:p>
          <a:p>
            <a:pPr eaLnBrk="1" hangingPunct="1">
              <a:lnSpc>
                <a:spcPct val="80000"/>
              </a:lnSpc>
            </a:pPr>
            <a:r>
              <a:rPr lang="en-US" sz="1700" dirty="0" smtClean="0"/>
              <a:t>J. Steven Reznick, </a:t>
            </a:r>
            <a:r>
              <a:rPr lang="en-US" sz="1700" i="1" dirty="0" smtClean="0"/>
              <a:t>Professor of Psychology </a:t>
            </a:r>
            <a:r>
              <a:rPr lang="en-US" sz="1700" dirty="0" smtClean="0"/>
              <a:t>(Academic Affairs faculty member-at-large)</a:t>
            </a:r>
          </a:p>
          <a:p>
            <a:pPr eaLnBrk="1" hangingPunct="1">
              <a:lnSpc>
                <a:spcPct val="80000"/>
              </a:lnSpc>
            </a:pPr>
            <a:r>
              <a:rPr lang="en-US" sz="1700" dirty="0"/>
              <a:t>Lily Roberts, </a:t>
            </a:r>
            <a:r>
              <a:rPr lang="en-US" sz="1700" i="1" dirty="0"/>
              <a:t>undergraduate student, Peace, War </a:t>
            </a:r>
            <a:r>
              <a:rPr lang="en-US" sz="1700" i="1" dirty="0" smtClean="0"/>
              <a:t>&amp; </a:t>
            </a:r>
            <a:r>
              <a:rPr lang="en-US" sz="1700" i="1" dirty="0"/>
              <a:t>Defense and English, Class of 2012 </a:t>
            </a:r>
            <a:r>
              <a:rPr lang="en-US" sz="1700" dirty="0"/>
              <a:t>(student at large)</a:t>
            </a:r>
          </a:p>
          <a:p>
            <a:pPr eaLnBrk="1" hangingPunct="1">
              <a:lnSpc>
                <a:spcPct val="80000"/>
              </a:lnSpc>
            </a:pPr>
            <a:r>
              <a:rPr lang="en-US" sz="1700" dirty="0" smtClean="0"/>
              <a:t>Gwendolyn Sancar, </a:t>
            </a:r>
            <a:r>
              <a:rPr lang="en-US" sz="1700" i="1" dirty="0" smtClean="0"/>
              <a:t>Professor of Biochemistry and Biophysics </a:t>
            </a:r>
            <a:r>
              <a:rPr lang="en-US" sz="1700" dirty="0" smtClean="0"/>
              <a:t>(Health Affairs faculty member-at-large)</a:t>
            </a:r>
          </a:p>
          <a:p>
            <a:pPr eaLnBrk="1" hangingPunct="1">
              <a:lnSpc>
                <a:spcPct val="80000"/>
              </a:lnSpc>
            </a:pPr>
            <a:r>
              <a:rPr lang="en-US" sz="1700" dirty="0" smtClean="0"/>
              <a:t>Lynn Williford, </a:t>
            </a:r>
            <a:r>
              <a:rPr lang="en-US" sz="1700" i="1" dirty="0" smtClean="0"/>
              <a:t>Assistant Provost for Institutional Research and Assessment</a:t>
            </a:r>
            <a:r>
              <a:rPr lang="en-US" sz="1700" dirty="0" smtClean="0"/>
              <a:t> (as Assistant Provost) </a:t>
            </a:r>
          </a:p>
          <a:p>
            <a:pPr eaLnBrk="1" hangingPunct="1">
              <a:lnSpc>
                <a:spcPct val="80000"/>
              </a:lnSpc>
            </a:pPr>
            <a:r>
              <a:rPr lang="en-US" sz="1700" dirty="0" smtClean="0"/>
              <a:t>Jan Yopp, </a:t>
            </a:r>
            <a:r>
              <a:rPr lang="en-US" sz="1700" i="1" dirty="0" smtClean="0"/>
              <a:t>Professor of JOMC and Dean of the Summer School</a:t>
            </a:r>
            <a:r>
              <a:rPr lang="en-US" sz="1700" dirty="0" smtClean="0"/>
              <a:t> (as Dean of the Summer School)</a:t>
            </a:r>
          </a:p>
          <a:p>
            <a:pPr eaLnBrk="1" hangingPunct="1">
              <a:lnSpc>
                <a:spcPct val="80000"/>
              </a:lnSpc>
            </a:pPr>
            <a:endParaRPr lang="en-US" sz="1700" dirty="0" smtClean="0"/>
          </a:p>
          <a:p>
            <a:pPr eaLnBrk="1" hangingPunct="1">
              <a:lnSpc>
                <a:spcPct val="80000"/>
              </a:lnSpc>
              <a:buFontTx/>
              <a:buNone/>
            </a:pPr>
            <a:endParaRPr lang="en-US" sz="14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smtClean="0"/>
              <a:t>Leadership</a:t>
            </a:r>
          </a:p>
        </p:txBody>
      </p:sp>
      <p:sp>
        <p:nvSpPr>
          <p:cNvPr id="5123" name="Rectangle 3"/>
          <p:cNvSpPr>
            <a:spLocks noGrp="1" noChangeArrowheads="1"/>
          </p:cNvSpPr>
          <p:nvPr>
            <p:ph type="body" idx="1"/>
          </p:nvPr>
        </p:nvSpPr>
        <p:spPr/>
        <p:txBody>
          <a:bodyPr/>
          <a:lstStyle/>
          <a:p>
            <a:pPr eaLnBrk="1" hangingPunct="1">
              <a:lnSpc>
                <a:spcPct val="80000"/>
              </a:lnSpc>
            </a:pPr>
            <a:r>
              <a:rPr lang="en-US" altLang="zh-CN" sz="2000" dirty="0" smtClean="0">
                <a:ea typeface="宋体" pitchFamily="2" charset="-122"/>
              </a:rPr>
              <a:t>Dr. Peter Coclanis, Albert R. Newsome Professor of History and Director of the </a:t>
            </a:r>
            <a:r>
              <a:rPr lang="en-US" sz="2000" dirty="0" smtClean="0"/>
              <a:t>Global Research Institute</a:t>
            </a:r>
            <a:r>
              <a:rPr lang="en-US" altLang="zh-CN" sz="2000" dirty="0" smtClean="0">
                <a:ea typeface="宋体" pitchFamily="2" charset="-122"/>
              </a:rPr>
              <a:t>, leads the internationalization implementation;</a:t>
            </a:r>
          </a:p>
          <a:p>
            <a:pPr eaLnBrk="1" hangingPunct="1">
              <a:lnSpc>
                <a:spcPct val="80000"/>
              </a:lnSpc>
            </a:pPr>
            <a:r>
              <a:rPr lang="en-US" altLang="zh-CN" sz="2000" dirty="0" smtClean="0">
                <a:ea typeface="宋体" pitchFamily="2" charset="-122"/>
              </a:rPr>
              <a:t>Dr. Patricia Pukkila, Professor of Biology and Associate Dean and Director of the Office for Undergraduate Research, leads the research implementation;</a:t>
            </a:r>
          </a:p>
          <a:p>
            <a:pPr eaLnBrk="1" hangingPunct="1">
              <a:lnSpc>
                <a:spcPct val="80000"/>
              </a:lnSpc>
            </a:pPr>
            <a:r>
              <a:rPr lang="en-US" altLang="zh-CN" sz="2000" dirty="0" smtClean="0">
                <a:ea typeface="宋体" pitchFamily="2" charset="-122"/>
              </a:rPr>
              <a:t>Dr. Erika Lindemann, Adjunct Professor of English and Comparative Literature and Associate Dean for Undergraduate Curricula, has led the curricular innovation implementation; </a:t>
            </a:r>
            <a:endParaRPr lang="en-US" sz="2000" dirty="0" smtClean="0"/>
          </a:p>
          <a:p>
            <a:pPr eaLnBrk="1" hangingPunct="1">
              <a:lnSpc>
                <a:spcPct val="80000"/>
              </a:lnSpc>
            </a:pPr>
            <a:r>
              <a:rPr lang="en-US" altLang="zh-CN" sz="2000" dirty="0" smtClean="0">
                <a:ea typeface="宋体" pitchFamily="2" charset="-122"/>
              </a:rPr>
              <a:t>Professor </a:t>
            </a:r>
            <a:r>
              <a:rPr lang="en-US" altLang="zh-CN" sz="2000" dirty="0" smtClean="0">
                <a:ea typeface="宋体" pitchFamily="2" charset="-122"/>
              </a:rPr>
              <a:t>Jan Yopp, Professor of Journalism and Mass Communication and Dean of the Summer School, is implementing Maymester;</a:t>
            </a:r>
          </a:p>
          <a:p>
            <a:pPr eaLnBrk="1" hangingPunct="1">
              <a:lnSpc>
                <a:spcPct val="80000"/>
              </a:lnSpc>
            </a:pPr>
            <a:r>
              <a:rPr lang="en-US" altLang="zh-CN" sz="2000" dirty="0" smtClean="0">
                <a:ea typeface="宋体" pitchFamily="2" charset="-122"/>
              </a:rPr>
              <a:t>Dr. Lynn Williford, Assistant Provost for Institutional Research and Assessment, leads the assessment effort.</a:t>
            </a:r>
            <a:endParaRPr lang="en-US" sz="2000" dirty="0" smtClean="0">
              <a:ea typeface="宋体"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dirty="0" smtClean="0"/>
              <a:t>Goals</a:t>
            </a:r>
          </a:p>
        </p:txBody>
      </p:sp>
      <p:sp>
        <p:nvSpPr>
          <p:cNvPr id="6147" name="Rectangle 3"/>
          <p:cNvSpPr>
            <a:spLocks noGrp="1" noChangeArrowheads="1"/>
          </p:cNvSpPr>
          <p:nvPr>
            <p:ph type="body" idx="1"/>
          </p:nvPr>
        </p:nvSpPr>
        <p:spPr/>
        <p:txBody>
          <a:bodyPr/>
          <a:lstStyle/>
          <a:p>
            <a:pPr eaLnBrk="1" hangingPunct="1"/>
            <a:r>
              <a:rPr lang="en-US" dirty="0" smtClean="0"/>
              <a:t>Connecting the learning expected inside the classroom with what happens outside it – and enhancing the connections between and among courses;  </a:t>
            </a:r>
          </a:p>
          <a:p>
            <a:pPr eaLnBrk="1" hangingPunct="1"/>
            <a:r>
              <a:rPr lang="en-US" dirty="0" smtClean="0"/>
              <a:t>Making research a critical connection between the curriculum and the faculty and the students;  </a:t>
            </a:r>
          </a:p>
          <a:p>
            <a:pPr eaLnBrk="1" hangingPunct="1"/>
            <a:r>
              <a:rPr lang="en-US" dirty="0" smtClean="0"/>
              <a:t>Internationalizing the undergraduate experience.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4000" dirty="0" smtClean="0"/>
              <a:t>Accomplishments:  Curricular Innovations</a:t>
            </a:r>
          </a:p>
        </p:txBody>
      </p:sp>
      <p:sp>
        <p:nvSpPr>
          <p:cNvPr id="7171" name="Rectangle 3"/>
          <p:cNvSpPr>
            <a:spLocks noGrp="1" noChangeArrowheads="1"/>
          </p:cNvSpPr>
          <p:nvPr>
            <p:ph type="body" idx="1"/>
          </p:nvPr>
        </p:nvSpPr>
        <p:spPr/>
        <p:txBody>
          <a:bodyPr/>
          <a:lstStyle/>
          <a:p>
            <a:pPr lvl="1" eaLnBrk="1" hangingPunct="1">
              <a:buFontTx/>
              <a:buNone/>
            </a:pPr>
            <a:r>
              <a:rPr lang="en-US" dirty="0" smtClean="0"/>
              <a:t>Maymester</a:t>
            </a:r>
          </a:p>
          <a:p>
            <a:pPr lvl="2" eaLnBrk="1" hangingPunct="1"/>
            <a:r>
              <a:rPr lang="en-US" dirty="0" smtClean="0"/>
              <a:t>Maymester 2010 ran 24 courses (418 students) across 15 units; Maymester 2011 ran 34 courses (487 students) across 21 units; 25 courses satisfied Gen Ed requirements.</a:t>
            </a:r>
          </a:p>
          <a:p>
            <a:pPr lvl="1" eaLnBrk="1" hangingPunct="1">
              <a:buFontTx/>
              <a:buNone/>
            </a:pPr>
            <a:r>
              <a:rPr lang="en-US" dirty="0" smtClean="0"/>
              <a:t>Interdisciplinary Cluster Program</a:t>
            </a:r>
          </a:p>
          <a:p>
            <a:pPr lvl="2" eaLnBrk="1" hangingPunct="1"/>
            <a:r>
              <a:rPr lang="en-US" dirty="0" smtClean="0"/>
              <a:t>12 clusters </a:t>
            </a:r>
            <a:r>
              <a:rPr lang="en-US" dirty="0" smtClean="0"/>
              <a:t>exist; </a:t>
            </a:r>
            <a:r>
              <a:rPr lang="en-US" dirty="0" smtClean="0"/>
              <a:t>among them are Border Crossings; Defining Difference; Evolution; </a:t>
            </a:r>
            <a:r>
              <a:rPr lang="en-US" dirty="0" smtClean="0"/>
              <a:t>Global </a:t>
            </a:r>
            <a:r>
              <a:rPr lang="en-US" dirty="0" smtClean="0"/>
              <a:t>Environmental Change; </a:t>
            </a:r>
            <a:r>
              <a:rPr lang="en-US" dirty="0" smtClean="0"/>
              <a:t>Human Rights; Knowledge </a:t>
            </a:r>
            <a:r>
              <a:rPr lang="en-US" dirty="0" smtClean="0"/>
              <a:t>at the Crossroads; </a:t>
            </a:r>
            <a:r>
              <a:rPr lang="en-US" dirty="0" smtClean="0"/>
              <a:t>Medicine and Culture; War</a:t>
            </a:r>
            <a:r>
              <a:rPr lang="en-US" dirty="0" smtClean="0"/>
              <a:t>, </a:t>
            </a:r>
            <a:r>
              <a:rPr lang="en-US" dirty="0" smtClean="0"/>
              <a:t>Revolution, </a:t>
            </a:r>
            <a:r>
              <a:rPr lang="en-US" dirty="0" smtClean="0"/>
              <a:t>and Culture; </a:t>
            </a:r>
            <a:endParaRPr lang="en-US" dirty="0" smtClean="0"/>
          </a:p>
          <a:p>
            <a:pPr lvl="2" eaLnBrk="1" hangingPunct="1"/>
            <a:r>
              <a:rPr lang="en-US" dirty="0" smtClean="0"/>
              <a:t>Obstacles </a:t>
            </a:r>
            <a:r>
              <a:rPr lang="en-US" dirty="0" smtClean="0"/>
              <a:t>remain.</a:t>
            </a:r>
          </a:p>
          <a:p>
            <a:pPr lvl="1"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000" dirty="0" smtClean="0"/>
              <a:t>Accomplishments:  Undergraduate Research</a:t>
            </a:r>
          </a:p>
        </p:txBody>
      </p:sp>
      <p:sp>
        <p:nvSpPr>
          <p:cNvPr id="8195" name="Rectangle 3"/>
          <p:cNvSpPr>
            <a:spLocks noGrp="1" noChangeArrowheads="1"/>
          </p:cNvSpPr>
          <p:nvPr>
            <p:ph type="body" idx="1"/>
          </p:nvPr>
        </p:nvSpPr>
        <p:spPr/>
        <p:txBody>
          <a:bodyPr/>
          <a:lstStyle/>
          <a:p>
            <a:pPr>
              <a:defRPr/>
            </a:pPr>
            <a:r>
              <a:rPr lang="en-US" sz="2400" dirty="0" smtClean="0"/>
              <a:t>Four </a:t>
            </a:r>
            <a:r>
              <a:rPr lang="en-US" sz="2400" dirty="0" smtClean="0"/>
              <a:t>Distinguished Term Professors in Research and Undergraduate Education have been appointed. Dean of </a:t>
            </a:r>
            <a:r>
              <a:rPr lang="en-US" sz="2400" dirty="0" smtClean="0"/>
              <a:t>Arts and Sciences recently </a:t>
            </a:r>
            <a:r>
              <a:rPr lang="en-US" sz="2400" dirty="0" smtClean="0"/>
              <a:t>distributed a call for new nominations.</a:t>
            </a:r>
          </a:p>
          <a:p>
            <a:pPr>
              <a:defRPr/>
            </a:pPr>
            <a:r>
              <a:rPr lang="en-US" sz="2400" dirty="0" smtClean="0"/>
              <a:t>GRC </a:t>
            </a:r>
            <a:r>
              <a:rPr lang="en-US" sz="2400" dirty="0" smtClean="0"/>
              <a:t>Program exceeds all projections: </a:t>
            </a:r>
          </a:p>
          <a:p>
            <a:pPr lvl="1">
              <a:defRPr/>
            </a:pPr>
            <a:r>
              <a:rPr lang="en-US" sz="2000" dirty="0" smtClean="0">
                <a:ea typeface="+mn-ea"/>
              </a:rPr>
              <a:t>Fall 2010 – Spring 2011: 161 courses with 4,500 students enrolled; </a:t>
            </a:r>
          </a:p>
          <a:p>
            <a:pPr lvl="1">
              <a:defRPr/>
            </a:pPr>
            <a:r>
              <a:rPr lang="en-US" sz="2000" dirty="0" smtClean="0">
                <a:ea typeface="+mn-ea"/>
              </a:rPr>
              <a:t>Fall 2006 – Spring 2011: 463 courses with over 13,000 students enrolled</a:t>
            </a:r>
          </a:p>
          <a:p>
            <a:pPr>
              <a:defRPr/>
            </a:pPr>
            <a:r>
              <a:rPr lang="en-US" sz="2400" dirty="0" smtClean="0"/>
              <a:t>SURF </a:t>
            </a:r>
            <a:r>
              <a:rPr lang="en-US" sz="2400" dirty="0" smtClean="0"/>
              <a:t>grants: 80 grants awarded for Summer 2011</a:t>
            </a:r>
          </a:p>
          <a:p>
            <a:pPr>
              <a:defRPr/>
            </a:pPr>
            <a:r>
              <a:rPr lang="en-US" sz="2400" dirty="0" smtClean="0"/>
              <a:t>CRSP: 40 students received the Carolina Research Scholar notation in 2010-2011 and 88 since the inception of the program in 2008. 493 students have registered for CRSP as of May 2011.</a:t>
            </a:r>
            <a:endParaRPr lang="en-US" sz="2000" dirty="0" smtClean="0">
              <a:solidFill>
                <a:srgbClr val="C0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dirty="0" smtClean="0"/>
              <a:t>Accomplishments: Internationalization</a:t>
            </a:r>
          </a:p>
        </p:txBody>
      </p:sp>
      <p:sp>
        <p:nvSpPr>
          <p:cNvPr id="9219" name="Rectangle 3"/>
          <p:cNvSpPr>
            <a:spLocks noGrp="1" noChangeArrowheads="1"/>
          </p:cNvSpPr>
          <p:nvPr>
            <p:ph type="body" idx="1"/>
          </p:nvPr>
        </p:nvSpPr>
        <p:spPr/>
        <p:txBody>
          <a:bodyPr/>
          <a:lstStyle/>
          <a:p>
            <a:pPr eaLnBrk="1" hangingPunct="1"/>
            <a:r>
              <a:rPr lang="en-US" sz="2800" dirty="0" smtClean="0"/>
              <a:t>Embedding internationalization as deeply as possible in the curriculum is critical in our global society.</a:t>
            </a:r>
          </a:p>
          <a:p>
            <a:pPr lvl="1" eaLnBrk="1" hangingPunct="1"/>
            <a:r>
              <a:rPr lang="en-US" sz="2400" dirty="0" smtClean="0"/>
              <a:t>The improvements, via supporting people and programming, to UNC-Chapel Hill’s "international infrastructure" have proven useful although challenges remain including the recent cuts to our Title VI centers.  And, the two ESL positions in the Writing Center struggle to meet campus-wide demand;</a:t>
            </a:r>
          </a:p>
          <a:p>
            <a:pPr lvl="1" eaLnBrk="1" hangingPunct="1"/>
            <a:r>
              <a:rPr lang="en-US" sz="2400" dirty="0" smtClean="0"/>
              <a:t>The recent implementation of the UNC Global Travel Registry is a valuable resource for tracking </a:t>
            </a:r>
            <a:r>
              <a:rPr lang="fr-FR" sz="2400" dirty="0" smtClean="0"/>
              <a:t>contact information on UNC personnel</a:t>
            </a:r>
            <a:r>
              <a:rPr lang="en-US" sz="2400" dirty="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4000" dirty="0" smtClean="0"/>
              <a:t>Assessing Outcomes of the QEP</a:t>
            </a:r>
          </a:p>
        </p:txBody>
      </p:sp>
      <p:sp>
        <p:nvSpPr>
          <p:cNvPr id="10243" name="Rectangle 3"/>
          <p:cNvSpPr>
            <a:spLocks noGrp="1" noChangeArrowheads="1"/>
          </p:cNvSpPr>
          <p:nvPr>
            <p:ph type="body" idx="1"/>
          </p:nvPr>
        </p:nvSpPr>
        <p:spPr>
          <a:xfrm>
            <a:off x="457200" y="1676400"/>
            <a:ext cx="8229600" cy="4267200"/>
          </a:xfrm>
        </p:spPr>
        <p:txBody>
          <a:bodyPr/>
          <a:lstStyle/>
          <a:p>
            <a:pPr eaLnBrk="1" hangingPunct="1">
              <a:lnSpc>
                <a:spcPct val="80000"/>
              </a:lnSpc>
            </a:pPr>
            <a:r>
              <a:rPr lang="en-US" sz="2400" dirty="0" smtClean="0"/>
              <a:t>Goal -- To measure the effectiveness of the QEP initiatives in enhancing student learning outcomes, including:</a:t>
            </a:r>
          </a:p>
          <a:p>
            <a:pPr lvl="1" eaLnBrk="1" hangingPunct="1">
              <a:lnSpc>
                <a:spcPct val="80000"/>
              </a:lnSpc>
            </a:pPr>
            <a:r>
              <a:rPr lang="en-US" sz="2000" dirty="0" smtClean="0"/>
              <a:t>Integrating and applying knowledge from various disciplines, and </a:t>
            </a:r>
          </a:p>
          <a:p>
            <a:pPr lvl="1" eaLnBrk="1" hangingPunct="1">
              <a:lnSpc>
                <a:spcPct val="80000"/>
              </a:lnSpc>
            </a:pPr>
            <a:r>
              <a:rPr lang="en-US" sz="2000" dirty="0" smtClean="0"/>
              <a:t>Making connections between classroom learning and the outside world?</a:t>
            </a:r>
          </a:p>
          <a:p>
            <a:pPr eaLnBrk="1" hangingPunct="1">
              <a:lnSpc>
                <a:spcPct val="80000"/>
              </a:lnSpc>
            </a:pPr>
            <a:r>
              <a:rPr lang="en-US" sz="2400" dirty="0" smtClean="0"/>
              <a:t>Methods used: </a:t>
            </a:r>
          </a:p>
          <a:p>
            <a:pPr lvl="1" eaLnBrk="1" hangingPunct="1">
              <a:lnSpc>
                <a:spcPct val="80000"/>
              </a:lnSpc>
            </a:pPr>
            <a:r>
              <a:rPr lang="en-US" sz="2000" dirty="0" smtClean="0"/>
              <a:t>Longitudinal study of the entering first-year class of 2006 and later cohorts, comparing outcomes to those of pre-2006 cohorts;</a:t>
            </a:r>
          </a:p>
          <a:p>
            <a:pPr lvl="1" eaLnBrk="1" hangingPunct="1">
              <a:lnSpc>
                <a:spcPct val="80000"/>
              </a:lnSpc>
            </a:pPr>
            <a:r>
              <a:rPr lang="en-US" sz="2000" dirty="0" smtClean="0"/>
              <a:t>Tracking course-taking patterns and out-of-class activities;</a:t>
            </a:r>
          </a:p>
          <a:p>
            <a:pPr lvl="1" eaLnBrk="1" hangingPunct="1">
              <a:lnSpc>
                <a:spcPct val="80000"/>
              </a:lnSpc>
            </a:pPr>
            <a:r>
              <a:rPr lang="en-US" sz="2000" dirty="0" smtClean="0"/>
              <a:t>Pre- and post-assessments of the impact of study abroad and research experiences; </a:t>
            </a:r>
          </a:p>
          <a:p>
            <a:pPr lvl="1" eaLnBrk="1" hangingPunct="1">
              <a:lnSpc>
                <a:spcPct val="80000"/>
              </a:lnSpc>
            </a:pPr>
            <a:r>
              <a:rPr lang="en-US" sz="2000" dirty="0" smtClean="0"/>
              <a:t>Intensive interviews of sophomores and seniors; and, </a:t>
            </a:r>
          </a:p>
          <a:p>
            <a:pPr lvl="1" eaLnBrk="1" hangingPunct="1">
              <a:lnSpc>
                <a:spcPct val="80000"/>
              </a:lnSpc>
            </a:pPr>
            <a:r>
              <a:rPr lang="en-US" sz="2000" dirty="0" smtClean="0"/>
              <a:t>Focus groups and surveys of faculty and students.</a:t>
            </a:r>
            <a:r>
              <a:rPr lang="en-US" sz="18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3155</TotalTime>
  <Words>1666</Words>
  <Application>Microsoft Office PowerPoint</Application>
  <PresentationFormat>On-screen Show (4:3)</PresentationFormat>
  <Paragraphs>135</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Making Critical Connections</vt:lpstr>
      <vt:lpstr>Making Critical Connections</vt:lpstr>
      <vt:lpstr>Implementation Committee</vt:lpstr>
      <vt:lpstr>Leadership</vt:lpstr>
      <vt:lpstr>Goals</vt:lpstr>
      <vt:lpstr>Accomplishments:  Curricular Innovations</vt:lpstr>
      <vt:lpstr>Accomplishments:  Undergraduate Research</vt:lpstr>
      <vt:lpstr>Accomplishments: Internationalization</vt:lpstr>
      <vt:lpstr>Assessing Outcomes of the QEP</vt:lpstr>
      <vt:lpstr>Evidence of Effectiveness:   Maymester Experience</vt:lpstr>
      <vt:lpstr>Evidence of Effectiveness: Undergraduate Research</vt:lpstr>
      <vt:lpstr>Graduate Research Consultant   (GRC) Program</vt:lpstr>
      <vt:lpstr>GRC Program Outcomes</vt:lpstr>
      <vt:lpstr>Carolina Research Scholars</vt:lpstr>
      <vt:lpstr>Graduate Mentor Program</vt:lpstr>
      <vt:lpstr>Summer Undergraduate Research Fellowship (SURF) Program</vt:lpstr>
      <vt:lpstr>Study Abroad Experience</vt:lpstr>
      <vt:lpstr>Longitudinal Cohort Study</vt:lpstr>
      <vt:lpstr>Findings from the Interviews</vt:lpstr>
      <vt:lpstr>Questions?</vt:lpstr>
    </vt:vector>
  </TitlesOfParts>
  <Company>UNC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Critical Connections</dc:title>
  <dc:creator>GMH</dc:creator>
  <cp:lastModifiedBy>Lenovo User</cp:lastModifiedBy>
  <cp:revision>193</cp:revision>
  <dcterms:created xsi:type="dcterms:W3CDTF">2006-04-07T19:51:43Z</dcterms:created>
  <dcterms:modified xsi:type="dcterms:W3CDTF">2011-09-13T19:05:12Z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