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685" r:id="rId5"/>
    <p:sldMasterId id="2147483687" r:id="rId6"/>
    <p:sldMasterId id="2147483693" r:id="rId7"/>
  </p:sldMasterIdLst>
  <p:notesMasterIdLst>
    <p:notesMasterId r:id="rId21"/>
  </p:notesMasterIdLst>
  <p:handoutMasterIdLst>
    <p:handoutMasterId r:id="rId22"/>
  </p:handoutMasterIdLst>
  <p:sldIdLst>
    <p:sldId id="256" r:id="rId8"/>
    <p:sldId id="382" r:id="rId9"/>
    <p:sldId id="270" r:id="rId10"/>
    <p:sldId id="278" r:id="rId11"/>
    <p:sldId id="354" r:id="rId12"/>
    <p:sldId id="357" r:id="rId13"/>
    <p:sldId id="358" r:id="rId14"/>
    <p:sldId id="359" r:id="rId15"/>
    <p:sldId id="360" r:id="rId16"/>
    <p:sldId id="361" r:id="rId17"/>
    <p:sldId id="387" r:id="rId18"/>
    <p:sldId id="395" r:id="rId19"/>
    <p:sldId id="381" r:id="rId20"/>
  </p:sldIdLst>
  <p:sldSz cx="12192000" cy="6858000"/>
  <p:notesSz cx="7023100" cy="93091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in, Carly Ann" initials="PCA" lastIdx="1" clrIdx="0">
    <p:extLst>
      <p:ext uri="{19B8F6BF-5375-455C-9EA6-DF929625EA0E}">
        <p15:presenceInfo xmlns:p15="http://schemas.microsoft.com/office/powerpoint/2012/main" userId="S::perin@ad.unc.edu::d50b866a-fa06-4b14-b6aa-7cb00d094c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4A"/>
    <a:srgbClr val="4B9CD4"/>
    <a:srgbClr val="12294B"/>
    <a:srgbClr val="7DAED3"/>
    <a:srgbClr val="333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/>
    <p:restoredTop sz="86328" autoAdjust="0"/>
  </p:normalViewPr>
  <p:slideViewPr>
    <p:cSldViewPr snapToGrid="0">
      <p:cViewPr varScale="1">
        <p:scale>
          <a:sx n="120" d="100"/>
          <a:sy n="120" d="100"/>
        </p:scale>
        <p:origin x="11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382E9B-2E1E-2E4C-AD6C-CD25AB79A4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3B846-1A7F-4C49-86ED-FB5F92D9A6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906E-E814-BF47-81DE-250C7762E589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CCC95-A77C-BC4F-8104-25E10A50C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95BB8-6ED6-4A43-9DD9-F262215397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2EBBC-649E-444A-8335-23EE07681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17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B06F0F-9AF2-474C-B758-2A794CCB5DF8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3E675DC-4C39-C549-BC27-97902BADB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75DC-4C39-C549-BC27-97902BADB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75DC-4C39-C549-BC27-97902BADB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75DC-4C39-C549-BC27-97902BADB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3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847725"/>
            <a:ext cx="3252787" cy="183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45103-308F-4346-80D2-CB31A447E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81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45103-308F-4346-80D2-CB31A447E4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43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E675DC-4C39-C549-BC27-97902BADB2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457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675DC-4C39-C549-BC27-97902BADB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ampus_fall_9823_duotone_no leaves.jpg">
            <a:extLst>
              <a:ext uri="{FF2B5EF4-FFF2-40B4-BE49-F238E27FC236}">
                <a16:creationId xmlns:a16="http://schemas.microsoft.com/office/drawing/2014/main" id="{F4D0AD7E-458C-9E4A-9E9F-601F6C9DE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9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879" y="654125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7064" y="3218374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9CBF2-933D-7F45-AA1C-5DAFB9FD8983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A7300E-1A9F-A64F-93EC-8BE7EFC07AC7}"/>
              </a:ext>
            </a:extLst>
          </p:cNvPr>
          <p:cNvCxnSpPr/>
          <p:nvPr userDrawn="1"/>
        </p:nvCxnSpPr>
        <p:spPr>
          <a:xfrm flipV="1">
            <a:off x="1020420" y="3041725"/>
            <a:ext cx="8984976" cy="47903"/>
          </a:xfrm>
          <a:prstGeom prst="line">
            <a:avLst/>
          </a:prstGeom>
          <a:ln w="25400">
            <a:solidFill>
              <a:srgbClr val="1229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4C20FE-B0EF-2645-B8D4-6481F44E7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25504"/>
            <a:ext cx="12192000" cy="7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6265B-0819-0346-99AC-18E2A70501F6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859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1951" y="169656"/>
            <a:ext cx="10972800" cy="4089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367" y="1583267"/>
            <a:ext cx="11492005" cy="4055533"/>
          </a:xfrm>
        </p:spPr>
        <p:txBody>
          <a:bodyPr/>
          <a:lstStyle>
            <a:lvl1pPr marL="0" indent="0" algn="l">
              <a:buNone/>
              <a:defRPr>
                <a:solidFill>
                  <a:srgbClr val="ADADA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356351"/>
            <a:ext cx="508000" cy="501647"/>
          </a:xfrm>
          <a:prstGeom prst="rect">
            <a:avLst/>
          </a:prstGeom>
        </p:spPr>
        <p:txBody>
          <a:bodyPr/>
          <a:lstStyle/>
          <a:p>
            <a:fld id="{263E268E-DA18-874E-8CBA-6F80F366F2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351367" y="219137"/>
            <a:ext cx="11492005" cy="102596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366" y="6356351"/>
            <a:ext cx="5953809" cy="501648"/>
          </a:xfrm>
        </p:spPr>
        <p:txBody>
          <a:bodyPr/>
          <a:lstStyle/>
          <a:p>
            <a:r>
              <a:rPr lang="en-US" dirty="0"/>
              <a:t>Office of Institutional Research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78459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84000" y="6356351"/>
            <a:ext cx="508000" cy="501647"/>
          </a:xfrm>
          <a:prstGeom prst="rect">
            <a:avLst/>
          </a:prstGeom>
        </p:spPr>
        <p:txBody>
          <a:bodyPr/>
          <a:lstStyle/>
          <a:p>
            <a:fld id="{263E268E-DA18-874E-8CBA-6F80F366F2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366" y="6356351"/>
            <a:ext cx="5953809" cy="501648"/>
          </a:xfrm>
        </p:spPr>
        <p:txBody>
          <a:bodyPr/>
          <a:lstStyle>
            <a:lvl1pPr>
              <a:defRPr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Office of Institutional Research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748581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356351"/>
            <a:ext cx="508000" cy="501647"/>
          </a:xfrm>
          <a:prstGeom prst="rect">
            <a:avLst/>
          </a:prstGeom>
        </p:spPr>
        <p:txBody>
          <a:bodyPr/>
          <a:lstStyle/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305175" y="1583267"/>
            <a:ext cx="5538197" cy="43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1366" y="1583267"/>
            <a:ext cx="5538197" cy="43762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2863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Department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684000" y="6356351"/>
            <a:ext cx="508000" cy="501647"/>
          </a:xfrm>
          <a:prstGeom prst="rect">
            <a:avLst/>
          </a:prstGeom>
        </p:spPr>
        <p:txBody>
          <a:bodyPr/>
          <a:lstStyle/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ampus_fall_9823_duotone_no leave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9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1396" y="1908313"/>
            <a:ext cx="9144000" cy="1133411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900" y="3251200"/>
            <a:ext cx="9144000" cy="777467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12294B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8541" y="5750675"/>
            <a:ext cx="11220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9CBF2-933D-7F45-AA1C-5DAFB9FD8983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75309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0180" y="575067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5E79E-167E-694E-BC6E-7104C4D7A6B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020420" y="3041725"/>
            <a:ext cx="8984976" cy="47903"/>
          </a:xfrm>
          <a:prstGeom prst="line">
            <a:avLst/>
          </a:prstGeom>
          <a:ln w="25400">
            <a:solidFill>
              <a:srgbClr val="1229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6115800"/>
            <a:ext cx="12192000" cy="7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58E-6697-8C4A-A482-106FA72E91D6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4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33E4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B20C-7814-0C49-A638-036B9F3A43D7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2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759" y="1051340"/>
            <a:ext cx="5847893" cy="50623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7652" y="1051340"/>
            <a:ext cx="5858565" cy="5062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C26B-EC63-BC49-A2E3-8A9E37F67138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158E-6697-8C4A-A482-106FA72E91D6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17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09" y="38724"/>
            <a:ext cx="10515600" cy="1039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09" y="1077844"/>
            <a:ext cx="5848143" cy="662608"/>
          </a:xfrm>
        </p:spPr>
        <p:txBody>
          <a:bodyPr anchor="t">
            <a:normAutofit/>
          </a:bodyPr>
          <a:lstStyle>
            <a:lvl1pPr marL="0" indent="0">
              <a:lnSpc>
                <a:spcPct val="65000"/>
              </a:lnSpc>
              <a:spcBef>
                <a:spcPts val="867"/>
              </a:spcBef>
              <a:buNone/>
              <a:defRPr sz="2667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509" y="1740453"/>
            <a:ext cx="5848143" cy="43820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52" y="1077844"/>
            <a:ext cx="5860155" cy="662608"/>
          </a:xfrm>
        </p:spPr>
        <p:txBody>
          <a:bodyPr anchor="t">
            <a:normAutofit/>
          </a:bodyPr>
          <a:lstStyle>
            <a:lvl1pPr marL="0" indent="0">
              <a:lnSpc>
                <a:spcPct val="65000"/>
              </a:lnSpc>
              <a:spcBef>
                <a:spcPts val="867"/>
              </a:spcBef>
              <a:buNone/>
              <a:defRPr sz="2667" b="1">
                <a:solidFill>
                  <a:schemeClr val="accent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52" y="1740453"/>
            <a:ext cx="5860155" cy="43820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3AC-692F-584C-A154-16C4C3DC17A3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2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068-A598-D348-8395-8C0CFF89BB10}" type="datetime1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D76-4518-DC49-9A94-CD0119D101CC}" type="datetime1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3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50" y="70679"/>
            <a:ext cx="10080141" cy="104250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2287" y="1113183"/>
            <a:ext cx="7791093" cy="49033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050" y="1113183"/>
            <a:ext cx="3932237" cy="490330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83CD-3FB7-7240-9E9E-3AD05ADD5060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97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54" y="6846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3590" y="695878"/>
            <a:ext cx="6749471" cy="532944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1354" y="1668670"/>
            <a:ext cx="3932237" cy="4356652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0B07-B5E9-4746-A05A-FCB9EF2F0338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7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265" y="4788453"/>
            <a:ext cx="6749471" cy="452300"/>
          </a:xfrm>
        </p:spPr>
        <p:txBody>
          <a:bodyPr anchor="t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266" y="315982"/>
            <a:ext cx="6749471" cy="447247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1263" y="5240753"/>
            <a:ext cx="6749472" cy="78456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1288-EF90-7447-B9C9-119B8C01213A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9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37" y="4788453"/>
            <a:ext cx="4470248" cy="452300"/>
          </a:xfrm>
        </p:spPr>
        <p:txBody>
          <a:bodyPr anchor="t">
            <a:normAutofit/>
          </a:bodyPr>
          <a:lstStyle>
            <a:lvl1pPr algn="ctr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43038" y="315981"/>
            <a:ext cx="4470247" cy="447964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3035" y="5240753"/>
            <a:ext cx="4470249" cy="78456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D1C1-5EDE-A348-9AE0-C900D36D9BF6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80498" y="315981"/>
            <a:ext cx="4470247" cy="447964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80494" y="5239546"/>
            <a:ext cx="4470249" cy="78456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80494" y="4795631"/>
            <a:ext cx="4470249" cy="45350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7DAED3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67384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612250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A086C-61E9-D44E-AA11-FE7D7CCC0F71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5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No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078331"/>
            <a:ext cx="12192000" cy="7796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870" y="6477622"/>
            <a:ext cx="1122017" cy="365125"/>
          </a:xfrm>
        </p:spPr>
        <p:txBody>
          <a:bodyPr/>
          <a:lstStyle/>
          <a:p>
            <a:fld id="{F73201EE-6767-7747-92C7-25DF718FC9BA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2294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9B20C-7814-0C49-A638-036B9F3A43D7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BC26B-EC63-BC49-A2E3-8A9E37F67138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F03AC-692F-584C-A154-16C4C3DC17A3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2068-A598-D348-8395-8C0CFF89BB10}" type="datetime1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4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ED76-4518-DC49-9A94-CD0119D101CC}" type="datetime1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83CD-3FB7-7240-9E9E-3AD05ADD5060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0B07-B5E9-4746-A05A-FCB9EF2F0338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022819-8D46-A047-AE66-F596135579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125504"/>
            <a:ext cx="12192000" cy="7324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0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31482" y="6401112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9CD4"/>
                </a:solidFill>
              </a:defRPr>
            </a:lvl1pPr>
          </a:lstStyle>
          <a:p>
            <a:fld id="{F8E6265B-0819-0346-99AC-18E2A70501F6}" type="datetime1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3134" y="640111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B9CD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9076" y="6401112"/>
            <a:ext cx="1746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9CD4"/>
                </a:solidFill>
              </a:defRPr>
            </a:lvl1pPr>
          </a:lstStyle>
          <a:p>
            <a:fld id="{7EB5E79E-167E-694E-BC6E-7104C4D7A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B9CD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12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2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2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2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229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12192000" cy="47606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4663925"/>
            <a:ext cx="12192000" cy="5031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1" y="169656"/>
            <a:ext cx="10972800" cy="4089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950" y="4646992"/>
            <a:ext cx="5818716" cy="503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UNC_logo_RG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9" y="5619437"/>
            <a:ext cx="2884632" cy="7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6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09585" rtl="0" eaLnBrk="1" latinLnBrk="0" hangingPunct="1">
        <a:spcBef>
          <a:spcPct val="0"/>
        </a:spcBef>
        <a:buNone/>
        <a:defRPr sz="5333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933" kern="1200">
          <a:solidFill>
            <a:schemeClr val="tx2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2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6351"/>
            <a:ext cx="12192000" cy="50164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1684000" y="6356351"/>
            <a:ext cx="508000" cy="5016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367" y="219137"/>
            <a:ext cx="11492005" cy="10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369" y="1600201"/>
            <a:ext cx="11492004" cy="437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366" y="6356351"/>
            <a:ext cx="5953809" cy="501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Office of Institutional Research and Assessment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90064" y="1354667"/>
            <a:ext cx="11193936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4000" y="6356351"/>
            <a:ext cx="508000" cy="501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FFFFFF"/>
                </a:solidFill>
              </a:defRPr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6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400" b="1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5">
              <a:lumMod val="25000"/>
            </a:schemeClr>
          </a:solidFill>
          <a:latin typeface="Georgia" charset="0"/>
          <a:ea typeface="Georgia" charset="0"/>
          <a:cs typeface="Georgia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933" kern="1200">
          <a:solidFill>
            <a:schemeClr val="accent5">
              <a:lumMod val="25000"/>
            </a:schemeClr>
          </a:solidFill>
          <a:latin typeface="Georgia" charset="0"/>
          <a:ea typeface="Georgia" charset="0"/>
          <a:cs typeface="Georgia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accent5">
              <a:lumMod val="25000"/>
            </a:schemeClr>
          </a:solidFill>
          <a:latin typeface="Georgia" charset="0"/>
          <a:ea typeface="Georgia" charset="0"/>
          <a:cs typeface="Georgia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5">
              <a:lumMod val="25000"/>
            </a:schemeClr>
          </a:solidFill>
          <a:latin typeface="Georgia" charset="0"/>
          <a:ea typeface="Georgia" charset="0"/>
          <a:cs typeface="Georgia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accent5">
              <a:lumMod val="25000"/>
            </a:schemeClr>
          </a:solidFill>
          <a:latin typeface="Georgia" charset="0"/>
          <a:ea typeface="Georgia" charset="0"/>
          <a:cs typeface="Georgia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759" y="35905"/>
            <a:ext cx="11793621" cy="10154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759" y="1051341"/>
            <a:ext cx="11793621" cy="5074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9706" y="5760379"/>
            <a:ext cx="1122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 b="0" i="0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8E6265B-0819-0346-99AC-18E2A70501F6}" type="datetime1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7627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180" y="57603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b="0" i="0">
                <a:solidFill>
                  <a:srgbClr val="4B9CD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EB5E79E-167E-694E-BC6E-7104C4D7A6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125504"/>
            <a:ext cx="12192000" cy="7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7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rgbClr val="4B9CD4"/>
          </a:solidFill>
          <a:latin typeface="Arial" charset="0"/>
          <a:ea typeface="Arial" charset="0"/>
          <a:cs typeface="Arial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Helvetica" charset="0"/>
        <a:buChar char="-"/>
        <a:defRPr sz="24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Helvetica" charset="0"/>
        <a:buChar char="-"/>
        <a:defRPr sz="18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2294B"/>
          </a:solidFill>
          <a:latin typeface="Arial" charset="0"/>
          <a:ea typeface="Arial" charset="0"/>
          <a:cs typeface="Arial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 Budget Process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Faculty Council</a:t>
            </a:r>
          </a:p>
          <a:p>
            <a:r>
              <a:rPr lang="en-US" dirty="0"/>
              <a:t>December 6, 2019</a:t>
            </a:r>
          </a:p>
        </p:txBody>
      </p:sp>
    </p:spTree>
    <p:extLst>
      <p:ext uri="{BB962C8B-B14F-4D97-AF65-F5344CB8AC3E}">
        <p14:creationId xmlns:p14="http://schemas.microsoft.com/office/powerpoint/2010/main" val="201819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BDE-95F5-4C91-A1D7-5F11B614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219138"/>
            <a:ext cx="11492005" cy="541618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1329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Competitiveness of UNC-Chapel Hill Assistant Professor Salaries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6DB0-998D-4C3C-8423-5DBC827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7B61-0AC3-4B94-AD3E-134EED0F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2018-19 Faculty Salary Analysis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92" y="779260"/>
            <a:ext cx="9551801" cy="5552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9650" y="3349307"/>
            <a:ext cx="1292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Median=$102.2</a:t>
            </a:r>
          </a:p>
        </p:txBody>
      </p:sp>
    </p:spTree>
    <p:extLst>
      <p:ext uri="{BB962C8B-B14F-4D97-AF65-F5344CB8AC3E}">
        <p14:creationId xmlns:p14="http://schemas.microsoft.com/office/powerpoint/2010/main" val="131480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759" y="302248"/>
            <a:ext cx="11793621" cy="1015435"/>
          </a:xfrm>
        </p:spPr>
        <p:txBody>
          <a:bodyPr>
            <a:normAutofit/>
          </a:bodyPr>
          <a:lstStyle/>
          <a:p>
            <a:r>
              <a:rPr lang="en-US" sz="3600" dirty="0"/>
              <a:t>Deferred Maintenance: Range of Potential Actions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6BFE1B-98AF-4C04-9C38-4F061B3DFD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89700" y="1673428"/>
            <a:ext cx="228600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Appropriations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State budget risk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BOG allocation methodology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CEBABE-6440-4FDE-8D52-F4BDFC9B727F}"/>
              </a:ext>
            </a:extLst>
          </p:cNvPr>
          <p:cNvSpPr/>
          <p:nvPr/>
        </p:nvSpPr>
        <p:spPr>
          <a:xfrm>
            <a:off x="3607183" y="3262694"/>
            <a:ext cx="4766797" cy="2584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5ADEE-E109-468C-BAFB-9A503ACEE856}"/>
              </a:ext>
            </a:extLst>
          </p:cNvPr>
          <p:cNvSpPr txBox="1"/>
          <p:nvPr/>
        </p:nvSpPr>
        <p:spPr>
          <a:xfrm>
            <a:off x="4300812" y="3736602"/>
            <a:ext cx="3474261" cy="1569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b="1" dirty="0">
                <a:solidFill>
                  <a:prstClr val="white"/>
                </a:solidFill>
                <a:latin typeface="Calibri" panose="020F0502020204030204"/>
              </a:rPr>
              <a:t>$850 M</a:t>
            </a:r>
          </a:p>
          <a:p>
            <a:pPr algn="ctr"/>
            <a:r>
              <a:rPr lang="en-US" sz="2667" b="1" dirty="0">
                <a:solidFill>
                  <a:prstClr val="white"/>
                </a:solidFill>
                <a:latin typeface="Calibri" panose="020F0502020204030204"/>
              </a:rPr>
              <a:t>Deferred Maintenance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26314-76C5-45C0-B7B1-303266CB5627}"/>
              </a:ext>
            </a:extLst>
          </p:cNvPr>
          <p:cNvSpPr txBox="1"/>
          <p:nvPr/>
        </p:nvSpPr>
        <p:spPr>
          <a:xfrm>
            <a:off x="344371" y="2977595"/>
            <a:ext cx="24384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Student Fees</a:t>
            </a:r>
          </a:p>
          <a:p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- Considered $65 per student fee last year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B87AD81-45E9-470A-B6D2-75B3B3E5B677}"/>
              </a:ext>
            </a:extLst>
          </p:cNvPr>
          <p:cNvSpPr txBox="1">
            <a:spLocks/>
          </p:cNvSpPr>
          <p:nvPr/>
        </p:nvSpPr>
        <p:spPr>
          <a:xfrm>
            <a:off x="6584765" y="1429621"/>
            <a:ext cx="2285895" cy="1477328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21920" tIns="60960" rIns="121920" bIns="6096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Helvetica" charset="0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Helvetica" charset="0"/>
              <a:buChar char="-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Policy Change</a:t>
            </a: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Increase carryforward authority </a:t>
            </a: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Use operating funds for R&amp;R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798865D0-5C5D-482D-ADB7-B4DDA50BE7BF}"/>
              </a:ext>
            </a:extLst>
          </p:cNvPr>
          <p:cNvSpPr txBox="1">
            <a:spLocks/>
          </p:cNvSpPr>
          <p:nvPr/>
        </p:nvSpPr>
        <p:spPr>
          <a:xfrm>
            <a:off x="9423760" y="2977595"/>
            <a:ext cx="2158641" cy="1231106"/>
          </a:xfrm>
          <a:prstGeom prst="rect">
            <a:avLst/>
          </a:prstGeom>
          <a:solidFill>
            <a:schemeClr val="accent1"/>
          </a:solidFill>
          <a:ln w="60325">
            <a:noFill/>
          </a:ln>
        </p:spPr>
        <p:txBody>
          <a:bodyPr vert="horz" wrap="square" lIns="121920" tIns="60960" rIns="121920" bIns="6096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Helvetica" charset="0"/>
              <a:buChar char="-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Helvetica" charset="0"/>
              <a:buChar char="-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prstClr val="white"/>
                </a:solidFill>
                <a:latin typeface="Calibri" panose="020F0502020204030204"/>
              </a:rPr>
              <a:t>Other</a:t>
            </a: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Potential P3 opportunity</a:t>
            </a:r>
          </a:p>
          <a:p>
            <a:pPr marL="228594" indent="-228594" defTabSz="914377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Development effort 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91F247A-F2F6-431E-9D61-DE486CE7786A}"/>
              </a:ext>
            </a:extLst>
          </p:cNvPr>
          <p:cNvSpPr/>
          <p:nvPr/>
        </p:nvSpPr>
        <p:spPr>
          <a:xfrm>
            <a:off x="2877495" y="3715179"/>
            <a:ext cx="824412" cy="49460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269B787A-0275-4482-B97E-8E429DA44305}"/>
              </a:ext>
            </a:extLst>
          </p:cNvPr>
          <p:cNvSpPr/>
          <p:nvPr/>
        </p:nvSpPr>
        <p:spPr>
          <a:xfrm>
            <a:off x="8373981" y="3715179"/>
            <a:ext cx="880327" cy="49460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0C3402F-A250-440C-9E38-C69FB6F7E9BC}"/>
              </a:ext>
            </a:extLst>
          </p:cNvPr>
          <p:cNvSpPr/>
          <p:nvPr/>
        </p:nvSpPr>
        <p:spPr>
          <a:xfrm>
            <a:off x="4253452" y="2977595"/>
            <a:ext cx="449177" cy="4514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4208986-6A3E-4971-8DB9-BBA4DFB59301}"/>
              </a:ext>
            </a:extLst>
          </p:cNvPr>
          <p:cNvSpPr/>
          <p:nvPr/>
        </p:nvSpPr>
        <p:spPr>
          <a:xfrm>
            <a:off x="7264786" y="2971772"/>
            <a:ext cx="449177" cy="45140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733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824B5-23E3-4685-8EE8-6A257E3D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FDDC1-E6E7-46E3-8CB2-6CE725CA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BF61A-02C8-4172-9CB9-2DC62785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4811-9B27-4727-A082-277804EB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18"/>
            <a:ext cx="12192000" cy="68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Faculty Council </a:t>
            </a:r>
          </a:p>
          <a:p>
            <a:r>
              <a:rPr lang="en-US" dirty="0"/>
              <a:t>December 6, 2019</a:t>
            </a:r>
          </a:p>
        </p:txBody>
      </p:sp>
    </p:spTree>
    <p:extLst>
      <p:ext uri="{BB962C8B-B14F-4D97-AF65-F5344CB8AC3E}">
        <p14:creationId xmlns:p14="http://schemas.microsoft.com/office/powerpoint/2010/main" val="152136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51" y="323133"/>
            <a:ext cx="10515600" cy="557303"/>
          </a:xfrm>
        </p:spPr>
        <p:txBody>
          <a:bodyPr>
            <a:noAutofit/>
          </a:bodyPr>
          <a:lstStyle/>
          <a:p>
            <a:r>
              <a:rPr lang="en-US" sz="4000" dirty="0"/>
              <a:t>UNC BUDGET DEVELOPMENT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59839" y="1176311"/>
            <a:ext cx="9935611" cy="31288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142A4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Why?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University has never operated with an all-funds, prospective budget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Current decentralized and fragmented operating environment makes decision-making based on “University” perspective difficult</a:t>
            </a:r>
            <a:endParaRPr lang="en-US" sz="2133" dirty="0">
              <a:solidFill>
                <a:srgbClr val="142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central strategic investment funds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Ambitious goals of Blueprint for Next require investment</a:t>
            </a:r>
          </a:p>
          <a:p>
            <a:endParaRPr lang="en-US" sz="1867" b="1" dirty="0">
              <a:solidFill>
                <a:srgbClr val="142A4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A8E4B-D98A-4645-991D-A1548F096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30" y="4171350"/>
            <a:ext cx="1823522" cy="182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04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5" y="311258"/>
            <a:ext cx="10515600" cy="557303"/>
          </a:xfrm>
        </p:spPr>
        <p:txBody>
          <a:bodyPr>
            <a:noAutofit/>
          </a:bodyPr>
          <a:lstStyle/>
          <a:p>
            <a:r>
              <a:rPr lang="en-US" sz="4000" dirty="0"/>
              <a:t>UNC BUDGET DEVELOPMENT PLAN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1490" y="974430"/>
            <a:ext cx="9935611" cy="441114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understanding, transparency and visibility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common baseline of revenues and expenditures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allocations/future spending decisions</a:t>
            </a:r>
          </a:p>
          <a:p>
            <a:pPr>
              <a:spcBef>
                <a:spcPts val="1200"/>
              </a:spcBef>
            </a:pPr>
            <a:r>
              <a:rPr lang="en-US" sz="3200" b="1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35 individual unit budget discussions over two months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at recurring funding levels from last year (“continuing resolution”)  </a:t>
            </a:r>
          </a:p>
          <a:p>
            <a:pPr marL="380990" indent="-38099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133" dirty="0">
                <a:solidFill>
                  <a:srgbClr val="142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Adjustments may be necessary once a legislative budget is final</a:t>
            </a:r>
          </a:p>
          <a:p>
            <a:endParaRPr lang="en-US" sz="1867" b="1" dirty="0">
              <a:solidFill>
                <a:srgbClr val="142A4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228E5-6917-BF45-9D3B-F9E973EA8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753" y="1369372"/>
            <a:ext cx="2196934" cy="219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" y="322044"/>
            <a:ext cx="11793621" cy="1015435"/>
          </a:xfrm>
        </p:spPr>
        <p:txBody>
          <a:bodyPr>
            <a:normAutofit/>
          </a:bodyPr>
          <a:lstStyle/>
          <a:p>
            <a:r>
              <a:rPr lang="en-US" sz="4000" dirty="0"/>
              <a:t>Strategic Focus and UNC Strategic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759" y="1349921"/>
            <a:ext cx="11793621" cy="4410459"/>
          </a:xfrm>
        </p:spPr>
        <p:txBody>
          <a:bodyPr/>
          <a:lstStyle/>
          <a:p>
            <a:pPr marL="380990" indent="-380990"/>
            <a:r>
              <a:rPr lang="en-US" sz="2133" dirty="0"/>
              <a:t>Blueprint for Next lays out bold aspirations, which will require investment. </a:t>
            </a:r>
          </a:p>
          <a:p>
            <a:pPr marL="0" indent="0">
              <a:buNone/>
            </a:pPr>
            <a:endParaRPr lang="en-US" sz="2133" dirty="0"/>
          </a:p>
          <a:p>
            <a:pPr marL="0" indent="0">
              <a:buNone/>
            </a:pPr>
            <a:r>
              <a:rPr lang="en-US" sz="2133" b="1" dirty="0"/>
              <a:t>Key Budget Priorities:</a:t>
            </a:r>
          </a:p>
          <a:p>
            <a:pPr marL="380990" indent="-380990"/>
            <a:r>
              <a:rPr lang="en-US" sz="2133" dirty="0"/>
              <a:t>Increase faculty salaries to approach salaries at peer institutions;</a:t>
            </a:r>
          </a:p>
          <a:p>
            <a:pPr marL="380990" indent="-380990"/>
            <a:r>
              <a:rPr lang="en-US" sz="2133" dirty="0"/>
              <a:t>Provide consistent and ongoing resources for faculty start-up funding;</a:t>
            </a:r>
          </a:p>
          <a:p>
            <a:pPr marL="380990" indent="-380990"/>
            <a:r>
              <a:rPr lang="en-US" sz="2133" dirty="0"/>
              <a:t>Raise cash flow and liquidity margins closer to </a:t>
            </a:r>
            <a:r>
              <a:rPr lang="en-US" sz="2133" dirty="0" err="1"/>
              <a:t>Aaa</a:t>
            </a:r>
            <a:r>
              <a:rPr lang="en-US" sz="2133" dirty="0"/>
              <a:t> rated peer institutions; </a:t>
            </a:r>
          </a:p>
          <a:p>
            <a:pPr marL="380990" indent="-380990"/>
            <a:r>
              <a:rPr lang="en-US" sz="2133" dirty="0"/>
              <a:t>Begin resolving long-term structural instability of central strategic funds;</a:t>
            </a:r>
          </a:p>
          <a:p>
            <a:pPr marL="380990" indent="-380990"/>
            <a:r>
              <a:rPr lang="en-US" sz="2133" dirty="0"/>
              <a:t>Address long-standing, significant deferred maintenance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E79E-167E-694E-BC6E-7104C4D7A6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77B6-61D9-40C2-990A-4C6CA1F6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219138"/>
            <a:ext cx="11492005" cy="38071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Full Professors -- UNC-Chapel Hill vs. Peer Average Salary Trends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93B517-E88B-4D62-BA63-781F40EE7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2018-19 Faculty Salary Analysis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D7CD9-6515-4C69-838D-2BE3C59418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5591C-5A1A-4285-B864-C47DAF223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29" y="558037"/>
            <a:ext cx="7101635" cy="5798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3A7C8D-0B35-4A05-B6FD-3A9E98A76869}"/>
              </a:ext>
            </a:extLst>
          </p:cNvPr>
          <p:cNvSpPr txBox="1"/>
          <p:nvPr/>
        </p:nvSpPr>
        <p:spPr>
          <a:xfrm>
            <a:off x="8448442" y="1540571"/>
            <a:ext cx="3060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2008-09 and 2009-10, UNC-Chapel Hill full professor salaries were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above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average for our peers.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2011-12, full professor salaries fell below the peer average and have never recovered.</a:t>
            </a:r>
          </a:p>
        </p:txBody>
      </p:sp>
    </p:spTree>
    <p:extLst>
      <p:ext uri="{BB962C8B-B14F-4D97-AF65-F5344CB8AC3E}">
        <p14:creationId xmlns:p14="http://schemas.microsoft.com/office/powerpoint/2010/main" val="147870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7824-86AE-4808-ADB8-CF3DBB4F7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95" y="80275"/>
            <a:ext cx="11492005" cy="7446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Current Competitiveness of UNC-Chapel Hill Full Professor Salaries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EC8EF-888C-48E3-B134-9B5BFF0F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2018-19 Faculty Salary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B2716-6566-4E3B-AAE4-770FE5F59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70" y="1170354"/>
            <a:ext cx="11492003" cy="4762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lvl="1" indent="0">
              <a:buNone/>
            </a:pP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9F0B9E9-109E-477F-9105-753B5A71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4000" y="6356351"/>
            <a:ext cx="508000" cy="50164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67" y="883700"/>
            <a:ext cx="9156042" cy="54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7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BDE-95F5-4C91-A1D7-5F11B614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86" y="111478"/>
            <a:ext cx="11492005" cy="75463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13294B"/>
                </a:solidFill>
                <a:latin typeface="Arial"/>
              </a:rPr>
              <a:t>Associate Professors -- UNC-Chapel Hill vs. Peer Average Salary Trends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6DB0-998D-4C3C-8423-5DBC827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7B61-0AC3-4B94-AD3E-134EED0F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2018-19 Faculty Salary Analysis 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852" y="1095705"/>
            <a:ext cx="7903956" cy="50381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3A7C8D-0B35-4A05-B6FD-3A9E98A76869}"/>
              </a:ext>
            </a:extLst>
          </p:cNvPr>
          <p:cNvSpPr txBox="1"/>
          <p:nvPr/>
        </p:nvSpPr>
        <p:spPr>
          <a:xfrm>
            <a:off x="8719068" y="1211831"/>
            <a:ext cx="34035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Trends in associate professor salaries are similar to those of full professor salaries.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2008-09, UNC-Chapel Hill salaries were even with the average for our peers but fell behind in subsequent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2018-19, the gap between UNC-Chapel Hill associate professor salaries and the peer average was over $16,000.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 2009-10 and 2014-15, UNC-Chapel Hill salaries for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associate professors (not shown here) increased at only about half the rate of our peer group.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1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BDE-95F5-4C91-A1D7-5F11B614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86" y="111478"/>
            <a:ext cx="11492005" cy="75463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13294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Competitiveness of UNC-Chapel Hill Associate Professor Salaries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6DB0-998D-4C3C-8423-5DBC827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7B61-0AC3-4B94-AD3E-134EED0F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2018-19 Faculty Salary Analysis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87265" y="3285533"/>
            <a:ext cx="128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Median=$116.5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6731" y="4647674"/>
            <a:ext cx="157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percentile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78" y="866111"/>
            <a:ext cx="10379693" cy="54381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75385" y="3377866"/>
            <a:ext cx="2028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 = $116.5</a:t>
            </a:r>
          </a:p>
        </p:txBody>
      </p:sp>
    </p:spTree>
    <p:extLst>
      <p:ext uri="{BB962C8B-B14F-4D97-AF65-F5344CB8AC3E}">
        <p14:creationId xmlns:p14="http://schemas.microsoft.com/office/powerpoint/2010/main" val="215451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7BDE-95F5-4C91-A1D7-5F11B614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67" y="219138"/>
            <a:ext cx="11492005" cy="541618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13294B"/>
                </a:solidFill>
                <a:latin typeface="Arial"/>
              </a:rPr>
              <a:t>Assistant Professors -- UNC-Chapel Hill vs. Peer Average Salary Trends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A6DB0-998D-4C3C-8423-5DBC827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E268E-DA18-874E-8CBA-6F80F366F288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57B61-0AC3-4B94-AD3E-134EED0F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2018-19 Faculty Salary Analysis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3A7C8D-0B35-4A05-B6FD-3A9E98A76869}"/>
              </a:ext>
            </a:extLst>
          </p:cNvPr>
          <p:cNvSpPr txBox="1"/>
          <p:nvPr/>
        </p:nvSpPr>
        <p:spPr>
          <a:xfrm>
            <a:off x="8973732" y="1702244"/>
            <a:ext cx="29642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2008-09, UNC-Chapel Hill assistant professor salaries were equivalent to the average for our peers, but fell behind in subsequent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329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recent years, this gap began to close, and in 2018-19, UNC-Chapel Hill’s average assistant professor salaries were only $3,000 less per year than the peer group average.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3294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2" y="756313"/>
            <a:ext cx="8483344" cy="54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9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NCmodern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Cmodern" id="{862B9FC8-9B0E-5343-84F9-B3B1A0907912}" vid="{B29EB178-5261-F548-A6BF-4FD7DE071816}"/>
    </a:ext>
  </a:extLst>
</a:theme>
</file>

<file path=ppt/theme/theme3.xml><?xml version="1.0" encoding="utf-8"?>
<a:theme xmlns:a="http://schemas.openxmlformats.org/drawingml/2006/main" name="Text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71BD0C9A866545AC6368F6CB141DAB" ma:contentTypeVersion="4" ma:contentTypeDescription="Create a new document." ma:contentTypeScope="" ma:versionID="afb474ec921e60bac955ffe401c9cba6">
  <xsd:schema xmlns:xsd="http://www.w3.org/2001/XMLSchema" xmlns:xs="http://www.w3.org/2001/XMLSchema" xmlns:p="http://schemas.microsoft.com/office/2006/metadata/properties" xmlns:ns2="f3f2084e-06ce-49a7-a062-e8d377c4d327" xmlns:ns3="1b9d7aaf-4a39-40f5-bfac-85dd3704815f" targetNamespace="http://schemas.microsoft.com/office/2006/metadata/properties" ma:root="true" ma:fieldsID="ff6b2c8d71b1609c447cb485f57af2a0" ns2:_="" ns3:_="">
    <xsd:import namespace="f3f2084e-06ce-49a7-a062-e8d377c4d327"/>
    <xsd:import namespace="1b9d7aaf-4a39-40f5-bfac-85dd37048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2084e-06ce-49a7-a062-e8d377c4d3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d7aaf-4a39-40f5-bfac-85dd37048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BD8A8E-FC94-4F3B-8CAB-D7E519CDF8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f2084e-06ce-49a7-a062-e8d377c4d327"/>
    <ds:schemaRef ds:uri="1b9d7aaf-4a39-40f5-bfac-85dd37048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7AB442-E90B-47C2-9CBE-8D6622E888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DD2892-BA78-4287-BBD7-7DCEFB3EA833}">
  <ds:schemaRefs>
    <ds:schemaRef ds:uri="http://schemas.microsoft.com/office/2006/documentManagement/types"/>
    <ds:schemaRef ds:uri="f3f2084e-06ce-49a7-a062-e8d377c4d327"/>
    <ds:schemaRef ds:uri="1b9d7aaf-4a39-40f5-bfac-85dd3704815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522</Words>
  <Application>Microsoft Office PowerPoint</Application>
  <PresentationFormat>Widescreen</PresentationFormat>
  <Paragraphs>93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Wingdings</vt:lpstr>
      <vt:lpstr>Office Theme</vt:lpstr>
      <vt:lpstr>UNCmodern</vt:lpstr>
      <vt:lpstr>Text</vt:lpstr>
      <vt:lpstr>1_Office Theme</vt:lpstr>
      <vt:lpstr>UNC Budget Process Update</vt:lpstr>
      <vt:lpstr>UNC BUDGET DEVELOPMENT PLAN</vt:lpstr>
      <vt:lpstr>UNC BUDGET DEVELOPMENT PLAN</vt:lpstr>
      <vt:lpstr>Strategic Focus and UNC Strategic Priorities</vt:lpstr>
      <vt:lpstr>Full Professors -- UNC-Chapel Hill vs. Peer Average Salary Trends</vt:lpstr>
      <vt:lpstr>Current Competitiveness of UNC-Chapel Hill Full Professor Salaries</vt:lpstr>
      <vt:lpstr>Associate Professors -- UNC-Chapel Hill vs. Peer Average Salary Trends</vt:lpstr>
      <vt:lpstr>Current Competitiveness of UNC-Chapel Hill Associate Professor Salaries</vt:lpstr>
      <vt:lpstr>Assistant Professors -- UNC-Chapel Hill vs. Peer Average Salary Trends</vt:lpstr>
      <vt:lpstr>Current Competitiveness of UNC-Chapel Hill Assistant Professor Salaries</vt:lpstr>
      <vt:lpstr>Deferred Maintenance: Range of Potential Actions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&amp; Operations</dc:title>
  <dc:creator>Perin, Carly Ann</dc:creator>
  <cp:lastModifiedBy>Knego, Helena</cp:lastModifiedBy>
  <cp:revision>46</cp:revision>
  <cp:lastPrinted>2019-12-06T17:50:52Z</cp:lastPrinted>
  <dcterms:created xsi:type="dcterms:W3CDTF">2019-06-25T21:12:01Z</dcterms:created>
  <dcterms:modified xsi:type="dcterms:W3CDTF">2019-12-06T17:51:40Z</dcterms:modified>
</cp:coreProperties>
</file>