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74" r:id="rId3"/>
    <p:sldMasterId id="2147483687" r:id="rId4"/>
    <p:sldMasterId id="2147483700"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7" r:id="rId23"/>
    <p:sldId id="278" r:id="rId24"/>
  </p:sldIdLst>
  <p:sldSz cx="12192000" cy="6858000"/>
  <p:notesSz cx="7772400" cy="10058400"/>
  <p:embeddedFontLst>
    <p:embeddedFont>
      <p:font typeface="Trebuchet MS" panose="020B070302020209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09"/>
    <p:restoredTop sz="51894"/>
  </p:normalViewPr>
  <p:slideViewPr>
    <p:cSldViewPr snapToGrid="0">
      <p:cViewPr varScale="1">
        <p:scale>
          <a:sx n="43" d="100"/>
          <a:sy n="43" d="100"/>
        </p:scale>
        <p:origin x="2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207"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208"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209"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210"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211"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69431903-07C4-442C-BA6A-C31C0BB3F682}"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noRot="1" noChangeAspect="1"/>
          </p:cNvSpPr>
          <p:nvPr>
            <p:ph type="sldImg"/>
          </p:nvPr>
        </p:nvSpPr>
        <p:spPr>
          <a:xfrm>
            <a:off x="533400" y="763588"/>
            <a:ext cx="6704013" cy="3771900"/>
          </a:xfrm>
          <a:prstGeom prst="rect">
            <a:avLst/>
          </a:prstGeom>
        </p:spPr>
      </p:sp>
      <p:sp>
        <p:nvSpPr>
          <p:cNvPr id="401" name="PlaceHolder 2"/>
          <p:cNvSpPr>
            <a:spLocks noGrp="1"/>
          </p:cNvSpPr>
          <p:nvPr>
            <p:ph type="body"/>
          </p:nvPr>
        </p:nvSpPr>
        <p:spPr>
          <a:xfrm>
            <a:off x="777240" y="4480560"/>
            <a:ext cx="6216840" cy="5475960"/>
          </a:xfrm>
          <a:prstGeom prst="rect">
            <a:avLst/>
          </a:prstGeom>
        </p:spPr>
        <p:txBody>
          <a:bodyPr lIns="0" tIns="0" rIns="0" bIns="0">
            <a:spAutoFit/>
          </a:bodyPr>
          <a:lstStyle/>
          <a:p>
            <a:pPr marL="216000" indent="-215280">
              <a:lnSpc>
                <a:spcPct val="100000"/>
              </a:lnSpc>
            </a:pPr>
            <a:endParaRPr lang="en-US" sz="1200" b="0" strike="noStrike" spc="-1"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noRot="1" noChangeAspect="1"/>
          </p:cNvSpPr>
          <p:nvPr>
            <p:ph type="sldImg"/>
          </p:nvPr>
        </p:nvSpPr>
        <p:spPr>
          <a:xfrm>
            <a:off x="533400" y="763588"/>
            <a:ext cx="6704013" cy="3771900"/>
          </a:xfrm>
          <a:prstGeom prst="rect">
            <a:avLst/>
          </a:prstGeom>
        </p:spPr>
      </p:sp>
      <p:sp>
        <p:nvSpPr>
          <p:cNvPr id="403" name="PlaceHolder 2"/>
          <p:cNvSpPr>
            <a:spLocks noGrp="1"/>
          </p:cNvSpPr>
          <p:nvPr>
            <p:ph type="body"/>
          </p:nvPr>
        </p:nvSpPr>
        <p:spPr>
          <a:xfrm>
            <a:off x="777240" y="4777560"/>
            <a:ext cx="6216840" cy="4526280"/>
          </a:xfrm>
          <a:prstGeom prst="rect">
            <a:avLst/>
          </a:prstGeom>
        </p:spPr>
        <p:txBody>
          <a:bodyPr lIns="0" tIns="0" rIns="0" bIns="0">
            <a:spAutoFit/>
          </a:bodyPr>
          <a:lstStyle/>
          <a:p>
            <a:pPr marL="216000" indent="-215640">
              <a:lnSpc>
                <a:spcPct val="100000"/>
              </a:lnSpc>
            </a:pPr>
            <a:endParaRPr lang="en-US" sz="2000" b="0" strike="noStrike" spc="-1" dirty="0">
              <a:latin typeface="Arial"/>
            </a:endParaRPr>
          </a:p>
          <a:p>
            <a:pPr marL="216000" indent="-215640">
              <a:lnSpc>
                <a:spcPct val="100000"/>
              </a:lnSpc>
            </a:pPr>
            <a:endParaRPr lang="en-US" sz="2000" b="0" strike="noStrike" spc="-1" dirty="0">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69431903-07C4-442C-BA6A-C31C0BB3F682}"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288424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69431903-07C4-442C-BA6A-C31C0BB3F682}" type="slidenum">
              <a:rPr lang="en-US" sz="1400" b="0" strike="noStrike" spc="-1" smtClean="0">
                <a:latin typeface="Times New Roman"/>
              </a:rPr>
              <a:t>5</a:t>
            </a:fld>
            <a:endParaRPr lang="en-US" sz="1400" b="0" strike="noStrike" spc="-1">
              <a:latin typeface="Times New Roman"/>
            </a:endParaRPr>
          </a:p>
        </p:txBody>
      </p:sp>
    </p:spTree>
    <p:extLst>
      <p:ext uri="{BB962C8B-B14F-4D97-AF65-F5344CB8AC3E}">
        <p14:creationId xmlns:p14="http://schemas.microsoft.com/office/powerpoint/2010/main" val="1170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noRot="1" noChangeAspect="1"/>
          </p:cNvSpPr>
          <p:nvPr>
            <p:ph type="sldImg"/>
          </p:nvPr>
        </p:nvSpPr>
        <p:spPr>
          <a:xfrm>
            <a:off x="533400" y="763588"/>
            <a:ext cx="6704013" cy="3771900"/>
          </a:xfrm>
          <a:prstGeom prst="rect">
            <a:avLst/>
          </a:prstGeom>
        </p:spPr>
      </p:sp>
      <p:sp>
        <p:nvSpPr>
          <p:cNvPr id="405" name="PlaceHolder 2"/>
          <p:cNvSpPr>
            <a:spLocks noGrp="1"/>
          </p:cNvSpPr>
          <p:nvPr>
            <p:ph type="body"/>
          </p:nvPr>
        </p:nvSpPr>
        <p:spPr>
          <a:xfrm>
            <a:off x="777240" y="4777560"/>
            <a:ext cx="6216840" cy="4526280"/>
          </a:xfrm>
          <a:prstGeom prst="rect">
            <a:avLst/>
          </a:prstGeom>
        </p:spPr>
        <p:txBody>
          <a:bodyPr lIns="0" tIns="0" rIns="0" bIns="0">
            <a:spAutoFit/>
          </a:bodyPr>
          <a:lstStyle/>
          <a:p>
            <a:pPr marL="216000" indent="-215640">
              <a:lnSpc>
                <a:spcPct val="100000"/>
              </a:lnSpc>
            </a:pPr>
            <a:endParaRPr lang="en-US" sz="2000" b="0" strike="noStrike" spc="-1"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noRot="1" noChangeAspect="1"/>
          </p:cNvSpPr>
          <p:nvPr>
            <p:ph type="sldImg"/>
          </p:nvPr>
        </p:nvSpPr>
        <p:spPr>
          <a:xfrm>
            <a:off x="533400" y="763588"/>
            <a:ext cx="6704013" cy="3771900"/>
          </a:xfrm>
          <a:prstGeom prst="rect">
            <a:avLst/>
          </a:prstGeom>
        </p:spPr>
      </p:sp>
      <p:sp>
        <p:nvSpPr>
          <p:cNvPr id="407" name="PlaceHolder 2"/>
          <p:cNvSpPr>
            <a:spLocks noGrp="1"/>
          </p:cNvSpPr>
          <p:nvPr>
            <p:ph type="body"/>
          </p:nvPr>
        </p:nvSpPr>
        <p:spPr>
          <a:xfrm>
            <a:off x="777240" y="4777560"/>
            <a:ext cx="6216840" cy="4526280"/>
          </a:xfrm>
          <a:prstGeom prst="rect">
            <a:avLst/>
          </a:prstGeom>
        </p:spPr>
        <p:txBody>
          <a:bodyPr lIns="0" tIns="0" rIns="0" bIns="0">
            <a:spAutoFit/>
          </a:bodyPr>
          <a:lstStyle/>
          <a:p>
            <a:pPr marL="216000" indent="-215640">
              <a:lnSpc>
                <a:spcPct val="100000"/>
              </a:lnSpc>
            </a:pPr>
            <a:endParaRPr lang="en-US" sz="2000" b="0" strike="noStrike" spc="-1"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8"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5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7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7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7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7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8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8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8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8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9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0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1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1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1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1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2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2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2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2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30"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3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3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3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4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4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5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5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5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5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5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6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6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6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7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7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7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7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8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9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9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9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9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9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9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9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0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20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20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20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20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20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0" y="5892840"/>
            <a:ext cx="12188520" cy="961560"/>
          </a:xfrm>
          <a:prstGeom prst="rect">
            <a:avLst/>
          </a:prstGeom>
          <a:gradFill rotWithShape="0">
            <a:gsLst>
              <a:gs pos="0">
                <a:srgbClr val="639EC8"/>
              </a:gs>
              <a:gs pos="100000">
                <a:srgbClr val="6BABD8"/>
              </a:gs>
            </a:gsLst>
            <a:lin ang="16200000"/>
          </a:gra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7" name="Picture 2"/>
          <p:cNvPicPr/>
          <p:nvPr/>
        </p:nvPicPr>
        <p:blipFill>
          <a:blip r:embed="rId14"/>
          <a:stretch/>
        </p:blipFill>
        <p:spPr>
          <a:xfrm>
            <a:off x="5096160" y="5936400"/>
            <a:ext cx="7029360" cy="866880"/>
          </a:xfrm>
          <a:prstGeom prst="rect">
            <a:avLst/>
          </a:prstGeom>
          <a:ln>
            <a:noFill/>
          </a:ln>
        </p:spPr>
      </p:pic>
      <p:pic>
        <p:nvPicPr>
          <p:cNvPr id="2" name="Picture 3"/>
          <p:cNvPicPr/>
          <p:nvPr/>
        </p:nvPicPr>
        <p:blipFill>
          <a:blip r:embed="rId15"/>
          <a:stretch/>
        </p:blipFill>
        <p:spPr>
          <a:xfrm>
            <a:off x="525960" y="5994360"/>
            <a:ext cx="3563640" cy="734760"/>
          </a:xfrm>
          <a:prstGeom prst="rect">
            <a:avLst/>
          </a:prstGeom>
          <a:ln>
            <a:noFill/>
          </a:ln>
        </p:spPr>
      </p:pic>
      <p:pic>
        <p:nvPicPr>
          <p:cNvPr id="3" name="Picture 3"/>
          <p:cNvPicPr/>
          <p:nvPr/>
        </p:nvPicPr>
        <p:blipFill>
          <a:blip r:embed="rId16"/>
          <a:stretch/>
        </p:blipFill>
        <p:spPr>
          <a:xfrm>
            <a:off x="0" y="0"/>
            <a:ext cx="12220920" cy="6870600"/>
          </a:xfrm>
          <a:prstGeom prst="rect">
            <a:avLst/>
          </a:prstGeom>
          <a:ln>
            <a:noFill/>
          </a:ln>
        </p:spPr>
      </p:pic>
      <p:sp>
        <p:nvSpPr>
          <p:cNvPr id="4" name="PlaceHolder 2"/>
          <p:cNvSpPr>
            <a:spLocks noGrp="1"/>
          </p:cNvSpPr>
          <p:nvPr>
            <p:ph type="title"/>
          </p:nvPr>
        </p:nvSpPr>
        <p:spPr>
          <a:xfrm>
            <a:off x="609480" y="273240"/>
            <a:ext cx="10972080" cy="1145160"/>
          </a:xfrm>
          <a:prstGeom prst="rect">
            <a:avLst/>
          </a:prstGeom>
        </p:spPr>
        <p:txBody>
          <a:bodyPr lIns="0" tIns="0" rIns="0" bIns="0" anchor="ctr">
            <a:spAutoFit/>
          </a:bodyPr>
          <a:lstStyle/>
          <a:p>
            <a:r>
              <a:rPr lang="en-US" sz="1800" b="0" strike="noStrike" spc="-1">
                <a:latin typeface="Arial"/>
              </a:rPr>
              <a:t>Click to edit the title text format</a:t>
            </a:r>
          </a:p>
        </p:txBody>
      </p:sp>
      <p:sp>
        <p:nvSpPr>
          <p:cNvPr id="5" name="PlaceHolder 3"/>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0" y="5892840"/>
            <a:ext cx="12188520" cy="961560"/>
          </a:xfrm>
          <a:prstGeom prst="rect">
            <a:avLst/>
          </a:prstGeom>
          <a:gradFill rotWithShape="0">
            <a:gsLst>
              <a:gs pos="0">
                <a:srgbClr val="639EC8"/>
              </a:gs>
              <a:gs pos="100000">
                <a:srgbClr val="6BABD8"/>
              </a:gs>
            </a:gsLst>
            <a:lin ang="16200000"/>
          </a:gra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43" name="Picture 2"/>
          <p:cNvPicPr/>
          <p:nvPr/>
        </p:nvPicPr>
        <p:blipFill>
          <a:blip r:embed="rId14"/>
          <a:stretch/>
        </p:blipFill>
        <p:spPr>
          <a:xfrm>
            <a:off x="5096160" y="5936400"/>
            <a:ext cx="7029360" cy="866880"/>
          </a:xfrm>
          <a:prstGeom prst="rect">
            <a:avLst/>
          </a:prstGeom>
          <a:ln>
            <a:noFill/>
          </a:ln>
        </p:spPr>
      </p:pic>
      <p:pic>
        <p:nvPicPr>
          <p:cNvPr id="44" name="Picture 3"/>
          <p:cNvPicPr/>
          <p:nvPr/>
        </p:nvPicPr>
        <p:blipFill>
          <a:blip r:embed="rId15"/>
          <a:stretch/>
        </p:blipFill>
        <p:spPr>
          <a:xfrm>
            <a:off x="525960" y="5994360"/>
            <a:ext cx="3563640" cy="734760"/>
          </a:xfrm>
          <a:prstGeom prst="rect">
            <a:avLst/>
          </a:prstGeom>
          <a:ln>
            <a:noFill/>
          </a:ln>
        </p:spPr>
      </p:pic>
      <p:sp>
        <p:nvSpPr>
          <p:cNvPr id="45"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6"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CustomShape 1"/>
          <p:cNvSpPr/>
          <p:nvPr/>
        </p:nvSpPr>
        <p:spPr>
          <a:xfrm>
            <a:off x="0" y="5892840"/>
            <a:ext cx="12188520" cy="961560"/>
          </a:xfrm>
          <a:prstGeom prst="rect">
            <a:avLst/>
          </a:prstGeom>
          <a:gradFill rotWithShape="0">
            <a:gsLst>
              <a:gs pos="0">
                <a:srgbClr val="639EC8"/>
              </a:gs>
              <a:gs pos="100000">
                <a:srgbClr val="6BABD8"/>
              </a:gs>
            </a:gsLst>
            <a:lin ang="16200000"/>
          </a:gra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84" name="Picture 2"/>
          <p:cNvPicPr/>
          <p:nvPr/>
        </p:nvPicPr>
        <p:blipFill>
          <a:blip r:embed="rId14"/>
          <a:stretch/>
        </p:blipFill>
        <p:spPr>
          <a:xfrm>
            <a:off x="5096160" y="5936400"/>
            <a:ext cx="7029360" cy="866880"/>
          </a:xfrm>
          <a:prstGeom prst="rect">
            <a:avLst/>
          </a:prstGeom>
          <a:ln>
            <a:noFill/>
          </a:ln>
        </p:spPr>
      </p:pic>
      <p:pic>
        <p:nvPicPr>
          <p:cNvPr id="85" name="Picture 3"/>
          <p:cNvPicPr/>
          <p:nvPr/>
        </p:nvPicPr>
        <p:blipFill>
          <a:blip r:embed="rId15"/>
          <a:stretch/>
        </p:blipFill>
        <p:spPr>
          <a:xfrm>
            <a:off x="525960" y="5994360"/>
            <a:ext cx="3563640" cy="734760"/>
          </a:xfrm>
          <a:prstGeom prst="rect">
            <a:avLst/>
          </a:prstGeom>
          <a:ln>
            <a:noFill/>
          </a:ln>
        </p:spPr>
      </p:pic>
      <p:sp>
        <p:nvSpPr>
          <p:cNvPr id="86"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87"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 name="CustomShape 1"/>
          <p:cNvSpPr/>
          <p:nvPr/>
        </p:nvSpPr>
        <p:spPr>
          <a:xfrm>
            <a:off x="0" y="5892840"/>
            <a:ext cx="12188520" cy="961560"/>
          </a:xfrm>
          <a:prstGeom prst="rect">
            <a:avLst/>
          </a:prstGeom>
          <a:gradFill rotWithShape="0">
            <a:gsLst>
              <a:gs pos="0">
                <a:srgbClr val="639EC8"/>
              </a:gs>
              <a:gs pos="100000">
                <a:srgbClr val="6BABD8"/>
              </a:gs>
            </a:gsLst>
            <a:lin ang="16200000"/>
          </a:gra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125" name="Picture 2"/>
          <p:cNvPicPr/>
          <p:nvPr/>
        </p:nvPicPr>
        <p:blipFill>
          <a:blip r:embed="rId14"/>
          <a:stretch/>
        </p:blipFill>
        <p:spPr>
          <a:xfrm>
            <a:off x="5096160" y="5936400"/>
            <a:ext cx="7029360" cy="866880"/>
          </a:xfrm>
          <a:prstGeom prst="rect">
            <a:avLst/>
          </a:prstGeom>
          <a:ln>
            <a:noFill/>
          </a:ln>
        </p:spPr>
      </p:pic>
      <p:pic>
        <p:nvPicPr>
          <p:cNvPr id="126" name="Picture 3"/>
          <p:cNvPicPr/>
          <p:nvPr/>
        </p:nvPicPr>
        <p:blipFill>
          <a:blip r:embed="rId15"/>
          <a:stretch/>
        </p:blipFill>
        <p:spPr>
          <a:xfrm>
            <a:off x="525960" y="5994360"/>
            <a:ext cx="3563640" cy="734760"/>
          </a:xfrm>
          <a:prstGeom prst="rect">
            <a:avLst/>
          </a:prstGeom>
          <a:ln>
            <a:noFill/>
          </a:ln>
        </p:spPr>
      </p:pic>
      <p:sp>
        <p:nvSpPr>
          <p:cNvPr id="127"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28"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 name="CustomShape 1"/>
          <p:cNvSpPr/>
          <p:nvPr/>
        </p:nvSpPr>
        <p:spPr>
          <a:xfrm>
            <a:off x="0" y="5892840"/>
            <a:ext cx="12188520" cy="961560"/>
          </a:xfrm>
          <a:prstGeom prst="rect">
            <a:avLst/>
          </a:prstGeom>
          <a:gradFill rotWithShape="0">
            <a:gsLst>
              <a:gs pos="0">
                <a:srgbClr val="639EC8"/>
              </a:gs>
              <a:gs pos="100000">
                <a:srgbClr val="6BABD8"/>
              </a:gs>
            </a:gsLst>
            <a:lin ang="16200000"/>
          </a:gra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166" name="Picture 2"/>
          <p:cNvPicPr/>
          <p:nvPr/>
        </p:nvPicPr>
        <p:blipFill>
          <a:blip r:embed="rId14"/>
          <a:stretch/>
        </p:blipFill>
        <p:spPr>
          <a:xfrm>
            <a:off x="5096160" y="5936400"/>
            <a:ext cx="7029360" cy="866880"/>
          </a:xfrm>
          <a:prstGeom prst="rect">
            <a:avLst/>
          </a:prstGeom>
          <a:ln>
            <a:noFill/>
          </a:ln>
        </p:spPr>
      </p:pic>
      <p:pic>
        <p:nvPicPr>
          <p:cNvPr id="167" name="Picture 3"/>
          <p:cNvPicPr/>
          <p:nvPr/>
        </p:nvPicPr>
        <p:blipFill>
          <a:blip r:embed="rId15"/>
          <a:stretch/>
        </p:blipFill>
        <p:spPr>
          <a:xfrm>
            <a:off x="525960" y="5994360"/>
            <a:ext cx="3563640" cy="734760"/>
          </a:xfrm>
          <a:prstGeom prst="rect">
            <a:avLst/>
          </a:prstGeom>
          <a:ln>
            <a:noFill/>
          </a:ln>
        </p:spPr>
      </p:pic>
      <p:sp>
        <p:nvSpPr>
          <p:cNvPr id="168"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69"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2267280" y="1752480"/>
            <a:ext cx="8977320" cy="63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3200" b="0" strike="noStrike" spc="-1" dirty="0">
                <a:solidFill>
                  <a:srgbClr val="FFFFFF"/>
                </a:solidFill>
                <a:latin typeface="Trebuchet MS" panose="020B0603020202020204" pitchFamily="34" charset="0"/>
                <a:ea typeface="ヒラギノ角ゴ Pro W3"/>
              </a:rPr>
              <a:t>Faculty Council</a:t>
            </a:r>
            <a:endParaRPr lang="en-US" sz="3200" b="0" strike="noStrike" spc="-1" dirty="0">
              <a:latin typeface="Trebuchet MS" panose="020B0603020202020204" pitchFamily="34" charset="0"/>
            </a:endParaRPr>
          </a:p>
          <a:p>
            <a:pPr>
              <a:lnSpc>
                <a:spcPct val="100000"/>
              </a:lnSpc>
            </a:pPr>
            <a:r>
              <a:rPr lang="en-US" sz="3200" b="0" strike="noStrike" spc="-1" dirty="0">
                <a:solidFill>
                  <a:srgbClr val="FFFFFF"/>
                </a:solidFill>
                <a:latin typeface="Trebuchet MS" panose="020B0603020202020204" pitchFamily="34" charset="0"/>
                <a:ea typeface="ヒラギノ角ゴ Pro W3"/>
              </a:rPr>
              <a:t>February 8, 2019</a:t>
            </a:r>
            <a:endParaRPr lang="en-US" sz="3200" b="0" strike="noStrike" spc="-1" dirty="0">
              <a:latin typeface="Trebuchet MS" panose="020B0603020202020204" pitchFamily="34" charset="0"/>
            </a:endParaRPr>
          </a:p>
        </p:txBody>
      </p:sp>
      <p:sp>
        <p:nvSpPr>
          <p:cNvPr id="213" name="CustomShape 2"/>
          <p:cNvSpPr/>
          <p:nvPr/>
        </p:nvSpPr>
        <p:spPr>
          <a:xfrm>
            <a:off x="2267280" y="762120"/>
            <a:ext cx="8024760" cy="80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4000" b="1" strike="noStrike" spc="-1" dirty="0">
                <a:solidFill>
                  <a:srgbClr val="FFFFFF"/>
                </a:solidFill>
                <a:latin typeface="Trebuchet MS" panose="020B0603020202020204" pitchFamily="34" charset="0"/>
                <a:ea typeface="ヒラギノ角ゴ Pro W3"/>
              </a:rPr>
              <a:t>The IDEAs in Action Curriculum</a:t>
            </a:r>
            <a:endParaRPr lang="en-US" sz="4000" b="0" strike="noStrike" spc="-1" dirty="0">
              <a:latin typeface="Trebuchet MS" panose="020B0603020202020204" pitchFamily="34" charset="0"/>
            </a:endParaRPr>
          </a:p>
        </p:txBody>
      </p:sp>
      <p:pic>
        <p:nvPicPr>
          <p:cNvPr id="214" name="Picture 1"/>
          <p:cNvPicPr/>
          <p:nvPr/>
        </p:nvPicPr>
        <p:blipFill>
          <a:blip r:embed="rId3"/>
          <a:stretch/>
        </p:blipFill>
        <p:spPr>
          <a:xfrm>
            <a:off x="6889680" y="5554800"/>
            <a:ext cx="3402360" cy="936360"/>
          </a:xfrm>
          <a:prstGeom prst="rect">
            <a:avLst/>
          </a:prstGeom>
          <a:ln>
            <a:noFill/>
          </a:ln>
        </p:spPr>
      </p:pic>
      <p:sp>
        <p:nvSpPr>
          <p:cNvPr id="215" name="CustomShape 3"/>
          <p:cNvSpPr/>
          <p:nvPr/>
        </p:nvSpPr>
        <p:spPr>
          <a:xfrm>
            <a:off x="274319" y="6309360"/>
            <a:ext cx="677025"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0" strike="noStrike" spc="-1" dirty="0">
                <a:solidFill>
                  <a:srgbClr val="000000"/>
                </a:solidFill>
                <a:latin typeface="Arial"/>
                <a:ea typeface="DejaVu Sans"/>
              </a:rPr>
              <a:t>4.25</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601200" y="18216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68A7D2"/>
                </a:solidFill>
                <a:latin typeface="Trebuchet MS"/>
                <a:ea typeface="DejaVu Sans"/>
              </a:rPr>
              <a:t>First Year Foundations (12 credits)</a:t>
            </a:r>
            <a:endParaRPr lang="en-US" sz="4000" b="0" strike="noStrike" spc="-1">
              <a:latin typeface="Arial"/>
            </a:endParaRPr>
          </a:p>
        </p:txBody>
      </p:sp>
      <p:sp>
        <p:nvSpPr>
          <p:cNvPr id="270" name="CustomShape 2"/>
          <p:cNvSpPr/>
          <p:nvPr/>
        </p:nvSpPr>
        <p:spPr>
          <a:xfrm>
            <a:off x="621600" y="1180407"/>
            <a:ext cx="11275200" cy="41535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3480">
              <a:lnSpc>
                <a:spcPct val="100000"/>
              </a:lnSpc>
              <a:buClr>
                <a:srgbClr val="000000"/>
              </a:buClr>
              <a:buSzPct val="45000"/>
              <a:buFont typeface="Wingdings" charset="2"/>
              <a:buChar char=""/>
            </a:pPr>
            <a:r>
              <a:rPr lang="en-US" sz="2200" b="1" strike="noStrike" spc="-1" dirty="0">
                <a:solidFill>
                  <a:srgbClr val="000000"/>
                </a:solidFill>
                <a:latin typeface="Trebuchet MS"/>
                <a:ea typeface="DejaVu Sans"/>
              </a:rPr>
              <a:t>First-Year Seminar or First-Year Launch (FYS/FYL)</a:t>
            </a:r>
            <a:endParaRPr lang="en-US" sz="2200" b="0" strike="noStrike" spc="-1" dirty="0">
              <a:latin typeface="Arial"/>
            </a:endParaRPr>
          </a:p>
          <a:p>
            <a:pPr marL="432000" lvl="1" indent="-214200">
              <a:lnSpc>
                <a:spcPct val="100000"/>
              </a:lnSpc>
              <a:buClr>
                <a:srgbClr val="000000"/>
              </a:buClr>
              <a:buSzPct val="45000"/>
              <a:buFont typeface="Wingdings" charset="2"/>
              <a:buChar char=""/>
            </a:pPr>
            <a:r>
              <a:rPr lang="en-US" sz="2200" b="0" strike="noStrike" spc="-1" dirty="0">
                <a:solidFill>
                  <a:srgbClr val="000000"/>
                </a:solidFill>
                <a:latin typeface="Trebuchet MS"/>
                <a:ea typeface="DejaVu Sans"/>
              </a:rPr>
              <a:t>Small, faculty-taught courses</a:t>
            </a:r>
          </a:p>
          <a:p>
            <a:pPr marL="432000" lvl="1" indent="-214200">
              <a:lnSpc>
                <a:spcPct val="100000"/>
              </a:lnSpc>
              <a:buClr>
                <a:srgbClr val="000000"/>
              </a:buClr>
              <a:buSzPct val="45000"/>
              <a:buFont typeface="Wingdings" charset="2"/>
              <a:buChar char=""/>
            </a:pPr>
            <a:endParaRPr lang="en-US" sz="2200" b="0" strike="noStrike" spc="-1" dirty="0">
              <a:latin typeface="Arial"/>
            </a:endParaRPr>
          </a:p>
          <a:p>
            <a:pPr marL="216000" indent="-213480">
              <a:lnSpc>
                <a:spcPct val="100000"/>
              </a:lnSpc>
              <a:buClr>
                <a:srgbClr val="000000"/>
              </a:buClr>
              <a:buSzPct val="45000"/>
              <a:buFont typeface="Wingdings" charset="2"/>
              <a:buChar char=""/>
            </a:pPr>
            <a:r>
              <a:rPr lang="en-US" sz="2200" b="1" strike="noStrike" spc="-1" dirty="0">
                <a:solidFill>
                  <a:srgbClr val="000000"/>
                </a:solidFill>
                <a:latin typeface="Trebuchet MS"/>
                <a:ea typeface="DejaVu Sans"/>
              </a:rPr>
              <a:t>Writing at the Research University (ENGL 105)</a:t>
            </a:r>
          </a:p>
          <a:p>
            <a:pPr marL="216000" indent="-213480">
              <a:lnSpc>
                <a:spcPct val="100000"/>
              </a:lnSpc>
              <a:buClr>
                <a:srgbClr val="000000"/>
              </a:buClr>
              <a:buSzPct val="45000"/>
              <a:buFont typeface="Wingdings" charset="2"/>
              <a:buChar char=""/>
            </a:pPr>
            <a:endParaRPr lang="en-US" sz="2200" b="0" strike="noStrike" spc="-1" dirty="0">
              <a:latin typeface="Arial"/>
            </a:endParaRPr>
          </a:p>
          <a:p>
            <a:pPr marL="216000" indent="-213480">
              <a:lnSpc>
                <a:spcPct val="100000"/>
              </a:lnSpc>
              <a:buClr>
                <a:srgbClr val="000000"/>
              </a:buClr>
              <a:buSzPct val="45000"/>
              <a:buFont typeface="Wingdings" charset="2"/>
              <a:buChar char=""/>
            </a:pPr>
            <a:r>
              <a:rPr lang="en-US" sz="2200" b="1" strike="noStrike" spc="-1" dirty="0">
                <a:solidFill>
                  <a:srgbClr val="000000"/>
                </a:solidFill>
                <a:latin typeface="Trebuchet MS"/>
                <a:ea typeface="DejaVu Sans"/>
              </a:rPr>
              <a:t>Ideas, Information, and Inquiry (III)</a:t>
            </a:r>
            <a:endParaRPr lang="en-US" sz="2200" b="0" strike="noStrike" spc="-1" dirty="0">
              <a:latin typeface="Arial"/>
            </a:endParaRPr>
          </a:p>
          <a:p>
            <a:pPr marL="432000" lvl="1" indent="-213480">
              <a:lnSpc>
                <a:spcPct val="100000"/>
              </a:lnSpc>
              <a:buClr>
                <a:srgbClr val="000000"/>
              </a:buClr>
              <a:buSzPct val="45000"/>
              <a:buFont typeface="Wingdings" charset="2"/>
              <a:buChar char=""/>
            </a:pPr>
            <a:r>
              <a:rPr lang="en-US" sz="2200" b="0" strike="noStrike" spc="-1" dirty="0">
                <a:solidFill>
                  <a:srgbClr val="000000"/>
                </a:solidFill>
                <a:latin typeface="Trebuchet MS"/>
                <a:ea typeface="DejaVu Sans"/>
              </a:rPr>
              <a:t>Value of disciplinary and interdisciplinary discovery; new fields and approaches</a:t>
            </a:r>
            <a:endParaRPr lang="en-US" sz="2200" b="0" strike="noStrike" spc="-1" dirty="0">
              <a:latin typeface="Arial"/>
            </a:endParaRPr>
          </a:p>
          <a:p>
            <a:pPr marL="432000" lvl="1" indent="-213480">
              <a:lnSpc>
                <a:spcPct val="100000"/>
              </a:lnSpc>
              <a:buClr>
                <a:srgbClr val="000000"/>
              </a:buClr>
              <a:buSzPct val="45000"/>
              <a:buFont typeface="Wingdings" charset="2"/>
              <a:buChar char=""/>
            </a:pPr>
            <a:r>
              <a:rPr lang="en-US" sz="2200" b="0" strike="noStrike" spc="-1" dirty="0">
                <a:solidFill>
                  <a:srgbClr val="000000"/>
                </a:solidFill>
                <a:latin typeface="Trebuchet MS"/>
                <a:ea typeface="DejaVu Sans"/>
              </a:rPr>
              <a:t>Foundational skills: </a:t>
            </a:r>
            <a:r>
              <a:rPr lang="en-US" sz="2200" b="1" strike="noStrike" spc="-1" dirty="0">
                <a:solidFill>
                  <a:srgbClr val="000000"/>
                </a:solidFill>
                <a:latin typeface="Trebuchet MS"/>
                <a:ea typeface="DejaVu Sans"/>
              </a:rPr>
              <a:t>Data Science</a:t>
            </a:r>
            <a:r>
              <a:rPr lang="en-US" sz="2200" b="0" strike="noStrike" spc="-1" dirty="0">
                <a:solidFill>
                  <a:srgbClr val="000000"/>
                </a:solidFill>
                <a:latin typeface="Trebuchet MS"/>
                <a:ea typeface="DejaVu Sans"/>
              </a:rPr>
              <a:t>, Global Awareness, Collaboration, Communication</a:t>
            </a:r>
          </a:p>
          <a:p>
            <a:pPr marL="432000" lvl="1" indent="-213480">
              <a:lnSpc>
                <a:spcPct val="100000"/>
              </a:lnSpc>
              <a:buClr>
                <a:srgbClr val="000000"/>
              </a:buClr>
              <a:buSzPct val="45000"/>
              <a:buFont typeface="Wingdings" charset="2"/>
              <a:buChar char=""/>
            </a:pPr>
            <a:endParaRPr lang="en-US" sz="2200" b="0" strike="noStrike" spc="-1" dirty="0">
              <a:latin typeface="Arial"/>
            </a:endParaRPr>
          </a:p>
          <a:p>
            <a:pPr marL="216000" indent="-213480">
              <a:lnSpc>
                <a:spcPct val="100000"/>
              </a:lnSpc>
              <a:buClr>
                <a:srgbClr val="000000"/>
              </a:buClr>
              <a:buSzPct val="45000"/>
              <a:buFont typeface="Wingdings" charset="2"/>
              <a:buChar char=""/>
            </a:pPr>
            <a:r>
              <a:rPr lang="en-US" sz="2200" b="1" strike="noStrike" spc="-1" dirty="0">
                <a:solidFill>
                  <a:srgbClr val="000000"/>
                </a:solidFill>
                <a:latin typeface="Trebuchet MS"/>
                <a:ea typeface="DejaVu Sans"/>
              </a:rPr>
              <a:t>College Thriving (EDUC 101/U101)</a:t>
            </a:r>
            <a:endParaRPr lang="en-US" sz="2200" b="0" strike="noStrike" spc="-1" dirty="0">
              <a:latin typeface="Arial"/>
            </a:endParaRPr>
          </a:p>
          <a:p>
            <a:pPr marL="432000" lvl="1" indent="-213480">
              <a:lnSpc>
                <a:spcPct val="100000"/>
              </a:lnSpc>
              <a:buClr>
                <a:srgbClr val="000000"/>
              </a:buClr>
              <a:buSzPct val="45000"/>
              <a:buFont typeface="Wingdings" charset="2"/>
              <a:buChar char=""/>
            </a:pPr>
            <a:r>
              <a:rPr lang="en-US" sz="2200" spc="-1" dirty="0">
                <a:solidFill>
                  <a:srgbClr val="000000"/>
                </a:solidFill>
                <a:latin typeface="Trebuchet MS"/>
                <a:ea typeface="DejaVu Sans"/>
              </a:rPr>
              <a:t>C</a:t>
            </a:r>
            <a:r>
              <a:rPr lang="en-US" sz="2200" b="0" strike="noStrike" spc="-1" dirty="0">
                <a:solidFill>
                  <a:srgbClr val="000000"/>
                </a:solidFill>
                <a:latin typeface="Trebuchet MS"/>
                <a:ea typeface="DejaVu Sans"/>
              </a:rPr>
              <a:t>ollaboration among SOE, CAS, Student Affairs, Advising</a:t>
            </a:r>
            <a:endParaRPr lang="en-US" sz="2200" b="0" strike="noStrike" spc="-1" dirty="0">
              <a:latin typeface="Arial"/>
            </a:endParaRPr>
          </a:p>
          <a:p>
            <a:pPr marL="432000" lvl="1" indent="-213480">
              <a:lnSpc>
                <a:spcPct val="100000"/>
              </a:lnSpc>
              <a:buClr>
                <a:srgbClr val="000000"/>
              </a:buClr>
              <a:buSzPct val="45000"/>
              <a:buFont typeface="Wingdings" charset="2"/>
              <a:buChar char=""/>
            </a:pPr>
            <a:r>
              <a:rPr lang="en-US" sz="2200" b="0" strike="noStrike" spc="-1" dirty="0">
                <a:solidFill>
                  <a:srgbClr val="000000"/>
                </a:solidFill>
                <a:latin typeface="Trebuchet MS"/>
                <a:ea typeface="DejaVu Sans"/>
              </a:rPr>
              <a:t>Self-regulated learning, campus resources, wellness</a:t>
            </a:r>
            <a:endParaRPr lang="en-US"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640080" y="-1360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dirty="0">
                <a:solidFill>
                  <a:srgbClr val="68A7D2"/>
                </a:solidFill>
                <a:latin typeface="Trebuchet MS"/>
                <a:ea typeface="DejaVu Sans"/>
              </a:rPr>
              <a:t>Focus Capacity courses (9 courses, 28 credits)</a:t>
            </a:r>
            <a:endParaRPr lang="en-US" sz="4000" b="0" strike="noStrike" spc="-1" dirty="0">
              <a:latin typeface="Arial"/>
            </a:endParaRPr>
          </a:p>
        </p:txBody>
      </p:sp>
      <p:sp>
        <p:nvSpPr>
          <p:cNvPr id="272" name="CustomShape 2"/>
          <p:cNvSpPr/>
          <p:nvPr/>
        </p:nvSpPr>
        <p:spPr>
          <a:xfrm>
            <a:off x="548640" y="914400"/>
            <a:ext cx="111837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273" name="CustomShape 3"/>
          <p:cNvSpPr/>
          <p:nvPr/>
        </p:nvSpPr>
        <p:spPr>
          <a:xfrm>
            <a:off x="640080" y="822960"/>
            <a:ext cx="11062440" cy="61233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4200">
              <a:lnSpc>
                <a:spcPct val="100000"/>
              </a:lnSpc>
              <a:buClr>
                <a:srgbClr val="000000"/>
              </a:buClr>
              <a:buSzPct val="45000"/>
              <a:buFont typeface="Wingdings" charset="2"/>
              <a:buChar char=""/>
            </a:pPr>
            <a:r>
              <a:rPr lang="en-US" sz="2800" b="0" strike="noStrike" spc="-1" dirty="0">
                <a:solidFill>
                  <a:srgbClr val="000000"/>
                </a:solidFill>
                <a:latin typeface="Trebuchet MS"/>
                <a:ea typeface="DejaVu Sans"/>
              </a:rPr>
              <a:t>Aesthetic &amp; Interpretive Analysis</a:t>
            </a:r>
            <a:endParaRPr lang="en-US" sz="2800" b="0" strike="noStrike" spc="-1" dirty="0">
              <a:latin typeface="Arial"/>
            </a:endParaRPr>
          </a:p>
          <a:p>
            <a:pPr marL="216000" indent="-214200">
              <a:buClr>
                <a:srgbClr val="000000"/>
              </a:buClr>
              <a:buSzPct val="45000"/>
              <a:buFont typeface="Wingdings" charset="2"/>
              <a:buChar char=""/>
            </a:pPr>
            <a:r>
              <a:rPr lang="en-US" sz="2800" spc="-1" dirty="0">
                <a:solidFill>
                  <a:srgbClr val="000000"/>
                </a:solidFill>
                <a:latin typeface="Trebuchet MS"/>
              </a:rPr>
              <a:t>Creative Expression, Practice, &amp; Production</a:t>
            </a:r>
            <a:endParaRPr lang="en-US" sz="2800" spc="-1" dirty="0"/>
          </a:p>
          <a:p>
            <a:pPr marL="216000" indent="-214200">
              <a:lnSpc>
                <a:spcPct val="100000"/>
              </a:lnSpc>
              <a:buClr>
                <a:srgbClr val="000000"/>
              </a:buClr>
              <a:buSzPct val="45000"/>
              <a:buFont typeface="Wingdings" charset="2"/>
              <a:buChar char=""/>
            </a:pPr>
            <a:r>
              <a:rPr lang="en-US" sz="2800" b="0" strike="noStrike" spc="-1" dirty="0">
                <a:solidFill>
                  <a:srgbClr val="000000"/>
                </a:solidFill>
                <a:latin typeface="Trebuchet MS"/>
                <a:ea typeface="DejaVu Sans"/>
              </a:rPr>
              <a:t>Engagement with the Human Past</a:t>
            </a:r>
            <a:endParaRPr lang="en-US" sz="2800" b="0" strike="noStrike" spc="-1" dirty="0">
              <a:latin typeface="Arial"/>
            </a:endParaRPr>
          </a:p>
          <a:p>
            <a:pPr marL="216000" indent="-214200">
              <a:lnSpc>
                <a:spcPct val="100000"/>
              </a:lnSpc>
              <a:buClr>
                <a:srgbClr val="000000"/>
              </a:buClr>
              <a:buSzPct val="45000"/>
              <a:buFont typeface="Wingdings" charset="2"/>
              <a:buChar char=""/>
            </a:pPr>
            <a:r>
              <a:rPr lang="en-US" sz="2800" b="0" strike="noStrike" spc="-1" dirty="0">
                <a:solidFill>
                  <a:srgbClr val="000000"/>
                </a:solidFill>
                <a:latin typeface="Trebuchet MS"/>
                <a:ea typeface="DejaVu Sans"/>
              </a:rPr>
              <a:t>Ethical &amp; Civic Values</a:t>
            </a:r>
            <a:endParaRPr lang="en-US" sz="2800" b="0" strike="noStrike" spc="-1" dirty="0">
              <a:latin typeface="Arial"/>
            </a:endParaRPr>
          </a:p>
          <a:p>
            <a:pPr marL="216000" indent="-214200">
              <a:buClr>
                <a:srgbClr val="000000"/>
              </a:buClr>
              <a:buSzPct val="45000"/>
              <a:buFont typeface="Wingdings" charset="2"/>
              <a:buChar char=""/>
            </a:pPr>
            <a:r>
              <a:rPr lang="en-US" sz="2800" spc="-1" dirty="0">
                <a:solidFill>
                  <a:srgbClr val="000000"/>
                </a:solidFill>
                <a:latin typeface="Trebuchet MS"/>
              </a:rPr>
              <a:t>Global Understanding &amp; Engagement</a:t>
            </a:r>
            <a:endParaRPr lang="en-US" sz="2800" spc="-1" dirty="0"/>
          </a:p>
          <a:p>
            <a:pPr marL="216000" indent="-214200">
              <a:buClr>
                <a:srgbClr val="000000"/>
              </a:buClr>
              <a:buSzPct val="45000"/>
              <a:buFont typeface="Wingdings" charset="2"/>
              <a:buChar char=""/>
            </a:pPr>
            <a:r>
              <a:rPr lang="en-US" sz="2800" spc="-1" dirty="0">
                <a:solidFill>
                  <a:srgbClr val="000000"/>
                </a:solidFill>
                <a:latin typeface="Trebuchet MS"/>
              </a:rPr>
              <a:t>Natural Scientific Investigation</a:t>
            </a:r>
            <a:endParaRPr lang="en-US" sz="2800" spc="-1" dirty="0"/>
          </a:p>
          <a:p>
            <a:pPr marL="216000" indent="-214200">
              <a:buClr>
                <a:srgbClr val="000000"/>
              </a:buClr>
              <a:buSzPct val="45000"/>
              <a:buFont typeface="Wingdings" charset="2"/>
              <a:buChar char=""/>
            </a:pPr>
            <a:r>
              <a:rPr lang="en-US" sz="2800" spc="-1" dirty="0">
                <a:solidFill>
                  <a:srgbClr val="000000"/>
                </a:solidFill>
                <a:latin typeface="Trebuchet MS"/>
              </a:rPr>
              <a:t>Quantitative Reasoning</a:t>
            </a:r>
            <a:endParaRPr lang="en-US" sz="2800" spc="-1" dirty="0"/>
          </a:p>
          <a:p>
            <a:pPr marL="216000" indent="-214200">
              <a:lnSpc>
                <a:spcPct val="100000"/>
              </a:lnSpc>
              <a:buClr>
                <a:srgbClr val="000000"/>
              </a:buClr>
              <a:buSzPct val="45000"/>
              <a:buFont typeface="Wingdings" charset="2"/>
              <a:buChar char=""/>
            </a:pPr>
            <a:r>
              <a:rPr lang="en-US" sz="2800" b="0" strike="noStrike" spc="-1" dirty="0">
                <a:solidFill>
                  <a:srgbClr val="000000"/>
                </a:solidFill>
                <a:latin typeface="Trebuchet MS"/>
                <a:ea typeface="DejaVu Sans"/>
              </a:rPr>
              <a:t>Power, Difference, &amp; Inequality</a:t>
            </a:r>
            <a:endParaRPr lang="en-US" sz="2800" b="0" strike="noStrike" spc="-1" dirty="0">
              <a:latin typeface="Arial"/>
            </a:endParaRPr>
          </a:p>
          <a:p>
            <a:pPr marL="216000" indent="-214200">
              <a:lnSpc>
                <a:spcPct val="100000"/>
              </a:lnSpc>
              <a:buClr>
                <a:srgbClr val="000000"/>
              </a:buClr>
              <a:buSzPct val="45000"/>
              <a:buFont typeface="Wingdings" charset="2"/>
              <a:buChar char=""/>
            </a:pPr>
            <a:r>
              <a:rPr lang="en-US" sz="2800" b="0" strike="noStrike" spc="-1" dirty="0">
                <a:solidFill>
                  <a:srgbClr val="000000"/>
                </a:solidFill>
                <a:latin typeface="Trebuchet MS"/>
                <a:ea typeface="DejaVu Sans"/>
              </a:rPr>
              <a:t>Ways of Knowing</a:t>
            </a:r>
            <a:endParaRPr lang="en-US" sz="2800" b="0" strike="noStrike" spc="-1" dirty="0">
              <a:latin typeface="Arial"/>
            </a:endParaRPr>
          </a:p>
          <a:p>
            <a:pPr>
              <a:lnSpc>
                <a:spcPct val="100000"/>
              </a:lnSpc>
            </a:pPr>
            <a:endParaRPr lang="en-US" sz="2400" b="0" strike="noStrike" spc="-1" dirty="0">
              <a:latin typeface="Arial"/>
            </a:endParaRPr>
          </a:p>
          <a:p>
            <a:pPr>
              <a:lnSpc>
                <a:spcPct val="100000"/>
              </a:lnSpc>
            </a:pPr>
            <a:r>
              <a:rPr lang="en-US" sz="2000" b="0" strike="noStrike" spc="-1" dirty="0">
                <a:solidFill>
                  <a:srgbClr val="000000"/>
                </a:solidFill>
                <a:latin typeface="Trebuchet MS"/>
                <a:ea typeface="DejaVu Sans"/>
              </a:rPr>
              <a:t>One Focus Capacity course must carry an Empirical Investigation Lab (1 credit).</a:t>
            </a:r>
            <a:endParaRPr lang="en-US" sz="2000" b="0" strike="noStrike" spc="-1" dirty="0">
              <a:latin typeface="Arial"/>
            </a:endParaRPr>
          </a:p>
          <a:p>
            <a:pPr>
              <a:lnSpc>
                <a:spcPct val="100000"/>
              </a:lnSpc>
            </a:pPr>
            <a:endParaRPr lang="en-US" sz="2400" b="0" strike="noStrike" spc="-1" dirty="0">
              <a:latin typeface="Arial"/>
            </a:endParaRPr>
          </a:p>
          <a:p>
            <a:pPr>
              <a:lnSpc>
                <a:spcPct val="100000"/>
              </a:lnSpc>
            </a:pPr>
            <a:endParaRPr lang="en-US" sz="2400" b="0" strike="noStrike" spc="-1" dirty="0">
              <a:latin typeface="Arial"/>
            </a:endParaRPr>
          </a:p>
          <a:p>
            <a:pPr>
              <a:lnSpc>
                <a:spcPct val="100000"/>
              </a:lnSpc>
            </a:pPr>
            <a:endParaRPr lang="en-US" sz="2400" b="0" strike="noStrike" spc="-1" dirty="0">
              <a:latin typeface="Arial"/>
            </a:endParaRPr>
          </a:p>
          <a:p>
            <a:pPr>
              <a:lnSpc>
                <a:spcPct val="100000"/>
              </a:lnSpc>
            </a:pP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640080" y="-1360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68A7D2"/>
                </a:solidFill>
                <a:latin typeface="Trebuchet MS"/>
                <a:ea typeface="DejaVu Sans"/>
              </a:rPr>
              <a:t>Focus Capacity courses: Recurring Capacities</a:t>
            </a:r>
            <a:endParaRPr lang="en-US" sz="4000" b="0" strike="noStrike" spc="-1">
              <a:latin typeface="Arial"/>
            </a:endParaRPr>
          </a:p>
        </p:txBody>
      </p:sp>
      <p:sp>
        <p:nvSpPr>
          <p:cNvPr id="275" name="CustomShape 2"/>
          <p:cNvSpPr/>
          <p:nvPr/>
        </p:nvSpPr>
        <p:spPr>
          <a:xfrm>
            <a:off x="548640" y="914400"/>
            <a:ext cx="111837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4700" indent="-342900">
              <a:lnSpc>
                <a:spcPct val="100000"/>
              </a:lnSpc>
              <a:buClr>
                <a:srgbClr val="000000"/>
              </a:buClr>
              <a:buFont typeface="Arial" panose="020B0604020202020204" pitchFamily="34" charset="0"/>
              <a:buChar char="•"/>
            </a:pPr>
            <a:r>
              <a:rPr lang="en-US" sz="2400" b="1" strike="noStrike" spc="-1" dirty="0">
                <a:solidFill>
                  <a:srgbClr val="000000"/>
                </a:solidFill>
                <a:latin typeface="Trebuchet MS"/>
                <a:ea typeface="DejaVu Sans"/>
              </a:rPr>
              <a:t>Comprehensive approach to a substantive topic</a:t>
            </a:r>
            <a:endParaRPr lang="en-US" sz="2400" b="1" strike="noStrike" spc="-1" dirty="0">
              <a:latin typeface="Arial"/>
            </a:endParaRPr>
          </a:p>
          <a:p>
            <a:pPr marL="342900" indent="-342900">
              <a:lnSpc>
                <a:spcPct val="100000"/>
              </a:lnSpc>
              <a:buFont typeface="Arial" panose="020B0604020202020204" pitchFamily="34" charset="0"/>
              <a:buChar char="•"/>
            </a:pPr>
            <a:endParaRPr lang="en-US" sz="2400" b="0" strike="noStrike" spc="-1" dirty="0">
              <a:latin typeface="Arial"/>
            </a:endParaRPr>
          </a:p>
          <a:p>
            <a:pPr marL="342900" indent="-342900">
              <a:lnSpc>
                <a:spcPct val="100000"/>
              </a:lnSpc>
              <a:buFont typeface="Arial" panose="020B0604020202020204" pitchFamily="34" charset="0"/>
              <a:buChar char="•"/>
            </a:pPr>
            <a:endParaRPr lang="en-US" sz="2400" b="0" strike="noStrike" spc="-1" dirty="0">
              <a:latin typeface="Arial"/>
            </a:endParaRPr>
          </a:p>
          <a:p>
            <a:pPr marL="344700" indent="-342900">
              <a:lnSpc>
                <a:spcPct val="100000"/>
              </a:lnSpc>
              <a:buClr>
                <a:srgbClr val="000000"/>
              </a:buClr>
              <a:buFont typeface="Arial" panose="020B0604020202020204" pitchFamily="34" charset="0"/>
              <a:buChar char="•"/>
            </a:pPr>
            <a:r>
              <a:rPr lang="en-US" sz="2400" b="0" strike="noStrike" spc="-1" dirty="0">
                <a:solidFill>
                  <a:srgbClr val="000000"/>
                </a:solidFill>
                <a:latin typeface="Trebuchet MS"/>
                <a:ea typeface="DejaVu Sans"/>
              </a:rPr>
              <a:t>Evidence, argument, uncertainty</a:t>
            </a:r>
            <a:endParaRPr lang="en-US" sz="2400" b="0" strike="noStrike" spc="-1" dirty="0">
              <a:latin typeface="Arial"/>
            </a:endParaRPr>
          </a:p>
          <a:p>
            <a:pPr marL="344700" indent="-342900">
              <a:lnSpc>
                <a:spcPct val="100000"/>
              </a:lnSpc>
              <a:buClr>
                <a:srgbClr val="000000"/>
              </a:buClr>
              <a:buFont typeface="Arial" panose="020B0604020202020204" pitchFamily="34" charset="0"/>
              <a:buChar char="•"/>
            </a:pPr>
            <a:r>
              <a:rPr lang="en-US" sz="2400" b="0" strike="noStrike" spc="-1" dirty="0">
                <a:solidFill>
                  <a:srgbClr val="000000"/>
                </a:solidFill>
                <a:latin typeface="Trebuchet MS"/>
                <a:ea typeface="DejaVu Sans"/>
              </a:rPr>
              <a:t>Writing regularly (total at least ten pages or the intellectual equivalent)</a:t>
            </a:r>
            <a:endParaRPr lang="en-US" sz="2400" b="0" strike="noStrike" spc="-1" dirty="0">
              <a:latin typeface="Arial"/>
            </a:endParaRPr>
          </a:p>
          <a:p>
            <a:pPr marL="344700" indent="-342900">
              <a:lnSpc>
                <a:spcPct val="100000"/>
              </a:lnSpc>
              <a:buClr>
                <a:srgbClr val="000000"/>
              </a:buClr>
              <a:buFont typeface="Arial" panose="020B0604020202020204" pitchFamily="34" charset="0"/>
              <a:buChar char="•"/>
            </a:pPr>
            <a:r>
              <a:rPr lang="en-US" sz="2400" b="0" strike="noStrike" spc="-1" dirty="0">
                <a:solidFill>
                  <a:srgbClr val="000000"/>
                </a:solidFill>
                <a:latin typeface="Trebuchet MS"/>
                <a:ea typeface="DejaVu Sans"/>
              </a:rPr>
              <a:t>Presenting material through oral presentations, webpages, or similar</a:t>
            </a:r>
            <a:endParaRPr lang="en-US" sz="2400" b="0" strike="noStrike" spc="-1" dirty="0">
              <a:latin typeface="Arial"/>
            </a:endParaRPr>
          </a:p>
          <a:p>
            <a:pPr marL="344700" indent="-342900">
              <a:lnSpc>
                <a:spcPct val="100000"/>
              </a:lnSpc>
              <a:buClr>
                <a:srgbClr val="000000"/>
              </a:buClr>
              <a:buFont typeface="Arial" panose="020B0604020202020204" pitchFamily="34" charset="0"/>
              <a:buChar char="•"/>
            </a:pPr>
            <a:r>
              <a:rPr lang="en-US" sz="2400" b="0" strike="noStrike" spc="-1" dirty="0">
                <a:solidFill>
                  <a:srgbClr val="000000"/>
                </a:solidFill>
                <a:latin typeface="Trebuchet MS"/>
                <a:ea typeface="DejaVu Sans"/>
              </a:rPr>
              <a:t>Human difference and/or change over time as factors</a:t>
            </a:r>
            <a:endParaRPr lang="en-US" sz="2400" b="0" strike="noStrike" spc="-1" dirty="0">
              <a:latin typeface="Arial"/>
            </a:endParaRPr>
          </a:p>
          <a:p>
            <a:pPr>
              <a:lnSpc>
                <a:spcPct val="100000"/>
              </a:lnSpc>
            </a:pPr>
            <a:endParaRPr lang="en-US" sz="2400" b="0" strike="noStrike" spc="-1" dirty="0">
              <a:latin typeface="Arial"/>
            </a:endParaRPr>
          </a:p>
          <a:p>
            <a:pPr>
              <a:lnSpc>
                <a:spcPct val="100000"/>
              </a:lnSpc>
            </a:pPr>
            <a:r>
              <a:rPr lang="en-US" sz="2400" b="0" strike="noStrike" spc="-1" dirty="0">
                <a:solidFill>
                  <a:srgbClr val="000000"/>
                </a:solidFill>
                <a:latin typeface="Trebuchet MS"/>
                <a:ea typeface="DejaVu Sans"/>
              </a:rPr>
              <a:t>Courses that do not meet one or more of these recurring capacities must include an explanation as to why such inclusion would be inappropriate for the topic area. The General Education Oversight Committee reviews these requests.</a:t>
            </a:r>
            <a:endParaRPr lang="en-US" sz="2400" b="0" strike="noStrike" spc="-1" dirty="0">
              <a:latin typeface="Arial"/>
            </a:endParaRPr>
          </a:p>
          <a:p>
            <a:pPr>
              <a:lnSpc>
                <a:spcPct val="100000"/>
              </a:lnSpc>
            </a:pPr>
            <a:endParaRPr lang="en-US" sz="2400" b="0" strike="noStrike" spc="-1" dirty="0">
              <a:latin typeface="Arial"/>
            </a:endParaRPr>
          </a:p>
          <a:p>
            <a:pPr>
              <a:lnSpc>
                <a:spcPct val="100000"/>
              </a:lnSpc>
            </a:pP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640080" y="-1360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3600" b="1" strike="noStrike" spc="-1">
                <a:solidFill>
                  <a:srgbClr val="68A7D2"/>
                </a:solidFill>
                <a:latin typeface="Trebuchet MS"/>
                <a:ea typeface="DejaVu Sans"/>
              </a:rPr>
              <a:t>Additional Capacities &amp; Characteristics (0+ credits)</a:t>
            </a:r>
            <a:endParaRPr lang="en-US" sz="3600" b="0" strike="noStrike" spc="-1">
              <a:latin typeface="Arial"/>
            </a:endParaRPr>
          </a:p>
        </p:txBody>
      </p:sp>
      <p:sp>
        <p:nvSpPr>
          <p:cNvPr id="277" name="CustomShape 2"/>
          <p:cNvSpPr/>
          <p:nvPr/>
        </p:nvSpPr>
        <p:spPr>
          <a:xfrm>
            <a:off x="548640" y="914400"/>
            <a:ext cx="111837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3480">
              <a:lnSpc>
                <a:spcPct val="100000"/>
              </a:lnSpc>
              <a:buClr>
                <a:srgbClr val="000000"/>
              </a:buClr>
              <a:buSzPct val="45000"/>
              <a:buFont typeface="Wingdings" charset="2"/>
              <a:buChar char=""/>
            </a:pPr>
            <a:r>
              <a:rPr lang="en-US" sz="3400" b="0" strike="noStrike" spc="-1" dirty="0">
                <a:solidFill>
                  <a:srgbClr val="000000"/>
                </a:solidFill>
                <a:latin typeface="Trebuchet MS"/>
                <a:ea typeface="DejaVu Sans"/>
              </a:rPr>
              <a:t>Global Language (0-12 credits)</a:t>
            </a:r>
            <a:endParaRPr lang="en-US" sz="3400" b="0" strike="noStrike" spc="-1" dirty="0">
              <a:latin typeface="Arial"/>
            </a:endParaRPr>
          </a:p>
          <a:p>
            <a:pPr>
              <a:lnSpc>
                <a:spcPct val="100000"/>
              </a:lnSpc>
            </a:pPr>
            <a:endParaRPr lang="en-US" sz="3400" b="0" strike="noStrike" spc="-1" dirty="0">
              <a:latin typeface="Arial"/>
            </a:endParaRPr>
          </a:p>
          <a:p>
            <a:pPr marL="216000" indent="-213480">
              <a:lnSpc>
                <a:spcPct val="100000"/>
              </a:lnSpc>
              <a:buClr>
                <a:srgbClr val="000000"/>
              </a:buClr>
              <a:buSzPct val="45000"/>
              <a:buFont typeface="Wingdings" charset="2"/>
              <a:buChar char=""/>
            </a:pPr>
            <a:r>
              <a:rPr lang="en-US" sz="3400" b="0" strike="noStrike" spc="-1" dirty="0">
                <a:solidFill>
                  <a:srgbClr val="000000"/>
                </a:solidFill>
                <a:latin typeface="Trebuchet MS"/>
                <a:ea typeface="DejaVu Sans"/>
              </a:rPr>
              <a:t>May be fulfilled through courses or other experiences:</a:t>
            </a:r>
            <a:endParaRPr lang="en-US" sz="3400" b="0" strike="noStrike" spc="-1" dirty="0">
              <a:latin typeface="Arial"/>
            </a:endParaRPr>
          </a:p>
          <a:p>
            <a:pPr marL="676800" lvl="1" indent="-218160">
              <a:lnSpc>
                <a:spcPct val="100000"/>
              </a:lnSpc>
              <a:buClr>
                <a:srgbClr val="000000"/>
              </a:buClr>
              <a:buSzPct val="45000"/>
              <a:buFont typeface="Wingdings" charset="2"/>
              <a:buChar char=""/>
            </a:pPr>
            <a:endParaRPr lang="en-US" sz="3400" b="0" strike="noStrike" spc="-1" dirty="0">
              <a:solidFill>
                <a:srgbClr val="000000"/>
              </a:solidFill>
              <a:latin typeface="Trebuchet MS"/>
              <a:ea typeface="DejaVu Sans"/>
            </a:endParaRPr>
          </a:p>
          <a:p>
            <a:pPr marL="676800" lvl="1" indent="-218160">
              <a:lnSpc>
                <a:spcPct val="100000"/>
              </a:lnSpc>
              <a:buClr>
                <a:srgbClr val="000000"/>
              </a:buClr>
              <a:buSzPct val="45000"/>
              <a:buFont typeface="Wingdings" charset="2"/>
              <a:buChar char=""/>
            </a:pPr>
            <a:r>
              <a:rPr lang="en-US" sz="3400" b="0" strike="noStrike" spc="-1" dirty="0">
                <a:solidFill>
                  <a:srgbClr val="000000"/>
                </a:solidFill>
                <a:latin typeface="Trebuchet MS"/>
                <a:ea typeface="DejaVu Sans"/>
              </a:rPr>
              <a:t>Research and Discovery (0-3 credits)</a:t>
            </a:r>
            <a:endParaRPr lang="en-US" sz="3400" b="0" strike="noStrike" spc="-1" dirty="0">
              <a:latin typeface="Arial"/>
            </a:endParaRPr>
          </a:p>
          <a:p>
            <a:pPr marL="676800" lvl="1" indent="-218160">
              <a:lnSpc>
                <a:spcPct val="100000"/>
              </a:lnSpc>
              <a:buClr>
                <a:srgbClr val="000000"/>
              </a:buClr>
              <a:buSzPct val="45000"/>
              <a:buFont typeface="Wingdings" charset="2"/>
              <a:buChar char=""/>
            </a:pPr>
            <a:r>
              <a:rPr lang="en-US" sz="3400" b="0" strike="noStrike" spc="-1" dirty="0">
                <a:solidFill>
                  <a:srgbClr val="000000"/>
                </a:solidFill>
                <a:latin typeface="Trebuchet MS"/>
                <a:ea typeface="DejaVu Sans"/>
              </a:rPr>
              <a:t>High-Impact Experience (0-3 credits)</a:t>
            </a:r>
            <a:endParaRPr lang="en-US" sz="3400" b="0" strike="noStrike" spc="-1" dirty="0">
              <a:latin typeface="Arial"/>
            </a:endParaRPr>
          </a:p>
          <a:p>
            <a:pPr marL="676800" lvl="1" indent="-218160">
              <a:lnSpc>
                <a:spcPct val="100000"/>
              </a:lnSpc>
              <a:buClr>
                <a:srgbClr val="000000"/>
              </a:buClr>
              <a:buSzPct val="45000"/>
              <a:buFont typeface="Wingdings" charset="2"/>
              <a:buChar char=""/>
            </a:pPr>
            <a:r>
              <a:rPr lang="en-US" sz="3400" b="0" strike="noStrike" spc="-1" dirty="0">
                <a:solidFill>
                  <a:srgbClr val="000000"/>
                </a:solidFill>
                <a:latin typeface="Trebuchet MS"/>
                <a:ea typeface="DejaVu Sans"/>
              </a:rPr>
              <a:t>Communication Beyond Carolina (0-3 credits)</a:t>
            </a:r>
            <a:endParaRPr lang="en-US" sz="3400" b="0" strike="noStrike" spc="-1" dirty="0">
              <a:latin typeface="Arial"/>
            </a:endParaRPr>
          </a:p>
          <a:p>
            <a:pPr marL="676800" lvl="1" indent="-218160">
              <a:lnSpc>
                <a:spcPct val="100000"/>
              </a:lnSpc>
              <a:buClr>
                <a:srgbClr val="000000"/>
              </a:buClr>
              <a:buSzPct val="45000"/>
              <a:buFont typeface="Wingdings" charset="2"/>
              <a:buChar char=""/>
            </a:pPr>
            <a:r>
              <a:rPr lang="en-US" sz="3400" b="0" strike="noStrike" spc="-1" dirty="0">
                <a:solidFill>
                  <a:srgbClr val="000000"/>
                </a:solidFill>
                <a:latin typeface="Trebuchet MS"/>
                <a:ea typeface="DejaVu Sans"/>
              </a:rPr>
              <a:t>Campus Life Experience (0 credits)</a:t>
            </a:r>
            <a:endParaRPr lang="en-US" sz="3400" b="0" strike="noStrike" spc="-1" dirty="0">
              <a:latin typeface="Arial"/>
            </a:endParaRPr>
          </a:p>
          <a:p>
            <a:pPr>
              <a:lnSpc>
                <a:spcPct val="100000"/>
              </a:lnSpc>
            </a:pPr>
            <a:endParaRPr lang="en-US"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Picture 277"/>
          <p:cNvPicPr/>
          <p:nvPr/>
        </p:nvPicPr>
        <p:blipFill>
          <a:blip r:embed="rId2"/>
          <a:stretch/>
        </p:blipFill>
        <p:spPr>
          <a:xfrm>
            <a:off x="2091600" y="754200"/>
            <a:ext cx="8076240" cy="477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icture 278"/>
          <p:cNvPicPr/>
          <p:nvPr/>
        </p:nvPicPr>
        <p:blipFill>
          <a:blip r:embed="rId2"/>
          <a:stretch/>
        </p:blipFill>
        <p:spPr>
          <a:xfrm>
            <a:off x="2286000" y="267480"/>
            <a:ext cx="7317360" cy="530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279"/>
          <p:cNvPicPr/>
          <p:nvPr/>
        </p:nvPicPr>
        <p:blipFill>
          <a:blip r:embed="rId2"/>
          <a:stretch/>
        </p:blipFill>
        <p:spPr>
          <a:xfrm>
            <a:off x="2954160" y="91440"/>
            <a:ext cx="6097680" cy="5739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280"/>
          <p:cNvPicPr/>
          <p:nvPr/>
        </p:nvPicPr>
        <p:blipFill>
          <a:blip r:embed="rId2"/>
          <a:stretch/>
        </p:blipFill>
        <p:spPr>
          <a:xfrm>
            <a:off x="2063520" y="552960"/>
            <a:ext cx="8085600" cy="4932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sp>
      <p:sp>
        <p:nvSpPr>
          <p:cNvPr id="395" name="CustomShape 2"/>
          <p:cNvSpPr/>
          <p:nvPr/>
        </p:nvSpPr>
        <p:spPr>
          <a:xfrm>
            <a:off x="457200" y="1596600"/>
            <a:ext cx="10969200" cy="304553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571500" indent="-571500">
              <a:lnSpc>
                <a:spcPct val="100000"/>
              </a:lnSpc>
              <a:buClr>
                <a:srgbClr val="000000"/>
              </a:buClr>
              <a:buFont typeface="Arial" panose="020B0604020202020204" pitchFamily="34" charset="0"/>
              <a:buChar char="•"/>
            </a:pPr>
            <a:r>
              <a:rPr lang="en-US" sz="3200" b="0" strike="noStrike" spc="-1" dirty="0">
                <a:solidFill>
                  <a:srgbClr val="000000"/>
                </a:solidFill>
                <a:latin typeface="Trebuchet MS" panose="020B0603020202020204" pitchFamily="34" charset="0"/>
                <a:ea typeface="DejaVu Sans"/>
              </a:rPr>
              <a:t>Committee with faculty representation led by OUC</a:t>
            </a:r>
            <a:endParaRPr lang="en-US" sz="3200" b="0" strike="noStrike" spc="-1" dirty="0">
              <a:latin typeface="Trebuchet MS" panose="020B0603020202020204" pitchFamily="34" charset="0"/>
            </a:endParaRPr>
          </a:p>
          <a:p>
            <a:pPr marL="571500" indent="-571500">
              <a:lnSpc>
                <a:spcPct val="100000"/>
              </a:lnSpc>
              <a:buClr>
                <a:srgbClr val="000000"/>
              </a:buClr>
              <a:buFont typeface="Arial" panose="020B0604020202020204" pitchFamily="34" charset="0"/>
              <a:buChar char="•"/>
            </a:pPr>
            <a:r>
              <a:rPr lang="en-US" sz="3200" b="0" strike="noStrike" spc="-1" dirty="0">
                <a:solidFill>
                  <a:srgbClr val="000000"/>
                </a:solidFill>
                <a:latin typeface="Trebuchet MS" panose="020B0603020202020204" pitchFamily="34" charset="0"/>
                <a:ea typeface="DejaVu Sans"/>
              </a:rPr>
              <a:t>Goal: Fall 2020 (if feasible)</a:t>
            </a:r>
            <a:endParaRPr lang="en-US" sz="3200" b="0" strike="noStrike" spc="-1" dirty="0">
              <a:latin typeface="Trebuchet MS" panose="020B0603020202020204" pitchFamily="34" charset="0"/>
            </a:endParaRPr>
          </a:p>
          <a:p>
            <a:pPr marL="571500" indent="-571500">
              <a:lnSpc>
                <a:spcPct val="100000"/>
              </a:lnSpc>
              <a:buClr>
                <a:srgbClr val="000000"/>
              </a:buClr>
              <a:buFont typeface="Arial" panose="020B0604020202020204" pitchFamily="34" charset="0"/>
              <a:buChar char="•"/>
            </a:pPr>
            <a:r>
              <a:rPr lang="en-US" sz="3200" b="0" strike="noStrike" spc="-1" dirty="0">
                <a:solidFill>
                  <a:srgbClr val="000000"/>
                </a:solidFill>
                <a:latin typeface="Trebuchet MS" panose="020B0603020202020204" pitchFamily="34" charset="0"/>
                <a:ea typeface="DejaVu Sans"/>
              </a:rPr>
              <a:t>Implementation committee will return to FC with any unforeseen problems or necessary amendments</a:t>
            </a:r>
            <a:endParaRPr lang="en-US" sz="3200" b="0" strike="noStrike" spc="-1" dirty="0">
              <a:latin typeface="Trebuchet MS" panose="020B0603020202020204" pitchFamily="34" charset="0"/>
            </a:endParaRPr>
          </a:p>
          <a:p>
            <a:pPr marL="571500" indent="-571500">
              <a:lnSpc>
                <a:spcPct val="100000"/>
              </a:lnSpc>
              <a:buClr>
                <a:srgbClr val="000000"/>
              </a:buClr>
              <a:buFont typeface="Arial" panose="020B0604020202020204" pitchFamily="34" charset="0"/>
              <a:buChar char="•"/>
            </a:pPr>
            <a:r>
              <a:rPr lang="en-US" sz="3200" b="0" strike="noStrike" spc="-1" dirty="0">
                <a:solidFill>
                  <a:srgbClr val="000000"/>
                </a:solidFill>
                <a:latin typeface="Trebuchet MS" panose="020B0603020202020204" pitchFamily="34" charset="0"/>
                <a:ea typeface="DejaVu Sans"/>
              </a:rPr>
              <a:t>College has committed to support departments and the curriculum</a:t>
            </a:r>
            <a:endParaRPr lang="en-US" sz="3200" b="0" strike="noStrike" spc="-1" dirty="0">
              <a:latin typeface="Trebuchet MS" panose="020B0603020202020204" pitchFamily="34" charset="0"/>
            </a:endParaRPr>
          </a:p>
        </p:txBody>
      </p:sp>
      <p:sp>
        <p:nvSpPr>
          <p:cNvPr id="396" name="CustomShape 3"/>
          <p:cNvSpPr/>
          <p:nvPr/>
        </p:nvSpPr>
        <p:spPr>
          <a:xfrm>
            <a:off x="457200" y="457200"/>
            <a:ext cx="1133784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800" b="0" strike="noStrike" spc="-1" dirty="0">
                <a:solidFill>
                  <a:srgbClr val="729FCF"/>
                </a:solidFill>
                <a:latin typeface="Trebuchet MS" panose="020B0603020202020204" pitchFamily="34" charset="0"/>
                <a:ea typeface="DejaVu Sans"/>
              </a:rPr>
              <a:t>Implementation</a:t>
            </a:r>
            <a:endParaRPr lang="en-US" sz="4800" b="0" strike="noStrike" spc="-1" dirty="0">
              <a:latin typeface="Trebuchet MS" panose="020B0603020202020204"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sp>
      <p:sp>
        <p:nvSpPr>
          <p:cNvPr id="398" name="CustomShape 2"/>
          <p:cNvSpPr/>
          <p:nvPr/>
        </p:nvSpPr>
        <p:spPr>
          <a:xfrm>
            <a:off x="822960" y="2286000"/>
            <a:ext cx="10332000" cy="13219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0" strike="noStrike" spc="-1" dirty="0">
                <a:solidFill>
                  <a:srgbClr val="000000"/>
                </a:solidFill>
                <a:latin typeface="Trebuchet MS" panose="020B0603020202020204" pitchFamily="34" charset="0"/>
                <a:ea typeface="DejaVu Sans"/>
              </a:rPr>
              <a:t>https://ideasinaction.unc.edu</a:t>
            </a:r>
            <a:endParaRPr lang="en-US" sz="4000" b="0" strike="noStrike" spc="-1" dirty="0">
              <a:latin typeface="Trebuchet MS" panose="020B0603020202020204" pitchFamily="34" charset="0"/>
            </a:endParaRPr>
          </a:p>
          <a:p>
            <a:pPr algn="ctr">
              <a:lnSpc>
                <a:spcPct val="100000"/>
              </a:lnSpc>
            </a:pPr>
            <a:r>
              <a:rPr lang="en-US" sz="4000" b="0" strike="noStrike" spc="-1" dirty="0">
                <a:solidFill>
                  <a:srgbClr val="000000"/>
                </a:solidFill>
                <a:latin typeface="Trebuchet MS" panose="020B0603020202020204" pitchFamily="34" charset="0"/>
                <a:ea typeface="DejaVu Sans"/>
              </a:rPr>
              <a:t>IdeasInAction@unc.edu</a:t>
            </a:r>
            <a:endParaRPr lang="en-US" sz="4000" b="0" strike="noStrike" spc="-1" dirty="0">
              <a:latin typeface="Trebuchet MS" panose="020B0603020202020204" pitchFamily="34" charset="0"/>
            </a:endParaRPr>
          </a:p>
        </p:txBody>
      </p:sp>
      <p:sp>
        <p:nvSpPr>
          <p:cNvPr id="399" name="CustomShape 3"/>
          <p:cNvSpPr/>
          <p:nvPr/>
        </p:nvSpPr>
        <p:spPr>
          <a:xfrm>
            <a:off x="457200" y="457200"/>
            <a:ext cx="1133784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800" b="0" strike="noStrike" spc="-1" dirty="0">
                <a:solidFill>
                  <a:srgbClr val="729FCF"/>
                </a:solidFill>
                <a:latin typeface="Trebuchet MS" panose="020B0603020202020204" pitchFamily="34" charset="0"/>
                <a:ea typeface="DejaVu Sans"/>
              </a:rPr>
              <a:t>Questions, Comments, Feedback</a:t>
            </a:r>
            <a:endParaRPr lang="en-US" sz="4800" b="0" strike="noStrike" spc="-1" dirty="0">
              <a:latin typeface="Trebuchet MS" panose="020B0603020202020204"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11"/>
          <p:cNvPicPr/>
          <p:nvPr/>
        </p:nvPicPr>
        <p:blipFill>
          <a:blip r:embed="rId3"/>
          <a:stretch/>
        </p:blipFill>
        <p:spPr>
          <a:xfrm>
            <a:off x="1667520" y="1764360"/>
            <a:ext cx="3286800" cy="3378600"/>
          </a:xfrm>
          <a:prstGeom prst="rect">
            <a:avLst/>
          </a:prstGeom>
          <a:ln>
            <a:noFill/>
          </a:ln>
        </p:spPr>
      </p:pic>
      <p:pic>
        <p:nvPicPr>
          <p:cNvPr id="217" name="Picture 12"/>
          <p:cNvPicPr/>
          <p:nvPr/>
        </p:nvPicPr>
        <p:blipFill>
          <a:blip r:embed="rId4"/>
          <a:stretch/>
        </p:blipFill>
        <p:spPr>
          <a:xfrm>
            <a:off x="2612520" y="1391040"/>
            <a:ext cx="6521040" cy="4019400"/>
          </a:xfrm>
          <a:prstGeom prst="rect">
            <a:avLst/>
          </a:prstGeom>
          <a:ln>
            <a:noFill/>
          </a:ln>
        </p:spPr>
      </p:pic>
      <p:pic>
        <p:nvPicPr>
          <p:cNvPr id="218" name="Picture 7"/>
          <p:cNvPicPr/>
          <p:nvPr/>
        </p:nvPicPr>
        <p:blipFill>
          <a:blip r:embed="rId5"/>
          <a:srcRect r="20253"/>
          <a:stretch/>
        </p:blipFill>
        <p:spPr>
          <a:xfrm>
            <a:off x="4041000" y="1816560"/>
            <a:ext cx="8147160" cy="3237840"/>
          </a:xfrm>
          <a:prstGeom prst="rect">
            <a:avLst/>
          </a:prstGeom>
          <a:ln>
            <a:noFill/>
          </a:ln>
        </p:spPr>
      </p:pic>
      <p:pic>
        <p:nvPicPr>
          <p:cNvPr id="219" name="Picture 9"/>
          <p:cNvPicPr/>
          <p:nvPr/>
        </p:nvPicPr>
        <p:blipFill>
          <a:blip r:embed="rId6"/>
          <a:stretch/>
        </p:blipFill>
        <p:spPr>
          <a:xfrm>
            <a:off x="3998160" y="1783440"/>
            <a:ext cx="2189520" cy="3270600"/>
          </a:xfrm>
          <a:prstGeom prst="rect">
            <a:avLst/>
          </a:prstGeom>
          <a:ln>
            <a:noFill/>
          </a:ln>
        </p:spPr>
      </p:pic>
      <p:pic>
        <p:nvPicPr>
          <p:cNvPr id="220" name="Picture 19"/>
          <p:cNvPicPr/>
          <p:nvPr/>
        </p:nvPicPr>
        <p:blipFill>
          <a:blip r:embed="rId7"/>
          <a:stretch/>
        </p:blipFill>
        <p:spPr>
          <a:xfrm>
            <a:off x="1744920" y="3779640"/>
            <a:ext cx="1998720" cy="1147320"/>
          </a:xfrm>
          <a:prstGeom prst="rect">
            <a:avLst/>
          </a:prstGeom>
          <a:ln>
            <a:noFill/>
          </a:ln>
        </p:spPr>
      </p:pic>
      <p:pic>
        <p:nvPicPr>
          <p:cNvPr id="221" name="Picture 21"/>
          <p:cNvPicPr/>
          <p:nvPr/>
        </p:nvPicPr>
        <p:blipFill>
          <a:blip r:embed="rId8"/>
          <a:stretch/>
        </p:blipFill>
        <p:spPr>
          <a:xfrm>
            <a:off x="2904480" y="1958760"/>
            <a:ext cx="1364040" cy="3067560"/>
          </a:xfrm>
          <a:prstGeom prst="rect">
            <a:avLst/>
          </a:prstGeom>
          <a:ln>
            <a:noFill/>
          </a:ln>
        </p:spPr>
      </p:pic>
      <p:pic>
        <p:nvPicPr>
          <p:cNvPr id="222" name="Picture 22"/>
          <p:cNvPicPr/>
          <p:nvPr/>
        </p:nvPicPr>
        <p:blipFill>
          <a:blip r:embed="rId9"/>
          <a:stretch/>
        </p:blipFill>
        <p:spPr>
          <a:xfrm>
            <a:off x="2820600" y="1869840"/>
            <a:ext cx="1994400" cy="1147320"/>
          </a:xfrm>
          <a:prstGeom prst="rect">
            <a:avLst/>
          </a:prstGeom>
          <a:ln>
            <a:noFill/>
          </a:ln>
        </p:spPr>
      </p:pic>
      <p:pic>
        <p:nvPicPr>
          <p:cNvPr id="223" name="Picture 23"/>
          <p:cNvPicPr/>
          <p:nvPr/>
        </p:nvPicPr>
        <p:blipFill>
          <a:blip r:embed="rId10"/>
          <a:stretch/>
        </p:blipFill>
        <p:spPr>
          <a:xfrm>
            <a:off x="1731960" y="1837440"/>
            <a:ext cx="1165320" cy="2026080"/>
          </a:xfrm>
          <a:prstGeom prst="rect">
            <a:avLst/>
          </a:prstGeom>
          <a:ln>
            <a:noFill/>
          </a:ln>
        </p:spPr>
      </p:pic>
      <p:pic>
        <p:nvPicPr>
          <p:cNvPr id="224" name="Picture 24"/>
          <p:cNvPicPr/>
          <p:nvPr/>
        </p:nvPicPr>
        <p:blipFill>
          <a:blip r:embed="rId11"/>
          <a:stretch/>
        </p:blipFill>
        <p:spPr>
          <a:xfrm>
            <a:off x="3668760" y="2936520"/>
            <a:ext cx="1110600" cy="1935000"/>
          </a:xfrm>
          <a:prstGeom prst="rect">
            <a:avLst/>
          </a:prstGeom>
          <a:ln>
            <a:noFill/>
          </a:ln>
        </p:spPr>
      </p:pic>
      <p:pic>
        <p:nvPicPr>
          <p:cNvPr id="225" name="Picture 25"/>
          <p:cNvPicPr/>
          <p:nvPr/>
        </p:nvPicPr>
        <p:blipFill>
          <a:blip r:embed="rId12"/>
          <a:stretch/>
        </p:blipFill>
        <p:spPr>
          <a:xfrm>
            <a:off x="2832480" y="1898640"/>
            <a:ext cx="969120" cy="3138120"/>
          </a:xfrm>
          <a:prstGeom prst="rect">
            <a:avLst/>
          </a:prstGeom>
          <a:ln>
            <a:noFill/>
          </a:ln>
        </p:spPr>
      </p:pic>
      <p:grpSp>
        <p:nvGrpSpPr>
          <p:cNvPr id="226" name="Group 1"/>
          <p:cNvGrpSpPr/>
          <p:nvPr/>
        </p:nvGrpSpPr>
        <p:grpSpPr>
          <a:xfrm>
            <a:off x="1188720" y="3017520"/>
            <a:ext cx="1333080" cy="2023560"/>
            <a:chOff x="1188720" y="3017520"/>
            <a:chExt cx="1333080" cy="2023560"/>
          </a:xfrm>
        </p:grpSpPr>
        <p:pic>
          <p:nvPicPr>
            <p:cNvPr id="227" name="Picture 29"/>
            <p:cNvPicPr/>
            <p:nvPr/>
          </p:nvPicPr>
          <p:blipFill>
            <a:blip r:embed="rId13"/>
            <a:srcRect t="-15791" b="-3889"/>
            <a:stretch/>
          </p:blipFill>
          <p:spPr>
            <a:xfrm>
              <a:off x="1188720" y="3017520"/>
              <a:ext cx="1333080" cy="2023560"/>
            </a:xfrm>
            <a:prstGeom prst="rect">
              <a:avLst/>
            </a:prstGeom>
            <a:ln>
              <a:noFill/>
            </a:ln>
          </p:spPr>
        </p:pic>
      </p:grpSp>
      <p:grpSp>
        <p:nvGrpSpPr>
          <p:cNvPr id="228" name="Group 2"/>
          <p:cNvGrpSpPr/>
          <p:nvPr/>
        </p:nvGrpSpPr>
        <p:grpSpPr>
          <a:xfrm>
            <a:off x="2188440" y="1252800"/>
            <a:ext cx="1377360" cy="1377360"/>
            <a:chOff x="2188440" y="1252800"/>
            <a:chExt cx="1377360" cy="1377360"/>
          </a:xfrm>
        </p:grpSpPr>
        <p:pic>
          <p:nvPicPr>
            <p:cNvPr id="229" name="Picture 26"/>
            <p:cNvPicPr/>
            <p:nvPr/>
          </p:nvPicPr>
          <p:blipFill>
            <a:blip r:embed="rId14"/>
            <a:stretch/>
          </p:blipFill>
          <p:spPr>
            <a:xfrm>
              <a:off x="2188440" y="1252800"/>
              <a:ext cx="1377360" cy="1377360"/>
            </a:xfrm>
            <a:prstGeom prst="rect">
              <a:avLst/>
            </a:prstGeom>
            <a:ln>
              <a:noFill/>
            </a:ln>
          </p:spPr>
        </p:pic>
      </p:grpSp>
      <p:grpSp>
        <p:nvGrpSpPr>
          <p:cNvPr id="230" name="Group 3"/>
          <p:cNvGrpSpPr/>
          <p:nvPr/>
        </p:nvGrpSpPr>
        <p:grpSpPr>
          <a:xfrm>
            <a:off x="4271760" y="3152160"/>
            <a:ext cx="1370880" cy="1370880"/>
            <a:chOff x="4271760" y="3152160"/>
            <a:chExt cx="1370880" cy="1370880"/>
          </a:xfrm>
        </p:grpSpPr>
        <p:pic>
          <p:nvPicPr>
            <p:cNvPr id="231" name="Picture 27"/>
            <p:cNvPicPr/>
            <p:nvPr/>
          </p:nvPicPr>
          <p:blipFill>
            <a:blip r:embed="rId15"/>
            <a:stretch/>
          </p:blipFill>
          <p:spPr>
            <a:xfrm>
              <a:off x="4271760" y="3152160"/>
              <a:ext cx="1370880" cy="1370880"/>
            </a:xfrm>
            <a:prstGeom prst="rect">
              <a:avLst/>
            </a:prstGeom>
            <a:ln>
              <a:noFill/>
            </a:ln>
          </p:spPr>
        </p:pic>
      </p:grpSp>
      <p:grpSp>
        <p:nvGrpSpPr>
          <p:cNvPr id="232" name="Group 4"/>
          <p:cNvGrpSpPr/>
          <p:nvPr/>
        </p:nvGrpSpPr>
        <p:grpSpPr>
          <a:xfrm>
            <a:off x="3200400" y="4299480"/>
            <a:ext cx="1517760" cy="1640880"/>
            <a:chOff x="3200400" y="4299480"/>
            <a:chExt cx="1517760" cy="1640880"/>
          </a:xfrm>
        </p:grpSpPr>
        <p:pic>
          <p:nvPicPr>
            <p:cNvPr id="233" name="Picture 28"/>
            <p:cNvPicPr/>
            <p:nvPr/>
          </p:nvPicPr>
          <p:blipFill>
            <a:blip r:embed="rId16"/>
            <a:srcRect l="25864" t="5874" r="5378" b="-13518"/>
            <a:stretch/>
          </p:blipFill>
          <p:spPr>
            <a:xfrm>
              <a:off x="3200400" y="4299480"/>
              <a:ext cx="1517760" cy="1640880"/>
            </a:xfrm>
            <a:prstGeom prst="rect">
              <a:avLst/>
            </a:prstGeom>
            <a:ln>
              <a:noFill/>
            </a:ln>
          </p:spPr>
        </p:pic>
      </p:grpSp>
      <p:sp>
        <p:nvSpPr>
          <p:cNvPr id="234" name="CustomShape 5"/>
          <p:cNvSpPr/>
          <p:nvPr/>
        </p:nvSpPr>
        <p:spPr>
          <a:xfrm>
            <a:off x="1776960" y="1738800"/>
            <a:ext cx="8568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948BA9"/>
                </a:solidFill>
                <a:latin typeface="Museo Sans 500"/>
                <a:ea typeface="Museo Sans 500"/>
              </a:rPr>
              <a:t>Listen</a:t>
            </a:r>
            <a:endParaRPr lang="en-US" sz="1200" b="0" strike="noStrike" spc="-1">
              <a:latin typeface="Arial"/>
            </a:endParaRPr>
          </a:p>
        </p:txBody>
      </p:sp>
      <p:sp>
        <p:nvSpPr>
          <p:cNvPr id="235" name="CustomShape 6"/>
          <p:cNvSpPr/>
          <p:nvPr/>
        </p:nvSpPr>
        <p:spPr>
          <a:xfrm>
            <a:off x="3154680" y="1458000"/>
            <a:ext cx="8568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948BA9"/>
                </a:solidFill>
                <a:latin typeface="Museo Sans 500"/>
                <a:ea typeface="Museo Sans 500"/>
              </a:rPr>
              <a:t>Collect</a:t>
            </a:r>
            <a:endParaRPr lang="en-US" sz="1200" b="0" strike="noStrike" spc="-1">
              <a:latin typeface="Arial"/>
            </a:endParaRPr>
          </a:p>
        </p:txBody>
      </p:sp>
      <p:sp>
        <p:nvSpPr>
          <p:cNvPr id="236" name="CustomShape 7"/>
          <p:cNvSpPr/>
          <p:nvPr/>
        </p:nvSpPr>
        <p:spPr>
          <a:xfrm>
            <a:off x="2552400" y="234468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948BA9"/>
                </a:solidFill>
                <a:latin typeface="Museo Sans 500"/>
                <a:ea typeface="Museo Sans 500"/>
              </a:rPr>
              <a:t>Investigate</a:t>
            </a:r>
            <a:endParaRPr lang="en-US" sz="1200" b="0" strike="noStrike" spc="-1">
              <a:latin typeface="Arial"/>
            </a:endParaRPr>
          </a:p>
        </p:txBody>
      </p:sp>
      <p:sp>
        <p:nvSpPr>
          <p:cNvPr id="237" name="CustomShape 8"/>
          <p:cNvSpPr/>
          <p:nvPr/>
        </p:nvSpPr>
        <p:spPr>
          <a:xfrm>
            <a:off x="1737360" y="318132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E78A57"/>
                </a:solidFill>
                <a:latin typeface="Museo Sans 500"/>
                <a:ea typeface="Museo Sans 500"/>
              </a:rPr>
              <a:t>Understand</a:t>
            </a:r>
            <a:endParaRPr lang="en-US" sz="1200" b="0" strike="noStrike" spc="-1">
              <a:latin typeface="Arial"/>
            </a:endParaRPr>
          </a:p>
        </p:txBody>
      </p:sp>
      <p:sp>
        <p:nvSpPr>
          <p:cNvPr id="238" name="CustomShape 9"/>
          <p:cNvSpPr/>
          <p:nvPr/>
        </p:nvSpPr>
        <p:spPr>
          <a:xfrm>
            <a:off x="562680" y="350244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E78A57"/>
                </a:solidFill>
                <a:latin typeface="Museo Sans 500"/>
                <a:ea typeface="Museo Sans 500"/>
              </a:rPr>
              <a:t>Consider</a:t>
            </a:r>
            <a:endParaRPr lang="en-US" sz="1200" b="0" strike="noStrike" spc="-1">
              <a:latin typeface="Arial"/>
            </a:endParaRPr>
          </a:p>
        </p:txBody>
      </p:sp>
      <p:sp>
        <p:nvSpPr>
          <p:cNvPr id="239" name="CustomShape 10"/>
          <p:cNvSpPr/>
          <p:nvPr/>
        </p:nvSpPr>
        <p:spPr>
          <a:xfrm>
            <a:off x="2042280" y="409284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E78A57"/>
                </a:solidFill>
                <a:latin typeface="Museo Sans 500"/>
                <a:ea typeface="Museo Sans 500"/>
              </a:rPr>
              <a:t>Synthesize</a:t>
            </a:r>
            <a:endParaRPr lang="en-US" sz="1200" b="0" strike="noStrike" spc="-1">
              <a:latin typeface="Arial"/>
            </a:endParaRPr>
          </a:p>
        </p:txBody>
      </p:sp>
      <p:sp>
        <p:nvSpPr>
          <p:cNvPr id="240" name="CustomShape 11"/>
          <p:cNvSpPr/>
          <p:nvPr/>
        </p:nvSpPr>
        <p:spPr>
          <a:xfrm>
            <a:off x="3018960" y="425340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9FBB34"/>
                </a:solidFill>
                <a:latin typeface="Museo Sans 500"/>
                <a:ea typeface="Museo Sans 500"/>
              </a:rPr>
              <a:t>Communicate</a:t>
            </a:r>
            <a:endParaRPr lang="en-US" sz="1200" b="0" strike="noStrike" spc="-1">
              <a:latin typeface="Arial"/>
            </a:endParaRPr>
          </a:p>
        </p:txBody>
      </p:sp>
      <p:sp>
        <p:nvSpPr>
          <p:cNvPr id="241" name="CustomShape 12"/>
          <p:cNvSpPr/>
          <p:nvPr/>
        </p:nvSpPr>
        <p:spPr>
          <a:xfrm>
            <a:off x="2721240" y="501804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9FBB34"/>
                </a:solidFill>
                <a:latin typeface="Museo Sans 500"/>
                <a:ea typeface="Museo Sans 500"/>
              </a:rPr>
              <a:t>Create</a:t>
            </a:r>
            <a:endParaRPr lang="en-US" sz="1200" b="0" strike="noStrike" spc="-1">
              <a:latin typeface="Arial"/>
            </a:endParaRPr>
          </a:p>
        </p:txBody>
      </p:sp>
      <p:sp>
        <p:nvSpPr>
          <p:cNvPr id="242" name="CustomShape 13"/>
          <p:cNvSpPr/>
          <p:nvPr/>
        </p:nvSpPr>
        <p:spPr>
          <a:xfrm>
            <a:off x="4107240" y="516960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9FBB34"/>
                </a:solidFill>
                <a:latin typeface="Museo Sans 500"/>
                <a:ea typeface="Museo Sans 500"/>
              </a:rPr>
              <a:t>Innovate</a:t>
            </a:r>
            <a:endParaRPr lang="en-US" sz="1200" b="0" strike="noStrike" spc="-1">
              <a:latin typeface="Arial"/>
            </a:endParaRPr>
          </a:p>
        </p:txBody>
      </p:sp>
      <p:sp>
        <p:nvSpPr>
          <p:cNvPr id="243" name="CustomShape 14"/>
          <p:cNvSpPr/>
          <p:nvPr/>
        </p:nvSpPr>
        <p:spPr>
          <a:xfrm>
            <a:off x="3452040" y="280512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BC4F67"/>
                </a:solidFill>
                <a:latin typeface="Museo Sans 500"/>
                <a:ea typeface="Museo Sans 500"/>
              </a:rPr>
              <a:t>Experience</a:t>
            </a:r>
            <a:endParaRPr lang="en-US" sz="1200" b="0" strike="noStrike" spc="-1">
              <a:latin typeface="Arial"/>
            </a:endParaRPr>
          </a:p>
        </p:txBody>
      </p:sp>
      <p:sp>
        <p:nvSpPr>
          <p:cNvPr id="244" name="CustomShape 15"/>
          <p:cNvSpPr/>
          <p:nvPr/>
        </p:nvSpPr>
        <p:spPr>
          <a:xfrm>
            <a:off x="4741920" y="223992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BC4F67"/>
                </a:solidFill>
                <a:latin typeface="Museo Sans 500"/>
                <a:ea typeface="Museo Sans 500"/>
              </a:rPr>
              <a:t>Observe</a:t>
            </a:r>
            <a:endParaRPr lang="en-US" sz="1200" b="0" strike="noStrike" spc="-1">
              <a:latin typeface="Arial"/>
            </a:endParaRPr>
          </a:p>
        </p:txBody>
      </p:sp>
      <p:sp>
        <p:nvSpPr>
          <p:cNvPr id="245" name="CustomShape 16"/>
          <p:cNvSpPr/>
          <p:nvPr/>
        </p:nvSpPr>
        <p:spPr>
          <a:xfrm>
            <a:off x="5161680" y="3067920"/>
            <a:ext cx="1256400" cy="26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BC4F67"/>
                </a:solidFill>
                <a:latin typeface="Museo Sans 500"/>
                <a:ea typeface="Museo Sans 500"/>
              </a:rPr>
              <a:t>Notice</a:t>
            </a:r>
            <a:endParaRPr lang="en-US" sz="1200" b="0" strike="noStrike" spc="-1">
              <a:latin typeface="Arial"/>
            </a:endParaRPr>
          </a:p>
        </p:txBody>
      </p:sp>
      <p:grpSp>
        <p:nvGrpSpPr>
          <p:cNvPr id="246" name="Group 17"/>
          <p:cNvGrpSpPr/>
          <p:nvPr/>
        </p:nvGrpSpPr>
        <p:grpSpPr>
          <a:xfrm>
            <a:off x="6591600" y="2628360"/>
            <a:ext cx="3615480" cy="1630440"/>
            <a:chOff x="6591600" y="2628360"/>
            <a:chExt cx="3615480" cy="1630440"/>
          </a:xfrm>
        </p:grpSpPr>
        <p:pic>
          <p:nvPicPr>
            <p:cNvPr id="247" name="Picture 48"/>
            <p:cNvPicPr/>
            <p:nvPr/>
          </p:nvPicPr>
          <p:blipFill>
            <a:blip r:embed="rId17"/>
            <a:stretch/>
          </p:blipFill>
          <p:spPr>
            <a:xfrm>
              <a:off x="6591600" y="2628360"/>
              <a:ext cx="3615480" cy="1630440"/>
            </a:xfrm>
            <a:prstGeom prst="rect">
              <a:avLst/>
            </a:prstGeom>
            <a:ln>
              <a:noFill/>
            </a:ln>
          </p:spPr>
        </p:pic>
        <p:sp>
          <p:nvSpPr>
            <p:cNvPr id="248" name="Line 18"/>
            <p:cNvSpPr/>
            <p:nvPr/>
          </p:nvSpPr>
          <p:spPr>
            <a:xfrm>
              <a:off x="6621840" y="3051360"/>
              <a:ext cx="3240000" cy="360"/>
            </a:xfrm>
            <a:prstGeom prst="line">
              <a:avLst/>
            </a:prstGeom>
            <a:ln w="12600">
              <a:solidFill>
                <a:srgbClr val="62A4D9"/>
              </a:solidFill>
              <a:round/>
            </a:ln>
          </p:spPr>
          <p:style>
            <a:lnRef idx="0">
              <a:scrgbClr r="0" g="0" b="0"/>
            </a:lnRef>
            <a:fillRef idx="0">
              <a:scrgbClr r="0" g="0" b="0"/>
            </a:fillRef>
            <a:effectRef idx="0">
              <a:scrgbClr r="0" g="0" b="0"/>
            </a:effectRef>
            <a:fontRef idx="minor"/>
          </p:style>
        </p:sp>
        <p:sp>
          <p:nvSpPr>
            <p:cNvPr id="249" name="Line 19"/>
            <p:cNvSpPr/>
            <p:nvPr/>
          </p:nvSpPr>
          <p:spPr>
            <a:xfrm>
              <a:off x="6621840" y="3656160"/>
              <a:ext cx="3240000" cy="360"/>
            </a:xfrm>
            <a:prstGeom prst="line">
              <a:avLst/>
            </a:prstGeom>
            <a:ln w="12600">
              <a:solidFill>
                <a:srgbClr val="62A4D9"/>
              </a:solidFill>
              <a:round/>
            </a:ln>
          </p:spPr>
          <p:style>
            <a:lnRef idx="0">
              <a:scrgbClr r="0" g="0" b="0"/>
            </a:lnRef>
            <a:fillRef idx="0">
              <a:scrgbClr r="0" g="0" b="0"/>
            </a:fillRef>
            <a:effectRef idx="0">
              <a:scrgbClr r="0" g="0" b="0"/>
            </a:effectRef>
            <a:fontRef idx="minor"/>
          </p:style>
        </p:sp>
      </p:grpSp>
      <p:sp>
        <p:nvSpPr>
          <p:cNvPr id="250" name="CustomShape 20"/>
          <p:cNvSpPr/>
          <p:nvPr/>
        </p:nvSpPr>
        <p:spPr>
          <a:xfrm>
            <a:off x="4389120" y="4233240"/>
            <a:ext cx="1253520" cy="28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strike="noStrike" spc="-1">
                <a:solidFill>
                  <a:srgbClr val="000000"/>
                </a:solidFill>
                <a:latin typeface="Trebuchet MS"/>
                <a:ea typeface="DejaVu Sans"/>
              </a:rPr>
              <a:t>IDENTIFY</a:t>
            </a:r>
            <a:endParaRPr lang="en-US" sz="1600" b="0" strike="noStrike" spc="-1">
              <a:latin typeface="Arial"/>
            </a:endParaRPr>
          </a:p>
        </p:txBody>
      </p:sp>
      <p:sp>
        <p:nvSpPr>
          <p:cNvPr id="251" name="CustomShape 21"/>
          <p:cNvSpPr/>
          <p:nvPr/>
        </p:nvSpPr>
        <p:spPr>
          <a:xfrm>
            <a:off x="2194560" y="1098000"/>
            <a:ext cx="1277280" cy="28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strike="noStrike" spc="-1" dirty="0">
                <a:solidFill>
                  <a:srgbClr val="000000"/>
                </a:solidFill>
                <a:latin typeface="Trebuchet MS"/>
                <a:ea typeface="DejaVu Sans"/>
              </a:rPr>
              <a:t>DISCOVER</a:t>
            </a:r>
            <a:endParaRPr lang="en-US" sz="1600" b="0" strike="noStrike" spc="-1" dirty="0">
              <a:latin typeface="Arial"/>
            </a:endParaRPr>
          </a:p>
        </p:txBody>
      </p:sp>
      <p:sp>
        <p:nvSpPr>
          <p:cNvPr id="252" name="CustomShape 22"/>
          <p:cNvSpPr/>
          <p:nvPr/>
        </p:nvSpPr>
        <p:spPr>
          <a:xfrm>
            <a:off x="3474720" y="5486400"/>
            <a:ext cx="591840" cy="28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strike="noStrike" spc="-1">
                <a:solidFill>
                  <a:srgbClr val="000000"/>
                </a:solidFill>
                <a:latin typeface="Trebuchet MS"/>
                <a:ea typeface="DejaVu Sans"/>
              </a:rPr>
              <a:t>ACT</a:t>
            </a:r>
            <a:endParaRPr lang="en-US" sz="1600" b="0" strike="noStrike" spc="-1">
              <a:latin typeface="Arial"/>
            </a:endParaRPr>
          </a:p>
        </p:txBody>
      </p:sp>
      <p:sp>
        <p:nvSpPr>
          <p:cNvPr id="253" name="CustomShape 23"/>
          <p:cNvSpPr/>
          <p:nvPr/>
        </p:nvSpPr>
        <p:spPr>
          <a:xfrm>
            <a:off x="562680" y="4461840"/>
            <a:ext cx="1354320" cy="28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1" strike="noStrike" spc="-1">
                <a:solidFill>
                  <a:srgbClr val="000000"/>
                </a:solidFill>
                <a:latin typeface="Trebuchet MS"/>
                <a:ea typeface="DejaVu Sans"/>
              </a:rPr>
              <a:t>EVALUATE</a:t>
            </a:r>
            <a:endParaRPr lang="en-US"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68A7D2"/>
                </a:solidFill>
                <a:latin typeface="Trebuchet MS"/>
                <a:ea typeface="DejaVu Sans"/>
              </a:rPr>
              <a:t>Liberal Arts Foundations</a:t>
            </a:r>
            <a:endParaRPr lang="en-US" sz="4000" b="0" strike="noStrike" spc="-1">
              <a:latin typeface="Arial"/>
            </a:endParaRPr>
          </a:p>
        </p:txBody>
      </p:sp>
      <p:sp>
        <p:nvSpPr>
          <p:cNvPr id="255" name="CustomShape 2"/>
          <p:cNvSpPr/>
          <p:nvPr/>
        </p:nvSpPr>
        <p:spPr>
          <a:xfrm>
            <a:off x="609480" y="1600200"/>
            <a:ext cx="10969200" cy="4078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760">
              <a:lnSpc>
                <a:spcPct val="100000"/>
              </a:lnSpc>
              <a:spcBef>
                <a:spcPts val="1417"/>
              </a:spcBef>
              <a:buClr>
                <a:srgbClr val="000000"/>
              </a:buClr>
              <a:buSzPct val="45000"/>
              <a:buFont typeface="Wingdings" charset="2"/>
              <a:buChar char=""/>
            </a:pPr>
            <a:r>
              <a:rPr lang="en-US" sz="3200" b="0" strike="noStrike" spc="-1" dirty="0">
                <a:solidFill>
                  <a:srgbClr val="000000"/>
                </a:solidFill>
                <a:latin typeface="Trebuchet MS"/>
                <a:ea typeface="DejaVu Sans"/>
              </a:rPr>
              <a:t>Liberal arts general education is key</a:t>
            </a:r>
            <a:endParaRPr lang="en-US" sz="3200" b="0" strike="noStrike" spc="-1" dirty="0">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dirty="0">
                <a:solidFill>
                  <a:srgbClr val="000000"/>
                </a:solidFill>
                <a:latin typeface="Trebuchet MS"/>
                <a:ea typeface="DejaVu Sans"/>
              </a:rPr>
              <a:t>How do we combine liberal arts foundation with the goals of general education?</a:t>
            </a:r>
            <a:endParaRPr lang="en-US" sz="3200" b="0" strike="noStrike" spc="-1" dirty="0">
              <a:latin typeface="Arial"/>
            </a:endParaRPr>
          </a:p>
          <a:p>
            <a:pPr marL="864000" lvl="1" indent="-320760">
              <a:lnSpc>
                <a:spcPct val="100000"/>
              </a:lnSpc>
              <a:spcBef>
                <a:spcPts val="1134"/>
              </a:spcBef>
              <a:buClr>
                <a:srgbClr val="000000"/>
              </a:buClr>
              <a:buSzPct val="75000"/>
              <a:buFont typeface="Symbol"/>
              <a:buChar char=""/>
            </a:pPr>
            <a:r>
              <a:rPr lang="en-US" sz="2400" b="0" strike="noStrike" spc="-1" dirty="0">
                <a:solidFill>
                  <a:srgbClr val="000000"/>
                </a:solidFill>
                <a:latin typeface="Trebuchet MS"/>
                <a:ea typeface="DejaVu Sans"/>
              </a:rPr>
              <a:t>Tradition? </a:t>
            </a:r>
            <a:endParaRPr lang="en-US" sz="2400" b="0" strike="noStrike" spc="-1" dirty="0">
              <a:latin typeface="Arial"/>
            </a:endParaRPr>
          </a:p>
          <a:p>
            <a:pPr marL="864000" lvl="1" indent="-320760">
              <a:lnSpc>
                <a:spcPct val="100000"/>
              </a:lnSpc>
              <a:spcBef>
                <a:spcPts val="1134"/>
              </a:spcBef>
              <a:buClr>
                <a:srgbClr val="000000"/>
              </a:buClr>
              <a:buSzPct val="75000"/>
              <a:buFont typeface="Symbol"/>
              <a:buChar char=""/>
            </a:pPr>
            <a:r>
              <a:rPr lang="en-US" sz="2400" b="0" strike="noStrike" spc="-1" dirty="0">
                <a:solidFill>
                  <a:srgbClr val="000000"/>
                </a:solidFill>
                <a:latin typeface="Trebuchet MS"/>
                <a:ea typeface="DejaVu Sans"/>
              </a:rPr>
              <a:t>Devolution?</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68A7D2"/>
                </a:solidFill>
                <a:latin typeface="Trebuchet MS"/>
                <a:ea typeface="DejaVu Sans"/>
              </a:rPr>
              <a:t>Liberal Arts Foundation: Why?</a:t>
            </a:r>
            <a:endParaRPr lang="en-US" sz="4000" b="0" strike="noStrike" spc="-1">
              <a:latin typeface="Arial"/>
            </a:endParaRPr>
          </a:p>
        </p:txBody>
      </p:sp>
      <p:pic>
        <p:nvPicPr>
          <p:cNvPr id="257" name="Picture 315"/>
          <p:cNvPicPr/>
          <p:nvPr/>
        </p:nvPicPr>
        <p:blipFill>
          <a:blip r:embed="rId2"/>
          <a:stretch/>
        </p:blipFill>
        <p:spPr>
          <a:xfrm>
            <a:off x="628920" y="1996920"/>
            <a:ext cx="3482640" cy="3120480"/>
          </a:xfrm>
          <a:prstGeom prst="rect">
            <a:avLst/>
          </a:prstGeom>
          <a:ln>
            <a:noFill/>
          </a:ln>
        </p:spPr>
      </p:pic>
      <p:sp>
        <p:nvSpPr>
          <p:cNvPr id="258" name="CustomShape 2"/>
          <p:cNvSpPr/>
          <p:nvPr/>
        </p:nvSpPr>
        <p:spPr>
          <a:xfrm>
            <a:off x="5638680" y="2438280"/>
            <a:ext cx="5483160" cy="91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3200" b="0" strike="noStrike" spc="-1">
                <a:solidFill>
                  <a:srgbClr val="000000"/>
                </a:solidFill>
                <a:latin typeface="Trebuchet MS"/>
                <a:ea typeface="DejaVu Sans"/>
              </a:rPr>
              <a:t>What is it about the liberal arts that makes them a strong foundation for students?</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68A7D2"/>
                </a:solidFill>
                <a:latin typeface="Trebuchet MS"/>
                <a:ea typeface="DejaVu Sans"/>
              </a:rPr>
              <a:t>Capacities</a:t>
            </a:r>
            <a:endParaRPr lang="en-US" sz="4000" b="0" strike="noStrike" spc="-1">
              <a:latin typeface="Arial"/>
            </a:endParaRPr>
          </a:p>
        </p:txBody>
      </p:sp>
      <p:sp>
        <p:nvSpPr>
          <p:cNvPr id="260" name="CustomShape 2"/>
          <p:cNvSpPr/>
          <p:nvPr/>
        </p:nvSpPr>
        <p:spPr>
          <a:xfrm>
            <a:off x="457200" y="1600200"/>
            <a:ext cx="11579760" cy="4078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Trebuchet MS"/>
                <a:ea typeface="DejaVu Sans"/>
              </a:rPr>
              <a:t>Ways of thinking and doing that can be used in multiple domains</a:t>
            </a:r>
            <a:endParaRPr lang="en-US" sz="32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Trebuchet MS"/>
                <a:ea typeface="DejaVu Sans"/>
              </a:rPr>
              <a:t>Not (just) skills</a:t>
            </a:r>
            <a:endParaRPr lang="en-US" sz="32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Trebuchet MS"/>
                <a:ea typeface="DejaVu Sans"/>
              </a:rPr>
              <a:t>Not course topics</a:t>
            </a:r>
            <a:endParaRPr lang="en-US" sz="32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Trebuchet MS"/>
                <a:ea typeface="DejaVu Sans"/>
              </a:rPr>
              <a:t>Reasons why students should take </a:t>
            </a:r>
            <a:r>
              <a:rPr lang="en-US" sz="3200" b="0" i="1" strike="noStrike" spc="-1">
                <a:solidFill>
                  <a:srgbClr val="000000"/>
                </a:solidFill>
                <a:latin typeface="Trebuchet MS"/>
                <a:ea typeface="DejaVu Sans"/>
              </a:rPr>
              <a:t>this</a:t>
            </a:r>
            <a:r>
              <a:rPr lang="en-US" sz="3200" b="0" strike="noStrike" spc="-1">
                <a:solidFill>
                  <a:srgbClr val="000000"/>
                </a:solidFill>
                <a:latin typeface="Trebuchet MS"/>
                <a:ea typeface="DejaVu Sans"/>
              </a:rPr>
              <a:t> course</a:t>
            </a:r>
            <a:endParaRPr lang="en-US" sz="32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Trebuchet MS"/>
                <a:ea typeface="DejaVu Sans"/>
              </a:rPr>
              <a:t>Help students understand curriculum coherently</a:t>
            </a:r>
            <a:endParaRPr lang="en-US"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a:solidFill>
                  <a:srgbClr val="68A7D2"/>
                </a:solidFill>
                <a:latin typeface="Trebuchet MS"/>
                <a:ea typeface="DejaVu Sans"/>
              </a:rPr>
              <a:t>Research on Student Learning</a:t>
            </a:r>
            <a:endParaRPr lang="en-US" sz="4000" b="0" strike="noStrike" spc="-1">
              <a:latin typeface="Arial"/>
            </a:endParaRPr>
          </a:p>
        </p:txBody>
      </p:sp>
      <p:sp>
        <p:nvSpPr>
          <p:cNvPr id="262" name="CustomShape 2"/>
          <p:cNvSpPr/>
          <p:nvPr/>
        </p:nvSpPr>
        <p:spPr>
          <a:xfrm>
            <a:off x="609480" y="1600200"/>
            <a:ext cx="10969200" cy="4078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760">
              <a:lnSpc>
                <a:spcPct val="100000"/>
              </a:lnSpc>
              <a:spcBef>
                <a:spcPts val="1417"/>
              </a:spcBef>
              <a:buClr>
                <a:srgbClr val="000000"/>
              </a:buClr>
              <a:buSzPct val="45000"/>
              <a:buFont typeface="Wingdings" charset="2"/>
              <a:buChar char=""/>
            </a:pPr>
            <a:r>
              <a:rPr lang="en-US" sz="3000" b="0" strike="noStrike" spc="-1">
                <a:solidFill>
                  <a:srgbClr val="000000"/>
                </a:solidFill>
                <a:latin typeface="Trebuchet MS"/>
                <a:ea typeface="DejaVu Sans"/>
              </a:rPr>
              <a:t>Changing student body</a:t>
            </a:r>
            <a:endParaRPr lang="en-US" sz="30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3000" b="0" strike="noStrike" spc="-1">
                <a:solidFill>
                  <a:srgbClr val="000000"/>
                </a:solidFill>
                <a:latin typeface="Trebuchet MS"/>
                <a:ea typeface="DejaVu Sans"/>
              </a:rPr>
              <a:t>Thrive@Carolina</a:t>
            </a:r>
            <a:endParaRPr lang="en-US" sz="30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3000" b="0" strike="noStrike" spc="-1">
                <a:solidFill>
                  <a:srgbClr val="000000"/>
                </a:solidFill>
                <a:latin typeface="Trebuchet MS"/>
                <a:ea typeface="DejaVu Sans"/>
              </a:rPr>
              <a:t>Far transfer</a:t>
            </a:r>
            <a:endParaRPr lang="en-US" sz="30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3000" b="0" strike="noStrike" spc="-1">
                <a:solidFill>
                  <a:srgbClr val="000000"/>
                </a:solidFill>
                <a:latin typeface="Trebuchet MS"/>
                <a:ea typeface="DejaVu Sans"/>
              </a:rPr>
              <a:t>Recurrence</a:t>
            </a:r>
            <a:endParaRPr lang="en-US" sz="30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3000" b="0" strike="noStrike" spc="-1">
                <a:solidFill>
                  <a:srgbClr val="000000"/>
                </a:solidFill>
                <a:latin typeface="Trebuchet MS"/>
                <a:ea typeface="DejaVu Sans"/>
              </a:rPr>
              <a:t>High-Impact Practices</a:t>
            </a:r>
            <a:endParaRPr lang="en-US"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dirty="0">
                <a:solidFill>
                  <a:srgbClr val="68A7D2"/>
                </a:solidFill>
                <a:latin typeface="Trebuchet MS"/>
                <a:ea typeface="DejaVu Sans"/>
              </a:rPr>
              <a:t>Feedback &amp; Response Since November (1/3)</a:t>
            </a:r>
            <a:endParaRPr lang="en-US" sz="4000" b="0" strike="noStrike" spc="-1" dirty="0">
              <a:latin typeface="Arial"/>
            </a:endParaRPr>
          </a:p>
        </p:txBody>
      </p:sp>
      <p:sp>
        <p:nvSpPr>
          <p:cNvPr id="264" name="CustomShape 2"/>
          <p:cNvSpPr/>
          <p:nvPr/>
        </p:nvSpPr>
        <p:spPr>
          <a:xfrm>
            <a:off x="609480" y="990600"/>
            <a:ext cx="10969200" cy="4078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a:lnSpc>
                <a:spcPct val="100000"/>
              </a:lnSpc>
              <a:spcBef>
                <a:spcPts val="1417"/>
              </a:spcBef>
            </a:pPr>
            <a:endParaRPr lang="en-US" sz="18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2600" b="0" strike="noStrike" spc="-1">
                <a:solidFill>
                  <a:srgbClr val="000000"/>
                </a:solidFill>
                <a:latin typeface="Trebuchet MS"/>
                <a:ea typeface="DejaVu Sans"/>
              </a:rPr>
              <a:t>Global Understanding &amp; Engagement doesn’t focus enough on societies beyond the US, Canada, and Western Europe</a:t>
            </a:r>
            <a:endParaRPr lang="en-US" sz="2600" b="0" strike="noStrike" spc="-1">
              <a:latin typeface="Arial"/>
            </a:endParaRPr>
          </a:p>
          <a:p>
            <a:pPr marL="1199520" lvl="1" indent="-214200">
              <a:lnSpc>
                <a:spcPct val="100000"/>
              </a:lnSpc>
              <a:spcBef>
                <a:spcPts val="1417"/>
              </a:spcBef>
              <a:buClr>
                <a:srgbClr val="000000"/>
              </a:buClr>
              <a:buSzPct val="45000"/>
              <a:buFont typeface="Wingdings" charset="2"/>
              <a:buChar char=""/>
            </a:pPr>
            <a:r>
              <a:rPr lang="en-US" sz="2600" b="0" strike="noStrike" spc="-1">
                <a:solidFill>
                  <a:srgbClr val="000000"/>
                </a:solidFill>
                <a:latin typeface="Trebuchet MS"/>
                <a:ea typeface="DejaVu Sans"/>
              </a:rPr>
              <a:t>Change language in capacity to emphasize societies beyond the North Atlantic region specifically</a:t>
            </a:r>
            <a:endParaRPr lang="en-US" sz="2600" b="0" strike="noStrike" spc="-1">
              <a:latin typeface="Arial"/>
            </a:endParaRPr>
          </a:p>
          <a:p>
            <a:pPr marL="432000" indent="-320760">
              <a:lnSpc>
                <a:spcPct val="100000"/>
              </a:lnSpc>
              <a:spcBef>
                <a:spcPts val="1417"/>
              </a:spcBef>
              <a:buClr>
                <a:srgbClr val="000000"/>
              </a:buClr>
              <a:buSzPct val="45000"/>
              <a:buFont typeface="Wingdings" charset="2"/>
              <a:buChar char=""/>
            </a:pPr>
            <a:r>
              <a:rPr lang="en-US" sz="2600" b="0" strike="noStrike" spc="-1">
                <a:solidFill>
                  <a:srgbClr val="000000"/>
                </a:solidFill>
                <a:latin typeface="Trebuchet MS"/>
                <a:ea typeface="DejaVu Sans"/>
              </a:rPr>
              <a:t>Recurring capacities are too onerous, will hamper faculty teaching quality and flexibility</a:t>
            </a:r>
            <a:endParaRPr lang="en-US" sz="2600" b="0" strike="noStrike" spc="-1">
              <a:latin typeface="Arial"/>
            </a:endParaRPr>
          </a:p>
          <a:p>
            <a:pPr marL="1199520" lvl="1" indent="-214200">
              <a:lnSpc>
                <a:spcPct val="100000"/>
              </a:lnSpc>
              <a:spcBef>
                <a:spcPts val="1417"/>
              </a:spcBef>
              <a:buClr>
                <a:srgbClr val="000000"/>
              </a:buClr>
              <a:buSzPct val="45000"/>
              <a:buFont typeface="Wingdings" charset="2"/>
              <a:buChar char=""/>
            </a:pPr>
            <a:r>
              <a:rPr lang="en-US" sz="2600" b="0" strike="noStrike" spc="-1">
                <a:solidFill>
                  <a:srgbClr val="000000"/>
                </a:solidFill>
                <a:latin typeface="Trebuchet MS"/>
                <a:ea typeface="DejaVu Sans"/>
              </a:rPr>
              <a:t>Reduce the recurring capacities list substantially and offer additional flexibility</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dirty="0">
                <a:solidFill>
                  <a:srgbClr val="68A7D2"/>
                </a:solidFill>
                <a:latin typeface="Trebuchet MS"/>
                <a:ea typeface="DejaVu Sans"/>
              </a:rPr>
              <a:t>Feedback &amp; Response Since November (2/3)</a:t>
            </a:r>
            <a:endParaRPr lang="en-US" sz="4000" b="0" strike="noStrike" spc="-1" dirty="0">
              <a:latin typeface="Arial"/>
            </a:endParaRPr>
          </a:p>
        </p:txBody>
      </p:sp>
      <p:sp>
        <p:nvSpPr>
          <p:cNvPr id="266" name="CustomShape 2"/>
          <p:cNvSpPr/>
          <p:nvPr/>
        </p:nvSpPr>
        <p:spPr>
          <a:xfrm>
            <a:off x="609480" y="1600200"/>
            <a:ext cx="10969200" cy="4078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760">
              <a:lnSpc>
                <a:spcPct val="100000"/>
              </a:lnSpc>
              <a:spcBef>
                <a:spcPts val="1417"/>
              </a:spcBef>
              <a:buClr>
                <a:srgbClr val="000000"/>
              </a:buClr>
              <a:buSzPct val="45000"/>
              <a:buFont typeface="Wingdings" charset="2"/>
              <a:buChar char=""/>
            </a:pPr>
            <a:r>
              <a:rPr lang="en-US" sz="2400" b="0" strike="noStrike" spc="-1" dirty="0">
                <a:solidFill>
                  <a:srgbClr val="000000"/>
                </a:solidFill>
                <a:latin typeface="Trebuchet MS"/>
                <a:ea typeface="DejaVu Sans"/>
              </a:rPr>
              <a:t>Too little attention to </a:t>
            </a:r>
            <a:r>
              <a:rPr lang="en-US" sz="2400" b="0" i="1" strike="noStrike" spc="-1" dirty="0">
                <a:solidFill>
                  <a:srgbClr val="000000"/>
                </a:solidFill>
                <a:latin typeface="Trebuchet MS"/>
                <a:ea typeface="DejaVu Sans"/>
              </a:rPr>
              <a:t>natural</a:t>
            </a:r>
            <a:r>
              <a:rPr lang="en-US" sz="2400" b="0" strike="noStrike" spc="-1" dirty="0">
                <a:solidFill>
                  <a:srgbClr val="000000"/>
                </a:solidFill>
                <a:latin typeface="Trebuchet MS"/>
                <a:ea typeface="DejaVu Sans"/>
              </a:rPr>
              <a:t> science and to hands-on lab learning</a:t>
            </a:r>
            <a:endParaRPr lang="en-US" sz="2400" b="0" strike="noStrike" spc="-1" dirty="0">
              <a:latin typeface="Arial"/>
            </a:endParaRPr>
          </a:p>
          <a:p>
            <a:pPr marL="742320" lvl="1" indent="-214200">
              <a:lnSpc>
                <a:spcPct val="100000"/>
              </a:lnSpc>
              <a:spcBef>
                <a:spcPts val="1417"/>
              </a:spcBef>
              <a:buClr>
                <a:srgbClr val="000000"/>
              </a:buClr>
              <a:buSzPct val="45000"/>
              <a:buFont typeface="Wingdings" charset="2"/>
              <a:buChar char=""/>
            </a:pPr>
            <a:r>
              <a:rPr lang="en-US" sz="2400" b="0" strike="noStrike" spc="-1" dirty="0">
                <a:solidFill>
                  <a:srgbClr val="000000"/>
                </a:solidFill>
                <a:latin typeface="Trebuchet MS"/>
                <a:ea typeface="DejaVu Sans"/>
              </a:rPr>
              <a:t>New capacity is Natural Scientific Investigation; new Empirical Investigation Lab is a fourth credit attached to a particular course.</a:t>
            </a:r>
            <a:endParaRPr lang="en-US" sz="2400" b="0" strike="noStrike" spc="-1" dirty="0">
              <a:latin typeface="Arial"/>
            </a:endParaRPr>
          </a:p>
          <a:p>
            <a:pPr marL="742320" lvl="1" indent="-214200">
              <a:lnSpc>
                <a:spcPct val="100000"/>
              </a:lnSpc>
              <a:spcBef>
                <a:spcPts val="1417"/>
              </a:spcBef>
              <a:buClr>
                <a:srgbClr val="000000"/>
              </a:buClr>
              <a:buSzPct val="45000"/>
              <a:buFont typeface="Wingdings" charset="2"/>
              <a:buChar char=""/>
            </a:pPr>
            <a:r>
              <a:rPr lang="en-US" sz="2400" b="0" strike="noStrike" spc="-1" dirty="0">
                <a:solidFill>
                  <a:srgbClr val="000000"/>
                </a:solidFill>
                <a:latin typeface="Trebuchet MS"/>
                <a:ea typeface="DejaVu Sans"/>
              </a:rPr>
              <a:t>New language in Ways of Knowing; Creative Expression, Practice, and Production emphasizes science pathways</a:t>
            </a:r>
            <a:endParaRPr lang="en-US" sz="2400" b="0" strike="noStrike" spc="-1" dirty="0">
              <a:latin typeface="Arial"/>
            </a:endParaRPr>
          </a:p>
          <a:p>
            <a:pPr marL="432000" indent="-320760">
              <a:lnSpc>
                <a:spcPct val="100000"/>
              </a:lnSpc>
              <a:spcBef>
                <a:spcPts val="1417"/>
              </a:spcBef>
              <a:buClr>
                <a:srgbClr val="000000"/>
              </a:buClr>
              <a:buSzPct val="45000"/>
              <a:buFont typeface="Wingdings" charset="2"/>
              <a:buChar char=""/>
            </a:pPr>
            <a:r>
              <a:rPr lang="en-US" sz="2400" b="0" strike="noStrike" spc="-1" dirty="0">
                <a:solidFill>
                  <a:srgbClr val="000000"/>
                </a:solidFill>
                <a:latin typeface="Trebuchet MS"/>
                <a:ea typeface="DejaVu Sans"/>
              </a:rPr>
              <a:t>Too little emphasis on data science</a:t>
            </a:r>
            <a:endParaRPr lang="en-US" sz="2400" b="0" strike="noStrike" spc="-1" dirty="0">
              <a:latin typeface="Arial"/>
            </a:endParaRPr>
          </a:p>
          <a:p>
            <a:pPr marL="742320" lvl="1" indent="-214200">
              <a:lnSpc>
                <a:spcPct val="100000"/>
              </a:lnSpc>
              <a:spcBef>
                <a:spcPts val="1417"/>
              </a:spcBef>
              <a:buClr>
                <a:srgbClr val="000000"/>
              </a:buClr>
              <a:buSzPct val="45000"/>
              <a:buFont typeface="Wingdings" charset="2"/>
              <a:buChar char=""/>
            </a:pPr>
            <a:r>
              <a:rPr lang="en-US" sz="2400" b="0" strike="noStrike" spc="-1" dirty="0">
                <a:solidFill>
                  <a:srgbClr val="000000"/>
                </a:solidFill>
                <a:latin typeface="Trebuchet MS"/>
                <a:ea typeface="DejaVu Sans"/>
              </a:rPr>
              <a:t>New fourth credit on III for Foundations of Data Science; new language in Ways of Knowing emphasizes data science; new language in Quantitative Reasoning emphasizes reasoning with data</a:t>
            </a:r>
            <a:endParaRPr lang="en-US"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609480" y="274680"/>
            <a:ext cx="10969200" cy="113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000" b="1" strike="noStrike" spc="-1" dirty="0">
                <a:solidFill>
                  <a:srgbClr val="68A7D2"/>
                </a:solidFill>
                <a:latin typeface="Trebuchet MS"/>
                <a:ea typeface="DejaVu Sans"/>
              </a:rPr>
              <a:t>Feedback &amp; Response Since November (3/3)</a:t>
            </a:r>
            <a:endParaRPr lang="en-US" sz="4000" b="0" strike="noStrike" spc="-1" dirty="0">
              <a:latin typeface="Arial"/>
            </a:endParaRPr>
          </a:p>
        </p:txBody>
      </p:sp>
      <p:sp>
        <p:nvSpPr>
          <p:cNvPr id="268" name="CustomShape 2"/>
          <p:cNvSpPr/>
          <p:nvPr/>
        </p:nvSpPr>
        <p:spPr>
          <a:xfrm>
            <a:off x="609480" y="1600200"/>
            <a:ext cx="10969200" cy="4078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16000" indent="-215280">
              <a:lnSpc>
                <a:spcPct val="100000"/>
              </a:lnSpc>
              <a:spcBef>
                <a:spcPts val="1417"/>
              </a:spcBef>
              <a:buClr>
                <a:srgbClr val="000000"/>
              </a:buClr>
              <a:buSzPct val="45000"/>
              <a:buFont typeface="Wingdings" charset="2"/>
              <a:buChar char=""/>
            </a:pPr>
            <a:r>
              <a:rPr lang="en-US" sz="2200" b="0" strike="noStrike" spc="-1">
                <a:solidFill>
                  <a:srgbClr val="000000"/>
                </a:solidFill>
                <a:latin typeface="Trebuchet MS"/>
                <a:ea typeface="DejaVu Sans"/>
              </a:rPr>
              <a:t>Engaging with the Human Past is too broad, doesn’t ensure sufficient historical distance</a:t>
            </a:r>
            <a:endParaRPr lang="en-US" sz="2200" b="0" strike="noStrike" spc="-1">
              <a:latin typeface="Arial"/>
            </a:endParaRPr>
          </a:p>
          <a:p>
            <a:pPr marL="432000" lvl="1" indent="-215280">
              <a:lnSpc>
                <a:spcPct val="100000"/>
              </a:lnSpc>
              <a:spcBef>
                <a:spcPts val="1417"/>
              </a:spcBef>
              <a:buClr>
                <a:srgbClr val="000000"/>
              </a:buClr>
              <a:buSzPct val="45000"/>
              <a:buFont typeface="Wingdings" charset="2"/>
              <a:buChar char=""/>
            </a:pPr>
            <a:r>
              <a:rPr lang="en-US" sz="2200" b="0" strike="noStrike" spc="-1">
                <a:solidFill>
                  <a:srgbClr val="000000"/>
                </a:solidFill>
                <a:latin typeface="Trebuchet MS"/>
                <a:ea typeface="DejaVu Sans"/>
              </a:rPr>
              <a:t>Amended the Engaging with the Human Past capacity to require that courses must address a time period that is “remote.” Amended the Ways of Knowing capacity to emphasize that study of remote times or places is one way of developing that capacity.</a:t>
            </a:r>
            <a:endParaRPr lang="en-US" sz="2200" b="0" strike="noStrike" spc="-1">
              <a:latin typeface="Arial"/>
            </a:endParaRPr>
          </a:p>
          <a:p>
            <a:pPr marL="216000" indent="-215280">
              <a:lnSpc>
                <a:spcPct val="100000"/>
              </a:lnSpc>
              <a:spcBef>
                <a:spcPts val="1417"/>
              </a:spcBef>
              <a:buClr>
                <a:srgbClr val="000000"/>
              </a:buClr>
              <a:buSzPct val="45000"/>
              <a:buFont typeface="Wingdings" charset="2"/>
              <a:buChar char=""/>
            </a:pPr>
            <a:r>
              <a:rPr lang="en-US" sz="2200" b="0" strike="noStrike" spc="-1">
                <a:solidFill>
                  <a:srgbClr val="000000"/>
                </a:solidFill>
                <a:latin typeface="Trebuchet MS"/>
                <a:ea typeface="DejaVu Sans"/>
              </a:rPr>
              <a:t>What are the mechanisms for supporting the curriculum and departments’ resources?</a:t>
            </a:r>
            <a:endParaRPr lang="en-US" sz="2200" b="0" strike="noStrike" spc="-1">
              <a:latin typeface="Arial"/>
            </a:endParaRPr>
          </a:p>
          <a:p>
            <a:pPr marL="432000" lvl="1" indent="-215280">
              <a:lnSpc>
                <a:spcPct val="100000"/>
              </a:lnSpc>
              <a:spcBef>
                <a:spcPts val="1417"/>
              </a:spcBef>
              <a:buClr>
                <a:srgbClr val="000000"/>
              </a:buClr>
              <a:buSzPct val="45000"/>
              <a:buFont typeface="Wingdings" charset="2"/>
              <a:buChar char=""/>
            </a:pPr>
            <a:r>
              <a:rPr lang="en-US" sz="2200" b="0" strike="noStrike" spc="-1">
                <a:solidFill>
                  <a:srgbClr val="000000"/>
                </a:solidFill>
                <a:latin typeface="Trebuchet MS"/>
                <a:ea typeface="DejaVu Sans"/>
              </a:rPr>
              <a:t>College will support departments and protect against unforeseen negative consequences</a:t>
            </a:r>
            <a:endParaRPr lang="en-US" sz="2200" b="0" strike="noStrike" spc="-1">
              <a:latin typeface="Arial"/>
            </a:endParaRPr>
          </a:p>
          <a:p>
            <a:pPr marL="432000" lvl="1" indent="-215280">
              <a:lnSpc>
                <a:spcPct val="100000"/>
              </a:lnSpc>
              <a:spcBef>
                <a:spcPts val="1417"/>
              </a:spcBef>
              <a:buClr>
                <a:srgbClr val="000000"/>
              </a:buClr>
              <a:buSzPct val="45000"/>
              <a:buFont typeface="Wingdings" charset="2"/>
              <a:buChar char=""/>
            </a:pPr>
            <a:r>
              <a:rPr lang="en-US" sz="2200" b="0" strike="noStrike" spc="-1">
                <a:solidFill>
                  <a:srgbClr val="000000"/>
                </a:solidFill>
                <a:latin typeface="Trebuchet MS"/>
                <a:ea typeface="DejaVu Sans"/>
              </a:rPr>
              <a:t>Dean Guskiewicz will address this in a letter to Faculty Council</a:t>
            </a:r>
            <a:endParaRPr lang="en-US"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p15="http://schemas.microsoft.com/office/powerpoint/2012/main"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powerpointUNC5</Template>
  <TotalTime>538</TotalTime>
  <Words>726</Words>
  <Application>Microsoft Macintosh PowerPoint</Application>
  <PresentationFormat>Widescreen</PresentationFormat>
  <Paragraphs>113</Paragraphs>
  <Slides>19</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Museo Sans 500</vt:lpstr>
      <vt:lpstr>Arial</vt:lpstr>
      <vt:lpstr>Wingdings</vt:lpstr>
      <vt:lpstr>ヒラギノ角ゴ Pro W3</vt:lpstr>
      <vt:lpstr>Symbol</vt:lpstr>
      <vt:lpstr>DejaVu Sans</vt:lpstr>
      <vt:lpstr>Trebuchet MS</vt:lpstr>
      <vt:lpstr>Times New Roman</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aperrin</dc:creator>
  <dc:description/>
  <cp:lastModifiedBy>Murray, Kadejah</cp:lastModifiedBy>
  <cp:revision>50</cp:revision>
  <dcterms:created xsi:type="dcterms:W3CDTF">2018-03-07T14:38:28Z</dcterms:created>
  <dcterms:modified xsi:type="dcterms:W3CDTF">2019-03-05T19:40:25Z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The University of North Carolina at Chapel Hill</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15</vt:i4>
  </property>
</Properties>
</file>