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63" r:id="rId4"/>
    <p:sldId id="261" r:id="rId5"/>
    <p:sldId id="265" r:id="rId6"/>
    <p:sldId id="266" r:id="rId7"/>
    <p:sldId id="262" r:id="rId8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ley, Anna Rose" initials="MAR" lastIdx="0" clrIdx="0">
    <p:extLst>
      <p:ext uri="{19B8F6BF-5375-455C-9EA6-DF929625EA0E}">
        <p15:presenceInfo xmlns:p15="http://schemas.microsoft.com/office/powerpoint/2012/main" userId="S-1-5-21-344340502-4252695000-2390403120-146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6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fde52f8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fde52f8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fde52f8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fde52f8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68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fdf3f7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fdf3f7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fdf3f7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fdf3f7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26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fde52f8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fde52f8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77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fdf3f7a2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fdf3f7a2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35100" y="3066963"/>
            <a:ext cx="84738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35100" y="1714563"/>
            <a:ext cx="8473800" cy="127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25" y="0"/>
            <a:ext cx="9143982" cy="327780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5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4B9CD3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apsa.unc.edu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aspsa.unc.edu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heel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dgelin@unc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FAR@unc.edu" TargetMode="External"/><Relationship Id="rId5" Type="http://schemas.openxmlformats.org/officeDocument/2006/relationships/hyperlink" Target="mailto:lbroome@email.unc.ed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t="11210" b="11210"/>
          <a:stretch/>
        </p:blipFill>
        <p:spPr>
          <a:xfrm>
            <a:off x="0" y="0"/>
            <a:ext cx="9144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4" y="790414"/>
            <a:ext cx="9144000" cy="3301139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 rot="10800000" flipV="1">
            <a:off x="335100" y="2581367"/>
            <a:ext cx="4631220" cy="1277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alatino Linotype" panose="02040502050505030304" pitchFamily="18" charset="0"/>
              </a:rPr>
              <a:t>Lissa L. Broome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alatino Linotype" panose="02040502050505030304" pitchFamily="18" charset="0"/>
              </a:rPr>
              <a:t>Burton </a:t>
            </a:r>
            <a:r>
              <a:rPr lang="en-US" dirty="0" err="1">
                <a:latin typeface="Palatino Linotype" panose="02040502050505030304" pitchFamily="18" charset="0"/>
              </a:rPr>
              <a:t>Craige</a:t>
            </a:r>
            <a:r>
              <a:rPr lang="en-US" dirty="0">
                <a:latin typeface="Palatino Linotype" panose="02040502050505030304" pitchFamily="18" charset="0"/>
              </a:rPr>
              <a:t> Distinguished Professor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alatino Linotype" panose="02040502050505030304" pitchFamily="18" charset="0"/>
              </a:rPr>
              <a:t>Director, Center for Banking and Finance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alatino Linotype" panose="02040502050505030304" pitchFamily="18" charset="0"/>
              </a:rPr>
              <a:t>UNC School of Law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Palatino Linotype" panose="0204050205050503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335100" y="1040326"/>
            <a:ext cx="8473800" cy="14409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Faculty Athletics Representative</a:t>
            </a:r>
            <a:br>
              <a:rPr lang="en" dirty="0">
                <a:latin typeface="Palatino Linotype" panose="02040502050505030304" pitchFamily="18" charset="0"/>
              </a:rPr>
            </a:br>
            <a:r>
              <a:rPr lang="en" i="1" dirty="0">
                <a:latin typeface="Palatino Linotype" panose="02040502050505030304" pitchFamily="18" charset="0"/>
              </a:rPr>
              <a:t>Annual Report</a:t>
            </a:r>
            <a:br>
              <a:rPr lang="en" i="1" dirty="0">
                <a:latin typeface="Palatino Linotype" panose="02040502050505030304" pitchFamily="18" charset="0"/>
              </a:rPr>
            </a:br>
            <a:r>
              <a:rPr lang="en" sz="1800" dirty="0">
                <a:latin typeface="Palatino Linotype" panose="02040502050505030304" pitchFamily="18" charset="0"/>
              </a:rPr>
              <a:t>November 9, 2018</a:t>
            </a:r>
            <a:endParaRPr sz="1800" dirty="0">
              <a:latin typeface="Palatino Linotype" panose="02040502050505030304" pitchFamily="18" charset="0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415" y="2404092"/>
            <a:ext cx="3507476" cy="13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Role of the FAR	</a:t>
            </a:r>
            <a:endParaRPr b="1"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231037" y="169333"/>
            <a:ext cx="4580038" cy="4430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NCAA schools have a FAR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is defined by the Conference and the school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Appointed by the Chancellor and serve at her pleasure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to a review every 5 years by an appointed review committee (last in 2015)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 to the Chancellor and the Athletics Director and liaison to the faculty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800" y="4310025"/>
            <a:ext cx="2101200" cy="8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Activities &amp; Areas of Focus</a:t>
            </a:r>
            <a:endParaRPr b="1"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231037" y="185980"/>
            <a:ext cx="4580038" cy="4413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 individual monthly meetings with the Chancellor and the AD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officio, voting member of the Faculty Athletics Committee (FAC), which meets monthly during the academic year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focus: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integrity and academic success of student-athletes; Rules compliance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student-athlete experience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represent the University before the NCAA and the ACC</a:t>
            </a:r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a lot of meetings, including…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800" y="4310025"/>
            <a:ext cx="2101200" cy="8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55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575" y="4529750"/>
            <a:ext cx="1945000" cy="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4">
            <a:alphaModFix/>
          </a:blip>
          <a:srcRect t="109970" b="-109970"/>
          <a:stretch/>
        </p:blipFill>
        <p:spPr>
          <a:xfrm>
            <a:off x="7042800" y="4317113"/>
            <a:ext cx="2101200" cy="8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2;p21"/>
          <p:cNvSpPr txBox="1">
            <a:spLocks/>
          </p:cNvSpPr>
          <p:nvPr/>
        </p:nvSpPr>
        <p:spPr>
          <a:xfrm>
            <a:off x="181749" y="0"/>
            <a:ext cx="8860826" cy="20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Merriweather" panose="020B0604020202020204" charset="0"/>
              </a:rPr>
              <a:t>Process Review Group</a:t>
            </a:r>
            <a:r>
              <a:rPr lang="en-US" dirty="0">
                <a:solidFill>
                  <a:schemeClr val="tx1"/>
                </a:solidFill>
                <a:latin typeface="Merriweather" panose="020B060402020202020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Merriweather" panose="020B0604020202020204" charset="0"/>
              </a:rPr>
            </a:br>
            <a:r>
              <a:rPr lang="en-US" sz="2000" b="0" i="1" dirty="0">
                <a:solidFill>
                  <a:schemeClr val="tx1"/>
                </a:solidFill>
                <a:latin typeface="Merriweather" panose="020B0604020202020204" charset="0"/>
              </a:rPr>
              <a:t>formerly, the Student-Athlete Academic Initiative Working Group</a:t>
            </a:r>
            <a:r>
              <a:rPr lang="en-US" sz="2000" i="1" dirty="0">
                <a:solidFill>
                  <a:schemeClr val="tx1"/>
                </a:solidFill>
                <a:latin typeface="Merriweather" panose="020B060402020202020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Merriweather" panose="020B0604020202020204" charset="0"/>
              </a:rPr>
            </a:br>
            <a:r>
              <a:rPr lang="en-US" sz="2000" i="1" dirty="0">
                <a:solidFill>
                  <a:schemeClr val="tx1"/>
                </a:solidFill>
                <a:latin typeface="Merriweather" panose="020B0604020202020204" charset="0"/>
                <a:hlinkClick r:id="rId5"/>
              </a:rPr>
              <a:t>https://apsa.unc.edu</a:t>
            </a:r>
            <a:endParaRPr lang="en-US" sz="2000" i="1" dirty="0">
              <a:solidFill>
                <a:schemeClr val="tx1"/>
              </a:solidFill>
              <a:latin typeface="Merriweather" panose="020B0604020202020204" charset="0"/>
            </a:endParaRPr>
          </a:p>
          <a:p>
            <a:endParaRPr lang="en-US" sz="2000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78" r="889" b="2769"/>
          <a:stretch/>
        </p:blipFill>
        <p:spPr>
          <a:xfrm>
            <a:off x="181750" y="1371600"/>
            <a:ext cx="6469687" cy="3268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575" y="4529750"/>
            <a:ext cx="1945000" cy="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4">
            <a:alphaModFix/>
          </a:blip>
          <a:srcRect t="109970" b="-109970"/>
          <a:stretch/>
        </p:blipFill>
        <p:spPr>
          <a:xfrm>
            <a:off x="7042800" y="4310025"/>
            <a:ext cx="2101200" cy="8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2;p21"/>
          <p:cNvSpPr txBox="1">
            <a:spLocks/>
          </p:cNvSpPr>
          <p:nvPr/>
        </p:nvSpPr>
        <p:spPr>
          <a:xfrm>
            <a:off x="181749" y="0"/>
            <a:ext cx="8860826" cy="20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Merriweather" panose="020B0604020202020204" charset="0"/>
              </a:rPr>
              <a:t>Academic Support Program for Student-Athletes</a:t>
            </a:r>
          </a:p>
          <a:p>
            <a:r>
              <a:rPr lang="en-US" sz="2000" dirty="0">
                <a:solidFill>
                  <a:schemeClr val="tx1"/>
                </a:solidFill>
                <a:latin typeface="Merriweather" panose="020B0604020202020204" charset="0"/>
                <a:hlinkClick r:id="rId5"/>
              </a:rPr>
              <a:t>https://aspsa.unc.edu</a:t>
            </a:r>
            <a:r>
              <a:rPr lang="en-US" dirty="0">
                <a:solidFill>
                  <a:schemeClr val="tx1"/>
                </a:solidFill>
                <a:latin typeface="Merriweather" panose="020B060402020202020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Merriweather" panose="020B0604020202020204" charset="0"/>
              </a:rPr>
            </a:br>
            <a:r>
              <a:rPr lang="en-US" sz="2000" i="1" dirty="0">
                <a:solidFill>
                  <a:schemeClr val="tx1"/>
                </a:solidFill>
                <a:latin typeface="Merriweather" panose="020B060402020202020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Merriweather" panose="020B0604020202020204" charset="0"/>
              </a:rPr>
            </a:br>
            <a:endParaRPr lang="en-US" sz="2000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49" y="1041399"/>
            <a:ext cx="5555034" cy="389441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250267" y="2082799"/>
            <a:ext cx="2540001" cy="1202268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25383" y="1473200"/>
            <a:ext cx="1913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erriweather" panose="020B0604020202020204" charset="0"/>
              </a:rPr>
              <a:t>Academic Scorecard – </a:t>
            </a:r>
            <a:r>
              <a:rPr lang="en-US" b="1" i="1" dirty="0">
                <a:latin typeface="Merriweather" panose="020B0604020202020204" charset="0"/>
              </a:rPr>
              <a:t>updated on a yearly basis.</a:t>
            </a:r>
          </a:p>
        </p:txBody>
      </p:sp>
    </p:spTree>
    <p:extLst>
      <p:ext uri="{BB962C8B-B14F-4D97-AF65-F5344CB8AC3E}">
        <p14:creationId xmlns:p14="http://schemas.microsoft.com/office/powerpoint/2010/main" val="91436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Other Resources</a:t>
            </a:r>
            <a:endParaRPr b="1"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231037" y="185980"/>
            <a:ext cx="4580038" cy="4413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Tar Heels, highlights the academic, service, and leadership accomplishments of our student-athletes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at 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https://goheels.com/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Dana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dgelin@unc.edu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placed on the mailing list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Carolina Spotlight, highlighting a rotating group of student-athletes, at the bottom of </a:t>
            </a:r>
            <a:r>
              <a:rPr lang="en-US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https://goheels.com/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2800" y="4310025"/>
            <a:ext cx="2101200" cy="8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31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 amt="50000"/>
          </a:blip>
          <a:srcRect t="7784" b="7784"/>
          <a:stretch/>
        </p:blipFill>
        <p:spPr>
          <a:xfrm>
            <a:off x="0" y="0"/>
            <a:ext cx="91440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>
            <a:spLocks noGrp="1"/>
          </p:cNvSpPr>
          <p:nvPr>
            <p:ph type="ctrTitle"/>
          </p:nvPr>
        </p:nvSpPr>
        <p:spPr>
          <a:xfrm>
            <a:off x="795867" y="220133"/>
            <a:ext cx="7772400" cy="20489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Comments, Questions </a:t>
            </a:r>
            <a:br>
              <a:rPr lang="en" dirty="0"/>
            </a:br>
            <a:r>
              <a:rPr lang="en" dirty="0"/>
              <a:t>or Concerns</a:t>
            </a:r>
            <a:endParaRPr dirty="0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2800" y="4310025"/>
            <a:ext cx="2101200" cy="8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2" y="2209949"/>
            <a:ext cx="475679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Lissa Broome</a:t>
            </a:r>
            <a:br>
              <a:rPr lang="en-US" sz="2800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919-962-7066</a:t>
            </a:r>
            <a:br>
              <a:rPr lang="en-US" sz="2800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u="sng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lbroome@email.unc.edu</a:t>
            </a:r>
            <a:r>
              <a:rPr lang="en-US" sz="2800" b="1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FAR@unc.edu</a:t>
            </a:r>
            <a:r>
              <a:rPr lang="en-US" sz="2800" b="1" dirty="0">
                <a:solidFill>
                  <a:schemeClr val="bg1"/>
                </a:solidFill>
                <a:latin typeface="Merriweath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Merriweather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214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Palatino Linotype</vt:lpstr>
      <vt:lpstr>Roboto</vt:lpstr>
      <vt:lpstr>Arial</vt:lpstr>
      <vt:lpstr>Times New Roman</vt:lpstr>
      <vt:lpstr>Merriweather</vt:lpstr>
      <vt:lpstr>Calibri</vt:lpstr>
      <vt:lpstr>Paradigm</vt:lpstr>
      <vt:lpstr>Faculty Athletics Representative Annual Report November 9, 2018</vt:lpstr>
      <vt:lpstr>Role of the FAR </vt:lpstr>
      <vt:lpstr>Activities &amp; Areas of Focus</vt:lpstr>
      <vt:lpstr>PowerPoint Presentation</vt:lpstr>
      <vt:lpstr>PowerPoint Presentation</vt:lpstr>
      <vt:lpstr>Other Resources</vt:lpstr>
      <vt:lpstr>Comments, Questions  or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Advisory Committee to the Chancellor</dc:title>
  <dc:creator>Medley, Anna Rose</dc:creator>
  <cp:lastModifiedBy>Knego, Helena</cp:lastModifiedBy>
  <cp:revision>7</cp:revision>
  <dcterms:modified xsi:type="dcterms:W3CDTF">2018-11-08T20:51:56Z</dcterms:modified>
</cp:coreProperties>
</file>