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7" r:id="rId2"/>
    <p:sldId id="256" r:id="rId3"/>
    <p:sldId id="261" r:id="rId4"/>
    <p:sldId id="257" r:id="rId5"/>
    <p:sldId id="258" r:id="rId6"/>
    <p:sldId id="259" r:id="rId7"/>
    <p:sldId id="260" r:id="rId8"/>
    <p:sldId id="316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86" r:id="rId17"/>
    <p:sldId id="287" r:id="rId18"/>
    <p:sldId id="318" r:id="rId19"/>
    <p:sldId id="288" r:id="rId20"/>
    <p:sldId id="289" r:id="rId21"/>
    <p:sldId id="290" r:id="rId22"/>
    <p:sldId id="291" r:id="rId23"/>
    <p:sldId id="315" r:id="rId24"/>
    <p:sldId id="293" r:id="rId25"/>
    <p:sldId id="294" r:id="rId26"/>
    <p:sldId id="295" r:id="rId27"/>
    <p:sldId id="296" r:id="rId28"/>
    <p:sldId id="298" r:id="rId29"/>
    <p:sldId id="299" r:id="rId30"/>
    <p:sldId id="300" r:id="rId31"/>
    <p:sldId id="301" r:id="rId32"/>
    <p:sldId id="302" r:id="rId33"/>
    <p:sldId id="303" r:id="rId34"/>
    <p:sldId id="304" r:id="rId35"/>
    <p:sldId id="305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0101"/>
    <a:srgbClr val="8F01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85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8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BA260-F3ED-482E-8499-404B7FC0B656}" type="datetimeFigureOut">
              <a:rPr lang="en-US" smtClean="0"/>
              <a:t>4/13/2018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4D4FE-97AF-4800-A151-C1411939AF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013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3000">
        <p:fade/>
      </p:transition>
    </mc:Choice>
    <mc:Fallback xmlns="">
      <p:transition spd="slow" advClick="0" advTm="3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BA260-F3ED-482E-8499-404B7FC0B656}" type="datetimeFigureOut">
              <a:rPr lang="en-US" smtClean="0"/>
              <a:t>4/13/2018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4D4FE-97AF-4800-A151-C1411939AF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66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3000">
        <p:fade/>
      </p:transition>
    </mc:Choice>
    <mc:Fallback xmlns="">
      <p:transition spd="slow" advClick="0" advTm="3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BA260-F3ED-482E-8499-404B7FC0B656}" type="datetimeFigureOut">
              <a:rPr lang="en-US" smtClean="0"/>
              <a:t>4/13/2018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4D4FE-97AF-4800-A151-C1411939AF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364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3000">
        <p:fade/>
      </p:transition>
    </mc:Choice>
    <mc:Fallback xmlns="">
      <p:transition spd="slow" advClick="0" advTm="3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BA260-F3ED-482E-8499-404B7FC0B656}" type="datetimeFigureOut">
              <a:rPr lang="en-US" smtClean="0"/>
              <a:t>4/13/2018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4D4FE-97AF-4800-A151-C1411939AF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429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3000">
        <p:fade/>
      </p:transition>
    </mc:Choice>
    <mc:Fallback xmlns="">
      <p:transition spd="slow" advClick="0" advTm="3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BA260-F3ED-482E-8499-404B7FC0B656}" type="datetimeFigureOut">
              <a:rPr lang="en-US" smtClean="0"/>
              <a:t>4/13/2018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4D4FE-97AF-4800-A151-C1411939AF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054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3000">
        <p:fade/>
      </p:transition>
    </mc:Choice>
    <mc:Fallback xmlns="">
      <p:transition spd="slow" advClick="0" advTm="3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BA260-F3ED-482E-8499-404B7FC0B656}" type="datetimeFigureOut">
              <a:rPr lang="en-US" smtClean="0"/>
              <a:t>4/13/2018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4D4FE-97AF-4800-A151-C1411939AF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225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3000">
        <p:fade/>
      </p:transition>
    </mc:Choice>
    <mc:Fallback xmlns="">
      <p:transition spd="slow" advClick="0" advTm="3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BA260-F3ED-482E-8499-404B7FC0B656}" type="datetimeFigureOut">
              <a:rPr lang="en-US" smtClean="0"/>
              <a:t>4/13/2018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4D4FE-97AF-4800-A151-C1411939AF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031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3000">
        <p:fade/>
      </p:transition>
    </mc:Choice>
    <mc:Fallback xmlns="">
      <p:transition spd="slow" advClick="0" advTm="3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BA260-F3ED-482E-8499-404B7FC0B656}" type="datetimeFigureOut">
              <a:rPr lang="en-US" smtClean="0"/>
              <a:t>4/13/2018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4D4FE-97AF-4800-A151-C1411939AF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567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3000">
        <p:fade/>
      </p:transition>
    </mc:Choice>
    <mc:Fallback xmlns="">
      <p:transition spd="slow" advClick="0" advTm="3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BA260-F3ED-482E-8499-404B7FC0B656}" type="datetimeFigureOut">
              <a:rPr lang="en-US" smtClean="0"/>
              <a:t>4/13/2018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4D4FE-97AF-4800-A151-C1411939AF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93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3000">
        <p:fade/>
      </p:transition>
    </mc:Choice>
    <mc:Fallback xmlns="">
      <p:transition spd="slow" advClick="0" advTm="3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BA260-F3ED-482E-8499-404B7FC0B656}" type="datetimeFigureOut">
              <a:rPr lang="en-US" smtClean="0"/>
              <a:t>4/13/2018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4D4FE-97AF-4800-A151-C1411939AF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058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3000">
        <p:fade/>
      </p:transition>
    </mc:Choice>
    <mc:Fallback xmlns="">
      <p:transition spd="slow" advClick="0" advTm="3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BA260-F3ED-482E-8499-404B7FC0B656}" type="datetimeFigureOut">
              <a:rPr lang="en-US" smtClean="0"/>
              <a:t>4/13/2018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4D4FE-97AF-4800-A151-C1411939AF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452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3000">
        <p:fade/>
      </p:transition>
    </mc:Choice>
    <mc:Fallback xmlns="">
      <p:transition spd="slow" advClick="0" advTm="3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5BA260-F3ED-482E-8499-404B7FC0B656}" type="datetimeFigureOut">
              <a:rPr lang="en-US" smtClean="0"/>
              <a:t>4/13/2018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44D4FE-97AF-4800-A151-C1411939AF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227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5000" advClick="0" advTm="3000">
        <p:fade/>
      </p:transition>
    </mc:Choice>
    <mc:Fallback xmlns="">
      <p:transition spd="slow" advClick="0" advTm="3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tif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tif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tif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tif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tif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70704" y="370702"/>
            <a:ext cx="11467070" cy="6104239"/>
          </a:xfrm>
          <a:prstGeom prst="rect">
            <a:avLst/>
          </a:prstGeom>
          <a:solidFill>
            <a:schemeClr val="tx1"/>
          </a:solidFill>
          <a:ln w="7620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671233" y="2644170"/>
            <a:ext cx="711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i="1" dirty="0">
                <a:solidFill>
                  <a:schemeClr val="bg1"/>
                </a:solidFill>
              </a:rPr>
              <a:t>In Memoriam </a:t>
            </a:r>
          </a:p>
        </p:txBody>
      </p:sp>
    </p:spTree>
    <p:extLst>
      <p:ext uri="{BB962C8B-B14F-4D97-AF65-F5344CB8AC3E}">
        <p14:creationId xmlns:p14="http://schemas.microsoft.com/office/powerpoint/2010/main" val="19773818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Click="0" advTm="0">
        <p:fade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3505199" y="-1"/>
            <a:ext cx="0" cy="6858000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505199" y="-1"/>
            <a:ext cx="0" cy="6858000"/>
          </a:xfrm>
          <a:prstGeom prst="line">
            <a:avLst/>
          </a:prstGeom>
          <a:ln w="889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0" y="-11868"/>
            <a:ext cx="3505199" cy="686986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i="1" dirty="0">
                <a:solidFill>
                  <a:schemeClr val="bg1"/>
                </a:solidFill>
                <a:latin typeface="+mj-lt"/>
              </a:rPr>
              <a:t>Lawrence Irwin Gilbert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8771238" y="-2"/>
            <a:ext cx="3505199" cy="68817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b="1" dirty="0">
                <a:solidFill>
                  <a:prstClr val="white"/>
                </a:solidFill>
                <a:latin typeface="+mj-lt"/>
              </a:rPr>
              <a:t>Professor Emeritus of Biology</a:t>
            </a:r>
          </a:p>
          <a:p>
            <a:pPr lvl="0" algn="ctr"/>
            <a:endParaRPr lang="en-US" sz="3200" b="1" dirty="0">
              <a:solidFill>
                <a:prstClr val="white"/>
              </a:solidFill>
              <a:latin typeface="+mj-lt"/>
            </a:endParaRPr>
          </a:p>
          <a:p>
            <a:pPr lvl="0" algn="ctr"/>
            <a:r>
              <a:rPr lang="en-US" sz="3200" b="1" dirty="0">
                <a:solidFill>
                  <a:prstClr val="white"/>
                </a:solidFill>
                <a:latin typeface="+mj-lt"/>
              </a:rPr>
              <a:t>Ph.D., 1958 (Cornell); M.S., 1955 (New York University); B.S., 1950 (Long Island University).</a:t>
            </a:r>
          </a:p>
          <a:p>
            <a:pPr lvl="0" algn="ctr"/>
            <a:endParaRPr lang="en-US" sz="3200" b="1" dirty="0">
              <a:solidFill>
                <a:prstClr val="white"/>
              </a:solidFill>
              <a:latin typeface="+mj-lt"/>
            </a:endParaRPr>
          </a:p>
          <a:p>
            <a:pPr lvl="0" algn="ctr"/>
            <a:r>
              <a:rPr lang="en-US" sz="3200" b="1" dirty="0">
                <a:solidFill>
                  <a:prstClr val="white"/>
                </a:solidFill>
                <a:latin typeface="+mj-lt"/>
              </a:rPr>
              <a:t>Appointed 1980; Died on October 31, 2017.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3534216" y="0"/>
            <a:ext cx="0" cy="6858000"/>
          </a:xfrm>
          <a:prstGeom prst="line">
            <a:avLst/>
          </a:prstGeom>
          <a:ln w="11430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8771238" y="-3"/>
            <a:ext cx="0" cy="6858000"/>
          </a:xfrm>
          <a:prstGeom prst="line">
            <a:avLst/>
          </a:prstGeom>
          <a:ln w="1238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C9E840C0-0D2F-684F-8C75-2BAC33B2B96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926"/>
          <a:stretch/>
        </p:blipFill>
        <p:spPr>
          <a:xfrm>
            <a:off x="4033635" y="414199"/>
            <a:ext cx="4261104" cy="6053329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F8D1902-C1CD-F645-97B0-FAE15B3620B1}"/>
              </a:ext>
            </a:extLst>
          </p:cNvPr>
          <p:cNvCxnSpPr/>
          <p:nvPr/>
        </p:nvCxnSpPr>
        <p:spPr>
          <a:xfrm>
            <a:off x="3557136" y="-11868"/>
            <a:ext cx="0" cy="6858000"/>
          </a:xfrm>
          <a:prstGeom prst="line">
            <a:avLst/>
          </a:prstGeom>
          <a:ln w="1238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0384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3000">
        <p:fade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686799" y="0"/>
            <a:ext cx="3505199" cy="685799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200" b="1" i="1" dirty="0">
                <a:solidFill>
                  <a:prstClr val="black"/>
                </a:solidFill>
                <a:latin typeface="Calibri Light" panose="020F0302020204030204"/>
              </a:rPr>
              <a:t>David Robinson </a:t>
            </a:r>
            <a:r>
              <a:rPr lang="en-US" sz="4200" b="1" i="1" dirty="0" err="1">
                <a:solidFill>
                  <a:prstClr val="black"/>
                </a:solidFill>
                <a:latin typeface="Calibri Light" panose="020F0302020204030204"/>
              </a:rPr>
              <a:t>Godschalk</a:t>
            </a:r>
            <a:r>
              <a:rPr lang="en-US" sz="4200" b="1" i="1" dirty="0">
                <a:solidFill>
                  <a:prstClr val="black"/>
                </a:solidFill>
                <a:latin typeface="Calibri Light" panose="020F0302020204030204"/>
              </a:rPr>
              <a:t> </a:t>
            </a:r>
          </a:p>
          <a:p>
            <a:pPr lvl="0" algn="ctr"/>
            <a:endParaRPr lang="en-US" b="1" dirty="0">
              <a:solidFill>
                <a:prstClr val="black"/>
              </a:solidFill>
            </a:endParaRPr>
          </a:p>
          <a:p>
            <a:pPr lvl="0" algn="ctr"/>
            <a:r>
              <a:rPr lang="en-US" sz="2600" b="1" dirty="0">
                <a:solidFill>
                  <a:prstClr val="black"/>
                </a:solidFill>
                <a:latin typeface="Calibri Light" panose="020F0302020204030204"/>
              </a:rPr>
              <a:t>Professor Emeritus of City and Regional Planning</a:t>
            </a:r>
          </a:p>
          <a:p>
            <a:pPr lvl="0" algn="ctr"/>
            <a:endParaRPr lang="en-US" sz="2600" b="1" i="1" dirty="0">
              <a:solidFill>
                <a:prstClr val="black"/>
              </a:solidFill>
              <a:latin typeface="Calibri Light" panose="020F0302020204030204"/>
            </a:endParaRPr>
          </a:p>
          <a:p>
            <a:pPr lvl="0" algn="ctr"/>
            <a:r>
              <a:rPr lang="en-US" sz="2600" b="1" dirty="0">
                <a:solidFill>
                  <a:prstClr val="black"/>
                </a:solidFill>
                <a:latin typeface="Calibri Light" panose="020F0302020204030204"/>
              </a:rPr>
              <a:t>Ph.D., 1971 (UNC-Chapel Hill); M.A., 1964 (UNC-Chapel Hill); B.A. 1959 (University of Florida); B.A (Dartmouth) 1953.  </a:t>
            </a:r>
          </a:p>
          <a:p>
            <a:pPr lvl="0" algn="ctr"/>
            <a:endParaRPr lang="en-US" sz="2600" b="1" dirty="0">
              <a:solidFill>
                <a:prstClr val="black"/>
              </a:solidFill>
              <a:latin typeface="Calibri Light" panose="020F0302020204030204"/>
            </a:endParaRPr>
          </a:p>
          <a:p>
            <a:pPr lvl="0" algn="ctr"/>
            <a:r>
              <a:rPr lang="en-US" sz="2600" b="1" dirty="0">
                <a:solidFill>
                  <a:prstClr val="black"/>
                </a:solidFill>
                <a:latin typeface="Calibri Light" panose="020F0302020204030204"/>
              </a:rPr>
              <a:t>Appointed 1969; Died on January 27, 2018.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8661401" cy="6858001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8686800" y="0"/>
            <a:ext cx="0" cy="6858000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3231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3000">
        <p:fade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0651067" y="118533"/>
            <a:ext cx="0" cy="6858000"/>
          </a:xfrm>
          <a:prstGeom prst="line">
            <a:avLst/>
          </a:prstGeom>
          <a:ln w="889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0" y="0"/>
            <a:ext cx="3505199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5400" b="1" i="1" dirty="0">
                <a:solidFill>
                  <a:prstClr val="black"/>
                </a:solidFill>
                <a:latin typeface="+mj-lt"/>
              </a:rPr>
              <a:t>Johnny Lee Greene</a:t>
            </a:r>
          </a:p>
          <a:p>
            <a:pPr lvl="0"/>
            <a:endParaRPr lang="en-US" dirty="0">
              <a:solidFill>
                <a:prstClr val="black"/>
              </a:solidFill>
            </a:endParaRPr>
          </a:p>
          <a:p>
            <a:pPr lvl="0" algn="ctr"/>
            <a:r>
              <a:rPr lang="en-US" sz="2800" b="1" dirty="0">
                <a:solidFill>
                  <a:prstClr val="black"/>
                </a:solidFill>
                <a:latin typeface="+mj-lt"/>
              </a:rPr>
              <a:t>Professor Emeritus of English</a:t>
            </a:r>
          </a:p>
          <a:p>
            <a:pPr lvl="0" algn="ctr"/>
            <a:endParaRPr lang="en-US" sz="2800" b="1" dirty="0">
              <a:solidFill>
                <a:prstClr val="black"/>
              </a:solidFill>
              <a:latin typeface="+mj-lt"/>
            </a:endParaRPr>
          </a:p>
          <a:p>
            <a:pPr lvl="0" algn="ctr"/>
            <a:r>
              <a:rPr lang="en-US" sz="2800" b="1" dirty="0">
                <a:solidFill>
                  <a:prstClr val="black"/>
                </a:solidFill>
                <a:latin typeface="+mj-lt"/>
              </a:rPr>
              <a:t>Ph.D., 1974 (UNC-Chapel Hill);</a:t>
            </a:r>
          </a:p>
          <a:p>
            <a:pPr lvl="0" algn="ctr"/>
            <a:r>
              <a:rPr lang="en-US" sz="2800" b="1" dirty="0">
                <a:solidFill>
                  <a:prstClr val="black"/>
                </a:solidFill>
                <a:latin typeface="+mj-lt"/>
              </a:rPr>
              <a:t>M.A., 1972 (UNC-Chapel Hill); B.A., 1967 (UNC-Chapel Hill).  </a:t>
            </a:r>
          </a:p>
          <a:p>
            <a:pPr lvl="0" algn="ctr"/>
            <a:endParaRPr lang="en-US" sz="2800" b="1" dirty="0">
              <a:solidFill>
                <a:prstClr val="black"/>
              </a:solidFill>
              <a:latin typeface="+mj-lt"/>
            </a:endParaRPr>
          </a:p>
          <a:p>
            <a:pPr lvl="0" algn="ctr"/>
            <a:r>
              <a:rPr lang="en-US" sz="2800" b="1" dirty="0">
                <a:solidFill>
                  <a:prstClr val="black"/>
                </a:solidFill>
                <a:latin typeface="+mj-lt"/>
              </a:rPr>
              <a:t>Appointed 1975; Died on October 28, 2017.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198" y="-2"/>
            <a:ext cx="8686801" cy="6862742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3505198" y="-2"/>
            <a:ext cx="0" cy="6858000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2793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3000">
        <p:fade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686801" y="0"/>
            <a:ext cx="3505199" cy="68579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i="1" dirty="0">
                <a:latin typeface="+mj-lt"/>
              </a:rPr>
              <a:t>Thomas Hall</a:t>
            </a:r>
          </a:p>
          <a:p>
            <a:pPr algn="ctr"/>
            <a:endParaRPr lang="en-US" b="1" dirty="0">
              <a:latin typeface="+mj-lt"/>
            </a:endParaRPr>
          </a:p>
          <a:p>
            <a:pPr algn="ctr"/>
            <a:r>
              <a:rPr lang="en-US" sz="3200" b="1" dirty="0">
                <a:latin typeface="+mj-lt"/>
              </a:rPr>
              <a:t>Professor Emeritus of Medicine</a:t>
            </a:r>
          </a:p>
          <a:p>
            <a:pPr algn="ctr"/>
            <a:endParaRPr lang="en-US" sz="3200" b="1" dirty="0">
              <a:latin typeface="+mj-lt"/>
            </a:endParaRPr>
          </a:p>
          <a:p>
            <a:pPr algn="ctr"/>
            <a:r>
              <a:rPr lang="en-US" sz="3200" b="1" dirty="0">
                <a:latin typeface="+mj-lt"/>
              </a:rPr>
              <a:t>M.D. M.P.H., 1960 (Harvard), B.A. 1952 (Harvard).  </a:t>
            </a:r>
          </a:p>
          <a:p>
            <a:pPr algn="ctr"/>
            <a:endParaRPr lang="en-US" sz="3200" b="1" dirty="0">
              <a:latin typeface="+mj-lt"/>
            </a:endParaRPr>
          </a:p>
          <a:p>
            <a:pPr algn="ctr"/>
            <a:r>
              <a:rPr lang="en-US" sz="3200" b="1" dirty="0">
                <a:latin typeface="+mj-lt"/>
              </a:rPr>
              <a:t>Appointed 1971; Died on May 20, 2017.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8686800" cy="6872025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8686799" y="14024"/>
            <a:ext cx="0" cy="6858000"/>
          </a:xfrm>
          <a:prstGeom prst="line">
            <a:avLst/>
          </a:prstGeom>
          <a:ln w="889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3000">
        <p:fade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2" y="1"/>
            <a:ext cx="3505199" cy="685799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5400" b="1" i="1" dirty="0">
                <a:solidFill>
                  <a:prstClr val="black"/>
                </a:solidFill>
                <a:latin typeface="+mj-lt"/>
              </a:rPr>
              <a:t>George F. </a:t>
            </a:r>
          </a:p>
          <a:p>
            <a:pPr lvl="0" algn="ctr"/>
            <a:r>
              <a:rPr lang="en-US" sz="5400" b="1" i="1" dirty="0">
                <a:solidFill>
                  <a:prstClr val="black"/>
                </a:solidFill>
                <a:latin typeface="+mj-lt"/>
              </a:rPr>
              <a:t>Hamilton</a:t>
            </a:r>
          </a:p>
          <a:p>
            <a:pPr lvl="0" algn="ctr"/>
            <a:endParaRPr lang="en-US" sz="3000" b="1" dirty="0">
              <a:solidFill>
                <a:prstClr val="black"/>
              </a:solidFill>
            </a:endParaRPr>
          </a:p>
          <a:p>
            <a:pPr lvl="0" algn="ctr"/>
            <a:r>
              <a:rPr lang="en-US" sz="3000" b="1" dirty="0">
                <a:solidFill>
                  <a:prstClr val="black"/>
                </a:solidFill>
                <a:latin typeface="Calibri Light" panose="020F0302020204030204"/>
              </a:rPr>
              <a:t>Professor Emeritus of Physiology</a:t>
            </a:r>
          </a:p>
          <a:p>
            <a:pPr lvl="0" algn="ctr"/>
            <a:endParaRPr lang="en-US" sz="3000" b="1" dirty="0">
              <a:solidFill>
                <a:prstClr val="black"/>
              </a:solidFill>
              <a:latin typeface="Calibri Light" panose="020F0302020204030204"/>
            </a:endParaRPr>
          </a:p>
          <a:p>
            <a:pPr lvl="0" algn="ctr"/>
            <a:r>
              <a:rPr lang="en-US" sz="3000" b="1" dirty="0">
                <a:solidFill>
                  <a:prstClr val="black"/>
                </a:solidFill>
                <a:latin typeface="Calibri Light" panose="020F0302020204030204"/>
              </a:rPr>
              <a:t>Ph.D., 1961 (University of Iowa); B.S., 1953 (University of Pennsylvania) </a:t>
            </a:r>
          </a:p>
          <a:p>
            <a:pPr lvl="0" algn="ctr"/>
            <a:endParaRPr lang="en-US" sz="3000" b="1" dirty="0">
              <a:solidFill>
                <a:prstClr val="black"/>
              </a:solidFill>
              <a:latin typeface="Calibri Light" panose="020F0302020204030204"/>
            </a:endParaRPr>
          </a:p>
          <a:p>
            <a:pPr lvl="0" algn="ctr"/>
            <a:r>
              <a:rPr lang="en-US" sz="3000" b="1" dirty="0">
                <a:solidFill>
                  <a:prstClr val="black"/>
                </a:solidFill>
                <a:latin typeface="Calibri Light" panose="020F0302020204030204"/>
              </a:rPr>
              <a:t>Appointed 1965; Died November 24, 2017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197" y="-1"/>
            <a:ext cx="8686803" cy="6858000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3539064" y="0"/>
            <a:ext cx="0" cy="6858000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247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3000">
        <p:fade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682565" y="1"/>
            <a:ext cx="3505199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6000" b="1" i="1" dirty="0">
                <a:solidFill>
                  <a:prstClr val="black"/>
                </a:solidFill>
                <a:latin typeface="Calibri Light" panose="020F0302020204030204"/>
              </a:rPr>
              <a:t>Paul Hardin, III</a:t>
            </a:r>
          </a:p>
          <a:p>
            <a:pPr lvl="0" algn="ctr"/>
            <a:endParaRPr lang="en-US" b="1" dirty="0">
              <a:solidFill>
                <a:prstClr val="black"/>
              </a:solidFill>
              <a:latin typeface="Calibri Light" panose="020F0302020204030204"/>
            </a:endParaRPr>
          </a:p>
          <a:p>
            <a:pPr lvl="0" algn="ctr"/>
            <a:r>
              <a:rPr lang="en-US" sz="3000" b="1" dirty="0">
                <a:solidFill>
                  <a:prstClr val="black"/>
                </a:solidFill>
                <a:latin typeface="Calibri Light" panose="020F0302020204030204"/>
              </a:rPr>
              <a:t>Chancellor Emeritus of the University of North Carolina at Chapel Hill</a:t>
            </a:r>
          </a:p>
          <a:p>
            <a:pPr lvl="0" algn="ctr"/>
            <a:endParaRPr lang="en-US" sz="3000" b="1" dirty="0">
              <a:solidFill>
                <a:prstClr val="black"/>
              </a:solidFill>
              <a:latin typeface="Calibri Light" panose="020F0302020204030204"/>
            </a:endParaRPr>
          </a:p>
          <a:p>
            <a:pPr lvl="0" algn="ctr"/>
            <a:r>
              <a:rPr lang="en-US" sz="3000" b="1" dirty="0">
                <a:solidFill>
                  <a:prstClr val="black"/>
                </a:solidFill>
                <a:latin typeface="Calibri Light" panose="020F0302020204030204"/>
              </a:rPr>
              <a:t>J.D., 1952 (Duke); B.A., (Duke). </a:t>
            </a:r>
          </a:p>
          <a:p>
            <a:pPr lvl="0" algn="ctr"/>
            <a:endParaRPr lang="en-US" sz="3000" b="1" dirty="0">
              <a:solidFill>
                <a:prstClr val="black"/>
              </a:solidFill>
              <a:latin typeface="Calibri Light" panose="020F0302020204030204"/>
            </a:endParaRPr>
          </a:p>
          <a:p>
            <a:pPr lvl="0" algn="ctr"/>
            <a:r>
              <a:rPr lang="en-US" sz="3000" b="1" dirty="0">
                <a:solidFill>
                  <a:prstClr val="black"/>
                </a:solidFill>
                <a:latin typeface="Calibri Light" panose="020F0302020204030204"/>
              </a:rPr>
              <a:t>Appointed 1988; Died on July 1, 2017.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8682565" y="1"/>
            <a:ext cx="0" cy="6858000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37" t="7431" r="9512"/>
          <a:stretch/>
        </p:blipFill>
        <p:spPr>
          <a:xfrm>
            <a:off x="-1" y="0"/>
            <a:ext cx="8682565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513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3000">
        <p:fade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"/>
            <a:ext cx="3505199" cy="68579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5400" b="1" i="1" dirty="0">
                <a:solidFill>
                  <a:prstClr val="white"/>
                </a:solidFill>
                <a:latin typeface="Calibri Light" panose="020F0302020204030204"/>
              </a:rPr>
              <a:t>Paul </a:t>
            </a:r>
            <a:r>
              <a:rPr lang="en-US" sz="5400" b="1" i="1" dirty="0" err="1">
                <a:solidFill>
                  <a:prstClr val="white"/>
                </a:solidFill>
                <a:latin typeface="Calibri Light" panose="020F0302020204030204"/>
              </a:rPr>
              <a:t>Gershon</a:t>
            </a:r>
            <a:r>
              <a:rPr lang="en-US" sz="5400" b="1" i="1" dirty="0">
                <a:solidFill>
                  <a:prstClr val="white"/>
                </a:solidFill>
                <a:latin typeface="Calibri Light" panose="020F0302020204030204"/>
              </a:rPr>
              <a:t> Haskell</a:t>
            </a:r>
          </a:p>
          <a:p>
            <a:pPr lvl="0" algn="ctr"/>
            <a:endParaRPr lang="en-US" sz="2600" b="1" dirty="0">
              <a:solidFill>
                <a:prstClr val="white"/>
              </a:solidFill>
              <a:latin typeface="+mj-lt"/>
            </a:endParaRPr>
          </a:p>
          <a:p>
            <a:pPr lvl="0" algn="ctr"/>
            <a:r>
              <a:rPr lang="en-US" sz="3200" b="1" dirty="0">
                <a:solidFill>
                  <a:prstClr val="white"/>
                </a:solidFill>
                <a:latin typeface="+mj-lt"/>
              </a:rPr>
              <a:t>Professor Emeritus of Law</a:t>
            </a:r>
          </a:p>
          <a:p>
            <a:pPr lvl="0" algn="ctr"/>
            <a:endParaRPr lang="en-US" sz="3200" b="1" dirty="0">
              <a:solidFill>
                <a:prstClr val="white"/>
              </a:solidFill>
              <a:latin typeface="+mj-lt"/>
            </a:endParaRPr>
          </a:p>
          <a:p>
            <a:pPr lvl="0" algn="ctr"/>
            <a:r>
              <a:rPr lang="en-US" sz="3200" b="1" dirty="0">
                <a:solidFill>
                  <a:prstClr val="white"/>
                </a:solidFill>
                <a:latin typeface="+mj-lt"/>
              </a:rPr>
              <a:t>J.D., 1951 (Harvard); B.A, 1948 (Harvard).</a:t>
            </a:r>
          </a:p>
          <a:p>
            <a:pPr lvl="0" algn="ctr"/>
            <a:endParaRPr lang="en-US" sz="3200" b="1" dirty="0">
              <a:solidFill>
                <a:prstClr val="white"/>
              </a:solidFill>
              <a:latin typeface="+mj-lt"/>
            </a:endParaRPr>
          </a:p>
          <a:p>
            <a:pPr lvl="0" algn="ctr"/>
            <a:r>
              <a:rPr lang="en-US" sz="3200" b="1" dirty="0">
                <a:solidFill>
                  <a:prstClr val="white"/>
                </a:solidFill>
                <a:latin typeface="+mj-lt"/>
              </a:rPr>
              <a:t>Appointed 1977; Died March 7, 2018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198" y="0"/>
            <a:ext cx="8686802" cy="6857999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3505197" y="-1"/>
            <a:ext cx="0" cy="6858000"/>
          </a:xfrm>
          <a:prstGeom prst="line">
            <a:avLst/>
          </a:prstGeom>
          <a:ln w="889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6212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3000">
        <p:fade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845298" y="1"/>
            <a:ext cx="3346702" cy="685799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400" b="1" dirty="0">
                <a:solidFill>
                  <a:prstClr val="black"/>
                </a:solidFill>
                <a:latin typeface="Calibri Light" panose="020F0302020204030204"/>
              </a:rPr>
              <a:t>Professor Emeritus of History</a:t>
            </a:r>
          </a:p>
          <a:p>
            <a:pPr lvl="0" algn="ctr"/>
            <a:endParaRPr lang="en-US" sz="3400" b="1" dirty="0">
              <a:solidFill>
                <a:prstClr val="black"/>
              </a:solidFill>
              <a:latin typeface="Calibri Light" panose="020F0302020204030204"/>
            </a:endParaRPr>
          </a:p>
          <a:p>
            <a:pPr lvl="0" algn="ctr"/>
            <a:r>
              <a:rPr lang="en-US" sz="3400" b="1" dirty="0">
                <a:solidFill>
                  <a:prstClr val="black"/>
                </a:solidFill>
                <a:latin typeface="Calibri Light" panose="020F0302020204030204"/>
              </a:rPr>
              <a:t>Ph.D., 1960 (Yale); M.A., 1953 (Yale); B.A., 1951 (Princeton). </a:t>
            </a:r>
          </a:p>
          <a:p>
            <a:pPr lvl="0" algn="ctr"/>
            <a:endParaRPr lang="en-US" sz="3400" b="1" dirty="0">
              <a:solidFill>
                <a:prstClr val="black"/>
              </a:solidFill>
              <a:latin typeface="Calibri Light" panose="020F0302020204030204"/>
            </a:endParaRPr>
          </a:p>
          <a:p>
            <a:pPr lvl="0" algn="ctr"/>
            <a:r>
              <a:rPr lang="en-US" sz="3400" b="1" dirty="0">
                <a:solidFill>
                  <a:prstClr val="black"/>
                </a:solidFill>
                <a:latin typeface="Calibri Light" panose="020F0302020204030204"/>
              </a:rPr>
              <a:t>Appointed 1964; Died on September 22, 2017. 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8845298" y="0"/>
            <a:ext cx="0" cy="6858000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1" y="1"/>
            <a:ext cx="3182112" cy="685799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i="1" dirty="0">
                <a:solidFill>
                  <a:schemeClr val="tx1"/>
                </a:solidFill>
                <a:latin typeface="+mj-lt"/>
              </a:rPr>
              <a:t>John Miles Headley 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3182113" y="0"/>
            <a:ext cx="0" cy="6858000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4448" y="347472"/>
            <a:ext cx="4943855" cy="6272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75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3000">
        <p:fade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3742267" y="186267"/>
            <a:ext cx="4673600" cy="6468533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9060" y="508000"/>
            <a:ext cx="4073879" cy="587586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686800" y="1"/>
            <a:ext cx="3505200" cy="68579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000" b="1" dirty="0" smtClean="0">
                <a:solidFill>
                  <a:prstClr val="white"/>
                </a:solidFill>
                <a:latin typeface="+mj-lt"/>
              </a:rPr>
              <a:t>Professor </a:t>
            </a:r>
            <a:r>
              <a:rPr lang="en-US" sz="3000" b="1" dirty="0">
                <a:solidFill>
                  <a:prstClr val="white"/>
                </a:solidFill>
                <a:latin typeface="+mj-lt"/>
              </a:rPr>
              <a:t>of Germanic &amp; Slavic Languages and </a:t>
            </a:r>
            <a:r>
              <a:rPr lang="en-US" sz="3000" b="1" dirty="0" smtClean="0">
                <a:solidFill>
                  <a:prstClr val="white"/>
                </a:solidFill>
                <a:latin typeface="+mj-lt"/>
              </a:rPr>
              <a:t>Literatures</a:t>
            </a:r>
          </a:p>
          <a:p>
            <a:pPr lvl="0" algn="ctr"/>
            <a:endParaRPr lang="en-US" sz="3000" b="1" dirty="0">
              <a:solidFill>
                <a:prstClr val="white"/>
              </a:solidFill>
              <a:latin typeface="+mj-lt"/>
            </a:endParaRPr>
          </a:p>
          <a:p>
            <a:pPr lvl="0" algn="ctr"/>
            <a:r>
              <a:rPr lang="en-US" sz="3000" b="1" dirty="0" smtClean="0">
                <a:solidFill>
                  <a:prstClr val="white"/>
                </a:solidFill>
                <a:latin typeface="+mj-lt"/>
              </a:rPr>
              <a:t>Ph.D., </a:t>
            </a:r>
            <a:r>
              <a:rPr lang="en-US" sz="3000" b="1" dirty="0">
                <a:solidFill>
                  <a:prstClr val="white"/>
                </a:solidFill>
                <a:latin typeface="+mj-lt"/>
              </a:rPr>
              <a:t>1993 (University of Pennsylvania); M</a:t>
            </a:r>
            <a:r>
              <a:rPr lang="en-US" sz="3000" b="1" dirty="0" smtClean="0">
                <a:solidFill>
                  <a:prstClr val="white"/>
                </a:solidFill>
                <a:latin typeface="+mj-lt"/>
              </a:rPr>
              <a:t>.A</a:t>
            </a:r>
            <a:r>
              <a:rPr lang="en-US" sz="3000" b="1" dirty="0">
                <a:solidFill>
                  <a:prstClr val="white"/>
                </a:solidFill>
                <a:latin typeface="+mj-lt"/>
              </a:rPr>
              <a:t>., 1989 (Johns </a:t>
            </a:r>
            <a:r>
              <a:rPr lang="en-US" sz="3000" b="1" dirty="0" smtClean="0">
                <a:solidFill>
                  <a:prstClr val="white"/>
                </a:solidFill>
                <a:latin typeface="+mj-lt"/>
              </a:rPr>
              <a:t>Hopkins); B.A., 1987 (Yale).</a:t>
            </a:r>
            <a:endParaRPr lang="en-US" sz="3000" b="1" dirty="0">
              <a:solidFill>
                <a:prstClr val="white"/>
              </a:solidFill>
              <a:latin typeface="+mj-lt"/>
            </a:endParaRPr>
          </a:p>
          <a:p>
            <a:pPr lvl="0" algn="ctr"/>
            <a:endParaRPr lang="en-US" sz="3000" b="1" dirty="0">
              <a:solidFill>
                <a:prstClr val="white"/>
              </a:solidFill>
              <a:latin typeface="+mj-lt"/>
            </a:endParaRPr>
          </a:p>
          <a:p>
            <a:pPr lvl="0" algn="ctr"/>
            <a:r>
              <a:rPr lang="en-US" sz="3000" b="1" dirty="0">
                <a:solidFill>
                  <a:prstClr val="white"/>
                </a:solidFill>
                <a:latin typeface="+mj-lt"/>
              </a:rPr>
              <a:t>Appointed </a:t>
            </a:r>
            <a:r>
              <a:rPr lang="en-US" sz="3000" b="1" dirty="0" smtClean="0">
                <a:solidFill>
                  <a:prstClr val="white"/>
                </a:solidFill>
                <a:latin typeface="+mj-lt"/>
              </a:rPr>
              <a:t>1993; </a:t>
            </a:r>
            <a:r>
              <a:rPr lang="en-US" sz="3000" b="1" dirty="0">
                <a:solidFill>
                  <a:prstClr val="white"/>
                </a:solidFill>
                <a:latin typeface="+mj-lt"/>
              </a:rPr>
              <a:t>Died on </a:t>
            </a:r>
            <a:r>
              <a:rPr lang="en-US" sz="3000" b="1" dirty="0" smtClean="0">
                <a:solidFill>
                  <a:prstClr val="white"/>
                </a:solidFill>
                <a:latin typeface="+mj-lt"/>
              </a:rPr>
              <a:t>April 9, 2018.</a:t>
            </a:r>
            <a:endParaRPr lang="en-US" sz="3000" b="1" dirty="0">
              <a:solidFill>
                <a:prstClr val="white"/>
              </a:solidFill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"/>
            <a:ext cx="3505200" cy="68579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7000" b="1" i="1" dirty="0" smtClean="0">
              <a:solidFill>
                <a:prstClr val="white"/>
              </a:solidFill>
              <a:latin typeface="+mj-lt"/>
            </a:endParaRPr>
          </a:p>
          <a:p>
            <a:pPr lvl="0" algn="ctr"/>
            <a:r>
              <a:rPr lang="en-US" sz="7000" b="1" i="1" dirty="0" smtClean="0">
                <a:solidFill>
                  <a:prstClr val="white"/>
                </a:solidFill>
                <a:latin typeface="+mj-lt"/>
              </a:rPr>
              <a:t>Jonathan</a:t>
            </a:r>
          </a:p>
          <a:p>
            <a:pPr lvl="0" algn="ctr"/>
            <a:r>
              <a:rPr lang="en-US" sz="7000" b="1" i="1" dirty="0" smtClean="0">
                <a:solidFill>
                  <a:prstClr val="white"/>
                </a:solidFill>
                <a:latin typeface="+mj-lt"/>
              </a:rPr>
              <a:t>Hess</a:t>
            </a:r>
          </a:p>
          <a:p>
            <a:pPr lvl="0" algn="ctr"/>
            <a:endParaRPr lang="en-US" sz="7000" b="1" dirty="0">
              <a:solidFill>
                <a:prstClr val="white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29641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3000">
        <p:fade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3505199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400" b="1" i="1" dirty="0">
                <a:solidFill>
                  <a:prstClr val="black"/>
                </a:solidFill>
                <a:latin typeface="+mj-lt"/>
              </a:rPr>
              <a:t>(Rucker) Sterling </a:t>
            </a:r>
            <a:r>
              <a:rPr lang="en-US" sz="4400" b="1" i="1" dirty="0" err="1">
                <a:solidFill>
                  <a:prstClr val="black"/>
                </a:solidFill>
                <a:latin typeface="+mj-lt"/>
              </a:rPr>
              <a:t>Hennis</a:t>
            </a:r>
            <a:r>
              <a:rPr lang="en-US" sz="4400" b="1" i="1" dirty="0">
                <a:solidFill>
                  <a:prstClr val="black"/>
                </a:solidFill>
                <a:latin typeface="+mj-lt"/>
              </a:rPr>
              <a:t>, Jr.</a:t>
            </a:r>
          </a:p>
          <a:p>
            <a:pPr lvl="0" algn="ctr"/>
            <a:endParaRPr lang="en-US" dirty="0">
              <a:solidFill>
                <a:prstClr val="black"/>
              </a:solidFill>
              <a:latin typeface="Calibri Light" panose="020F0302020204030204"/>
            </a:endParaRPr>
          </a:p>
          <a:p>
            <a:pPr lvl="0" algn="ctr"/>
            <a:r>
              <a:rPr lang="en-US" sz="2800" b="1" dirty="0">
                <a:solidFill>
                  <a:prstClr val="black"/>
                </a:solidFill>
                <a:latin typeface="Calibri Light" panose="020F0302020204030204"/>
              </a:rPr>
              <a:t>Professor Emeritus of Education</a:t>
            </a:r>
          </a:p>
          <a:p>
            <a:pPr lvl="0" algn="ctr"/>
            <a:endParaRPr lang="en-US" sz="2800" b="1" dirty="0">
              <a:solidFill>
                <a:prstClr val="black"/>
              </a:solidFill>
              <a:latin typeface="Calibri Light" panose="020F0302020204030204"/>
            </a:endParaRPr>
          </a:p>
          <a:p>
            <a:pPr lvl="0" algn="ctr"/>
            <a:r>
              <a:rPr lang="en-US" sz="2800" b="1" dirty="0">
                <a:solidFill>
                  <a:prstClr val="black"/>
                </a:solidFill>
                <a:latin typeface="Calibri Light" panose="020F0302020204030204"/>
              </a:rPr>
              <a:t>Ph.D., 1961 (UNC-Chapel Hill); M.A., 1953 (UNC-Chapel Hill); A.B., 1952 (UNC Chapel Hill). </a:t>
            </a:r>
          </a:p>
          <a:p>
            <a:pPr lvl="0" algn="ctr"/>
            <a:endParaRPr lang="en-US" sz="2800" b="1" dirty="0">
              <a:solidFill>
                <a:prstClr val="black"/>
              </a:solidFill>
              <a:latin typeface="Calibri Light" panose="020F0302020204030204"/>
            </a:endParaRPr>
          </a:p>
          <a:p>
            <a:pPr lvl="0" algn="ctr"/>
            <a:r>
              <a:rPr lang="en-US" sz="2800" b="1" dirty="0">
                <a:solidFill>
                  <a:prstClr val="black"/>
                </a:solidFill>
                <a:latin typeface="Calibri Light" panose="020F0302020204030204"/>
              </a:rPr>
              <a:t>Appointed 1961; Died on February 14, 2018.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198" y="-1"/>
            <a:ext cx="8686801" cy="6857999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3505198" y="0"/>
            <a:ext cx="0" cy="6858000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4791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3000">
        <p:fade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8686799" cy="685799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686801" y="0"/>
            <a:ext cx="3505199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5000" b="1" i="1" dirty="0">
                <a:solidFill>
                  <a:prstClr val="black"/>
                </a:solidFill>
                <a:latin typeface="Calibri Light" panose="020F0302020204030204"/>
                <a:ea typeface="Times New Roman" panose="02020603050405020304" pitchFamily="18" charset="0"/>
                <a:cs typeface="Calibri Light" panose="020F0302020204030204" pitchFamily="34" charset="0"/>
              </a:rPr>
              <a:t>Samuel Haskell Baron</a:t>
            </a:r>
          </a:p>
          <a:p>
            <a:pPr lvl="0" algn="ctr"/>
            <a:endParaRPr lang="en-US" sz="2600" b="1" dirty="0">
              <a:solidFill>
                <a:prstClr val="black"/>
              </a:solidFill>
              <a:latin typeface="Calibri Light" panose="020F0302020204030204" pitchFamily="34" charset="0"/>
              <a:ea typeface="Times New Roman" panose="02020603050405020304" pitchFamily="18" charset="0"/>
              <a:cs typeface="Calibri Light" panose="020F0302020204030204" pitchFamily="34" charset="0"/>
            </a:endParaRPr>
          </a:p>
          <a:p>
            <a:pPr lvl="0" algn="ctr"/>
            <a:r>
              <a:rPr lang="en-US" sz="2800" b="1" dirty="0">
                <a:solidFill>
                  <a:prstClr val="black"/>
                </a:solidFill>
                <a:latin typeface="Calibri Light" panose="020F0302020204030204"/>
                <a:ea typeface="Times New Roman" panose="02020603050405020304" pitchFamily="18" charset="0"/>
                <a:cs typeface="Calibri Light" panose="020F0302020204030204" pitchFamily="34" charset="0"/>
              </a:rPr>
              <a:t>Professor Emeritus of English</a:t>
            </a:r>
          </a:p>
          <a:p>
            <a:pPr lvl="0" algn="ctr"/>
            <a:endParaRPr lang="en-US" sz="2600" b="1" dirty="0">
              <a:solidFill>
                <a:prstClr val="black"/>
              </a:solidFill>
              <a:latin typeface="Calibri Light" panose="020F0302020204030204"/>
              <a:ea typeface="Times New Roman" panose="02020603050405020304" pitchFamily="18" charset="0"/>
              <a:cs typeface="Calibri Light" panose="020F0302020204030204" pitchFamily="34" charset="0"/>
            </a:endParaRPr>
          </a:p>
          <a:p>
            <a:pPr lvl="0" algn="ctr"/>
            <a:r>
              <a:rPr lang="en-US" sz="2800" b="1" dirty="0">
                <a:solidFill>
                  <a:prstClr val="black"/>
                </a:solidFill>
                <a:latin typeface="Calibri Light" panose="020F0302020204030204"/>
                <a:ea typeface="Times New Roman" panose="02020603050405020304" pitchFamily="18" charset="0"/>
                <a:cs typeface="Calibri Light" panose="020F0302020204030204" pitchFamily="34" charset="0"/>
              </a:rPr>
              <a:t> Ph.D., 1952 (Columbia); M.A., 1948 (Columbia); B.S., 1942 (Cornell).  </a:t>
            </a:r>
          </a:p>
          <a:p>
            <a:pPr lvl="0" algn="ctr"/>
            <a:endParaRPr lang="en-US" sz="2600" b="1" dirty="0">
              <a:solidFill>
                <a:prstClr val="black"/>
              </a:solidFill>
              <a:latin typeface="Calibri Light" panose="020F0302020204030204"/>
              <a:ea typeface="Times New Roman" panose="02020603050405020304" pitchFamily="18" charset="0"/>
              <a:cs typeface="Calibri Light" panose="020F0302020204030204" pitchFamily="34" charset="0"/>
            </a:endParaRPr>
          </a:p>
          <a:p>
            <a:pPr lvl="0" algn="ctr"/>
            <a:r>
              <a:rPr lang="en-US" sz="2800" b="1" dirty="0">
                <a:solidFill>
                  <a:prstClr val="black"/>
                </a:solidFill>
                <a:latin typeface="Calibri Light" panose="020F0302020204030204"/>
                <a:ea typeface="Times New Roman" panose="02020603050405020304" pitchFamily="18" charset="0"/>
                <a:cs typeface="Calibri Light" panose="020F0302020204030204" pitchFamily="34" charset="0"/>
              </a:rPr>
              <a:t>Appointed 1972; Died on August 16, 2017.</a:t>
            </a:r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8686800" y="0"/>
            <a:ext cx="2" cy="6857999"/>
          </a:xfrm>
          <a:prstGeom prst="line">
            <a:avLst/>
          </a:prstGeom>
          <a:ln w="889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2555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3000">
        <p:fade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686800" y="1"/>
            <a:ext cx="3505200" cy="68579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5200" b="1" i="1" dirty="0">
                <a:solidFill>
                  <a:prstClr val="white"/>
                </a:solidFill>
                <a:latin typeface="+mj-lt"/>
              </a:rPr>
              <a:t>William Theodore Herzog</a:t>
            </a:r>
          </a:p>
          <a:p>
            <a:pPr lvl="0" algn="ctr"/>
            <a:endParaRPr lang="en-US" b="1" dirty="0">
              <a:solidFill>
                <a:prstClr val="white"/>
              </a:solidFill>
              <a:latin typeface="+mj-lt"/>
            </a:endParaRPr>
          </a:p>
          <a:p>
            <a:pPr lvl="0" algn="ctr"/>
            <a:r>
              <a:rPr lang="en-US" sz="2800" b="1" dirty="0">
                <a:solidFill>
                  <a:prstClr val="white"/>
                </a:solidFill>
                <a:latin typeface="+mj-lt"/>
              </a:rPr>
              <a:t>Professor Emeritus of Public Health</a:t>
            </a:r>
          </a:p>
          <a:p>
            <a:pPr lvl="0" algn="ctr"/>
            <a:endParaRPr lang="en-US" sz="2800" b="1" dirty="0">
              <a:solidFill>
                <a:prstClr val="white"/>
              </a:solidFill>
              <a:latin typeface="+mj-lt"/>
            </a:endParaRPr>
          </a:p>
          <a:p>
            <a:pPr lvl="0" algn="ctr"/>
            <a:r>
              <a:rPr lang="en-US" sz="2800" b="1" dirty="0">
                <a:solidFill>
                  <a:prstClr val="white"/>
                </a:solidFill>
                <a:latin typeface="+mj-lt"/>
              </a:rPr>
              <a:t>M.S.P.H., 1958 (UNC-Chapel); B.A., 1955 (Knox College)</a:t>
            </a:r>
          </a:p>
          <a:p>
            <a:pPr lvl="0" algn="ctr"/>
            <a:endParaRPr lang="en-US" sz="2800" b="1" dirty="0">
              <a:solidFill>
                <a:prstClr val="white"/>
              </a:solidFill>
              <a:latin typeface="+mj-lt"/>
            </a:endParaRPr>
          </a:p>
          <a:p>
            <a:pPr lvl="0" algn="ctr"/>
            <a:r>
              <a:rPr lang="en-US" sz="2800" b="1" dirty="0">
                <a:solidFill>
                  <a:prstClr val="white"/>
                </a:solidFill>
                <a:latin typeface="+mj-lt"/>
              </a:rPr>
              <a:t>Appointed 1964; Died on January 30, 2018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8686801" cy="6858000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8705847" y="0"/>
            <a:ext cx="0" cy="6858000"/>
          </a:xfrm>
          <a:prstGeom prst="line">
            <a:avLst/>
          </a:prstGeom>
          <a:ln w="889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4496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3000">
        <p:fade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1"/>
            <a:ext cx="3505199" cy="685799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5200" b="1" i="1" dirty="0" err="1">
                <a:solidFill>
                  <a:prstClr val="black"/>
                </a:solidFill>
                <a:latin typeface="Calibri Light" panose="020F0302020204030204"/>
              </a:rPr>
              <a:t>Berton</a:t>
            </a:r>
            <a:r>
              <a:rPr lang="en-US" sz="5200" b="1" i="1" dirty="0">
                <a:solidFill>
                  <a:prstClr val="black"/>
                </a:solidFill>
                <a:latin typeface="Calibri Light" panose="020F0302020204030204"/>
              </a:rPr>
              <a:t> Harris Kaplan </a:t>
            </a:r>
          </a:p>
          <a:p>
            <a:pPr lvl="0" algn="ctr"/>
            <a:endParaRPr lang="en-US" b="1" dirty="0">
              <a:solidFill>
                <a:prstClr val="black"/>
              </a:solidFill>
              <a:latin typeface="Calibri Light" panose="020F0302020204030204"/>
            </a:endParaRPr>
          </a:p>
          <a:p>
            <a:pPr lvl="0" algn="ctr"/>
            <a:r>
              <a:rPr lang="en-US" sz="2800" b="1" dirty="0">
                <a:solidFill>
                  <a:prstClr val="black"/>
                </a:solidFill>
                <a:latin typeface="+mj-lt"/>
              </a:rPr>
              <a:t>Professor Emeritus of Epidemiology</a:t>
            </a:r>
          </a:p>
          <a:p>
            <a:pPr lvl="0" algn="ctr"/>
            <a:endParaRPr lang="en-US" sz="2800" b="1" dirty="0">
              <a:solidFill>
                <a:prstClr val="black"/>
              </a:solidFill>
              <a:latin typeface="+mj-lt"/>
            </a:endParaRPr>
          </a:p>
          <a:p>
            <a:pPr lvl="0" algn="ctr"/>
            <a:r>
              <a:rPr lang="en-US" sz="2800" b="1" dirty="0">
                <a:solidFill>
                  <a:prstClr val="black"/>
                </a:solidFill>
                <a:latin typeface="+mj-lt"/>
              </a:rPr>
              <a:t>Ph.D., 1962; M.S., 1952 (UNC-Chapel Hill); B.S., 1951 (Virginia Polytechnic Institute). </a:t>
            </a:r>
          </a:p>
          <a:p>
            <a:pPr lvl="0" algn="ctr"/>
            <a:endParaRPr lang="en-US" sz="2800" b="1" dirty="0">
              <a:solidFill>
                <a:prstClr val="black"/>
              </a:solidFill>
              <a:latin typeface="+mj-lt"/>
            </a:endParaRPr>
          </a:p>
          <a:p>
            <a:pPr lvl="0" algn="ctr"/>
            <a:r>
              <a:rPr lang="en-US" sz="2800" b="1" dirty="0">
                <a:solidFill>
                  <a:prstClr val="black"/>
                </a:solidFill>
                <a:latin typeface="+mj-lt"/>
              </a:rPr>
              <a:t>Appointed 1960; Died on May 5, 2017</a:t>
            </a:r>
            <a:r>
              <a:rPr lang="en-US" sz="2800" b="1" dirty="0">
                <a:solidFill>
                  <a:prstClr val="black"/>
                </a:solidFill>
                <a:latin typeface="Calibri Light" panose="020F0302020204030204"/>
              </a:rPr>
              <a:t>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199" y="0"/>
            <a:ext cx="8686801" cy="6858001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3505198" y="0"/>
            <a:ext cx="0" cy="6858000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7710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3000">
        <p:fade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686801" y="1"/>
            <a:ext cx="3505199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solidFill>
                  <a:prstClr val="black"/>
                </a:solidFill>
                <a:latin typeface="+mj-lt"/>
              </a:rPr>
              <a:t>Professor of Comparative Literature</a:t>
            </a:r>
          </a:p>
          <a:p>
            <a:pPr lvl="0" algn="ctr"/>
            <a:endParaRPr lang="en-US" sz="3600" b="1" dirty="0">
              <a:solidFill>
                <a:prstClr val="black"/>
              </a:solidFill>
              <a:latin typeface="+mj-lt"/>
            </a:endParaRPr>
          </a:p>
          <a:p>
            <a:pPr lvl="0" algn="ctr"/>
            <a:r>
              <a:rPr lang="en-US" sz="3600" b="1" dirty="0">
                <a:solidFill>
                  <a:prstClr val="black"/>
                </a:solidFill>
                <a:latin typeface="+mj-lt"/>
              </a:rPr>
              <a:t>Ph.D., 1971 (UNC-Chapel Hill); A.B., 1965 (Marshall).</a:t>
            </a:r>
          </a:p>
          <a:p>
            <a:pPr lvl="0" algn="ctr"/>
            <a:endParaRPr lang="en-US" sz="3600" b="1" dirty="0">
              <a:solidFill>
                <a:prstClr val="black"/>
              </a:solidFill>
              <a:latin typeface="+mj-lt"/>
            </a:endParaRPr>
          </a:p>
          <a:p>
            <a:pPr lvl="0" algn="ctr"/>
            <a:r>
              <a:rPr lang="en-US" sz="3600" b="1" dirty="0">
                <a:solidFill>
                  <a:prstClr val="black"/>
                </a:solidFill>
                <a:latin typeface="+mj-lt"/>
              </a:rPr>
              <a:t>Appointed 1973; Died on September 30, 2017.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8686801" y="-1"/>
            <a:ext cx="0" cy="6858000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0" y="0"/>
            <a:ext cx="3505199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i="1" dirty="0">
                <a:solidFill>
                  <a:schemeClr val="tx1"/>
                </a:solidFill>
                <a:latin typeface="+mj-lt"/>
              </a:rPr>
              <a:t>Diane Ruth Leonard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3505200" y="-1"/>
            <a:ext cx="0" cy="6858000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2330" y="731519"/>
            <a:ext cx="4574382" cy="5394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485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3000">
        <p:fade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2"/>
            <a:ext cx="3505199" cy="68579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199" y="-1"/>
            <a:ext cx="8686801" cy="685799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78935" y="366620"/>
            <a:ext cx="4487334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i="1" dirty="0">
                <a:solidFill>
                  <a:schemeClr val="bg1"/>
                </a:solidFill>
                <a:latin typeface="+mj-lt"/>
              </a:rPr>
              <a:t>Barclay “Bob” C. Martin</a:t>
            </a:r>
          </a:p>
          <a:p>
            <a:pPr algn="ctr"/>
            <a:endParaRPr lang="en-US" sz="4000" b="1" dirty="0">
              <a:solidFill>
                <a:schemeClr val="bg1"/>
              </a:solidFill>
              <a:latin typeface="+mj-lt"/>
            </a:endParaRPr>
          </a:p>
          <a:p>
            <a:pPr algn="ctr"/>
            <a:r>
              <a:rPr lang="en-US" sz="3200" b="1" dirty="0">
                <a:solidFill>
                  <a:schemeClr val="bg1"/>
                </a:solidFill>
                <a:latin typeface="+mj-lt"/>
              </a:rPr>
              <a:t>Professor Emeritus of Clinical Psychology</a:t>
            </a:r>
          </a:p>
          <a:p>
            <a:pPr algn="ctr"/>
            <a:endParaRPr lang="en-US" sz="3200" b="1" dirty="0">
              <a:solidFill>
                <a:schemeClr val="bg1"/>
              </a:solidFill>
              <a:latin typeface="+mj-lt"/>
            </a:endParaRPr>
          </a:p>
          <a:p>
            <a:pPr algn="ctr"/>
            <a:r>
              <a:rPr lang="en-US" sz="3200" b="1" dirty="0">
                <a:solidFill>
                  <a:schemeClr val="bg1"/>
                </a:solidFill>
                <a:latin typeface="+mj-lt"/>
              </a:rPr>
              <a:t>Ph.D. 1953 (Stanford); B.S. 1949 (</a:t>
            </a:r>
            <a:r>
              <a:rPr lang="en-US" sz="3200" b="1" dirty="0" smtClean="0">
                <a:solidFill>
                  <a:schemeClr val="bg1"/>
                </a:solidFill>
                <a:latin typeface="+mj-lt"/>
              </a:rPr>
              <a:t>Stanford).</a:t>
            </a:r>
          </a:p>
          <a:p>
            <a:pPr algn="ctr"/>
            <a:endParaRPr lang="en-US" sz="3200" b="1" dirty="0">
              <a:solidFill>
                <a:schemeClr val="bg1"/>
              </a:solidFill>
              <a:latin typeface="+mj-lt"/>
            </a:endParaRPr>
          </a:p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+mj-lt"/>
              </a:rPr>
              <a:t>Appointed 1971</a:t>
            </a:r>
            <a:endParaRPr lang="en-US" sz="3200" b="1" dirty="0">
              <a:solidFill>
                <a:schemeClr val="bg1"/>
              </a:solidFill>
              <a:latin typeface="+mj-lt"/>
            </a:endParaRPr>
          </a:p>
          <a:p>
            <a:pPr algn="ctr"/>
            <a:r>
              <a:rPr lang="en-US" sz="3200" b="1" dirty="0">
                <a:solidFill>
                  <a:schemeClr val="bg1"/>
                </a:solidFill>
                <a:latin typeface="+mj-lt"/>
              </a:rPr>
              <a:t>Died on February 2, 2018.</a:t>
            </a:r>
            <a:endParaRPr lang="en-US" sz="3200" b="1" dirty="0">
              <a:solidFill>
                <a:schemeClr val="bg1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54650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3000">
        <p:fade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886273" y="0"/>
            <a:ext cx="3305727" cy="6857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500" b="1" dirty="0">
                <a:solidFill>
                  <a:prstClr val="black"/>
                </a:solidFill>
                <a:latin typeface="+mj-lt"/>
              </a:rPr>
              <a:t>Professor Emerita of Nursing</a:t>
            </a:r>
          </a:p>
          <a:p>
            <a:pPr lvl="0" algn="ctr"/>
            <a:endParaRPr lang="en-US" sz="3500" b="1" dirty="0">
              <a:solidFill>
                <a:prstClr val="black"/>
              </a:solidFill>
              <a:latin typeface="+mj-lt"/>
            </a:endParaRPr>
          </a:p>
          <a:p>
            <a:pPr lvl="0" algn="ctr"/>
            <a:r>
              <a:rPr lang="en-US" sz="3500" b="1" dirty="0">
                <a:solidFill>
                  <a:prstClr val="black"/>
                </a:solidFill>
                <a:latin typeface="+mj-lt"/>
              </a:rPr>
              <a:t>M.P.H., 1974 (UNC-Chapel Hill); B.S.N., (Illinois Wesleyan)</a:t>
            </a:r>
          </a:p>
          <a:p>
            <a:pPr lvl="0" algn="ctr"/>
            <a:endParaRPr lang="en-US" sz="3500" b="1" dirty="0">
              <a:solidFill>
                <a:prstClr val="black"/>
              </a:solidFill>
              <a:latin typeface="+mj-lt"/>
            </a:endParaRPr>
          </a:p>
          <a:p>
            <a:pPr lvl="0" algn="ctr"/>
            <a:r>
              <a:rPr lang="en-US" sz="3500" b="1" dirty="0">
                <a:solidFill>
                  <a:prstClr val="black"/>
                </a:solidFill>
                <a:latin typeface="+mj-lt"/>
              </a:rPr>
              <a:t>Appointed 1974; Died on July 20, 2017.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8886273" y="-9148"/>
            <a:ext cx="0" cy="6858000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1" y="-2"/>
            <a:ext cx="3340100" cy="6857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i="1" dirty="0">
                <a:solidFill>
                  <a:schemeClr val="tx1"/>
                </a:solidFill>
                <a:latin typeface="+mj-lt"/>
              </a:rPr>
              <a:t>Brenda Morgan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3315716" y="0"/>
            <a:ext cx="0" cy="6858000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6864" y="594357"/>
            <a:ext cx="4817030" cy="5669280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349707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3000">
        <p:fade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0"/>
            <a:ext cx="3584448" cy="68579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6600" b="1" i="1" dirty="0">
                <a:solidFill>
                  <a:schemeClr val="bg1"/>
                </a:solidFill>
                <a:latin typeface="Calibri Light" panose="020F0302020204030204"/>
              </a:rPr>
              <a:t>Charlene Mae Nelson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1920" y="391600"/>
            <a:ext cx="4334256" cy="611892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679164" y="-1"/>
            <a:ext cx="3512834" cy="68579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400" b="1" dirty="0">
                <a:solidFill>
                  <a:schemeClr val="bg1"/>
                </a:solidFill>
                <a:latin typeface="Calibri Light" panose="020F0302020204030204"/>
              </a:rPr>
              <a:t>Associate Professor Emerita of Physical Therapy</a:t>
            </a:r>
          </a:p>
          <a:p>
            <a:pPr lvl="0" algn="ctr"/>
            <a:endParaRPr lang="en-US" sz="3400" b="1" dirty="0">
              <a:solidFill>
                <a:schemeClr val="bg1"/>
              </a:solidFill>
              <a:latin typeface="Calibri Light" panose="020F0302020204030204"/>
            </a:endParaRPr>
          </a:p>
          <a:p>
            <a:pPr lvl="0" algn="ctr"/>
            <a:r>
              <a:rPr lang="en-US" sz="3400" b="1" dirty="0">
                <a:solidFill>
                  <a:schemeClr val="bg1"/>
                </a:solidFill>
                <a:latin typeface="Calibri Light" panose="020F0302020204030204"/>
              </a:rPr>
              <a:t>M.A., 1964 (Duke); Cert. P.T., 1951 (Medical College of Virginia); B.S., 1951 (William &amp; Mary). </a:t>
            </a:r>
          </a:p>
          <a:p>
            <a:pPr lvl="0" algn="ctr"/>
            <a:endParaRPr lang="en-US" sz="3400" b="1" dirty="0">
              <a:solidFill>
                <a:schemeClr val="bg1"/>
              </a:solidFill>
              <a:latin typeface="Calibri Light" panose="020F0302020204030204"/>
            </a:endParaRPr>
          </a:p>
          <a:p>
            <a:pPr lvl="0" algn="ctr"/>
            <a:r>
              <a:rPr lang="en-US" sz="3400" b="1" dirty="0">
                <a:solidFill>
                  <a:schemeClr val="bg1"/>
                </a:solidFill>
                <a:latin typeface="Calibri Light" panose="020F0302020204030204"/>
              </a:rPr>
              <a:t>Appointed 1961; Died May 11, 2017. 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3584449" y="0"/>
            <a:ext cx="0" cy="685800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8634952" y="0"/>
            <a:ext cx="0" cy="685800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7840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3000">
        <p:fade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867493" y="0"/>
            <a:ext cx="3324507" cy="685799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>
                <a:solidFill>
                  <a:schemeClr val="tx1"/>
                </a:solidFill>
                <a:latin typeface="+mj-lt"/>
              </a:rPr>
              <a:t>Associate Professor Emerita of Nursing</a:t>
            </a:r>
          </a:p>
          <a:p>
            <a:pPr algn="ctr"/>
            <a:endParaRPr lang="en-US" sz="3500" b="1" dirty="0">
              <a:solidFill>
                <a:schemeClr val="tx1"/>
              </a:solidFill>
              <a:latin typeface="+mj-lt"/>
            </a:endParaRPr>
          </a:p>
          <a:p>
            <a:pPr algn="ctr"/>
            <a:r>
              <a:rPr lang="en-US" sz="3500" b="1" dirty="0">
                <a:solidFill>
                  <a:schemeClr val="tx1"/>
                </a:solidFill>
                <a:latin typeface="+mj-lt"/>
              </a:rPr>
              <a:t>1979 (Indiana); M.P.H., 1977; B.S.N., 1970 (UNC-Chapel Hill). </a:t>
            </a:r>
          </a:p>
          <a:p>
            <a:pPr algn="ctr"/>
            <a:endParaRPr lang="en-US" sz="3500" b="1" dirty="0">
              <a:solidFill>
                <a:schemeClr val="tx1"/>
              </a:solidFill>
              <a:latin typeface="+mj-lt"/>
            </a:endParaRPr>
          </a:p>
          <a:p>
            <a:pPr algn="ctr"/>
            <a:r>
              <a:rPr lang="en-US" sz="3500" b="1" dirty="0">
                <a:solidFill>
                  <a:schemeClr val="tx1"/>
                </a:solidFill>
                <a:latin typeface="+mj-lt"/>
              </a:rPr>
              <a:t>Appointed 1973; Died on June 5, 2017. </a:t>
            </a:r>
            <a:endParaRPr lang="en-US" sz="3500" b="1" dirty="0">
              <a:solidFill>
                <a:schemeClr val="tx1"/>
              </a:solidFill>
              <a:effectLst/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9180" y="438912"/>
            <a:ext cx="4754880" cy="590702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-50842" y="1"/>
            <a:ext cx="3280375" cy="685799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i="1" dirty="0">
                <a:solidFill>
                  <a:schemeClr val="tx1"/>
                </a:solidFill>
                <a:latin typeface="+mj-lt"/>
              </a:rPr>
              <a:t>Barbara Nettles-Carlson</a:t>
            </a:r>
            <a:endParaRPr lang="en-US" sz="6600" i="1" dirty="0">
              <a:solidFill>
                <a:schemeClr val="tx1"/>
              </a:solidFill>
              <a:effectLst/>
              <a:latin typeface="+mj-lt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3245746" y="0"/>
            <a:ext cx="0" cy="6858000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8867493" y="-1"/>
            <a:ext cx="0" cy="6858000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9476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3000">
        <p:fade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3505199" cy="6857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i="1" dirty="0">
                <a:solidFill>
                  <a:schemeClr val="tx1"/>
                </a:solidFill>
                <a:latin typeface="+mj-lt"/>
              </a:rPr>
              <a:t>David Ainsworth </a:t>
            </a:r>
            <a:r>
              <a:rPr lang="en-US" sz="4800" b="1" i="1" dirty="0" err="1">
                <a:solidFill>
                  <a:schemeClr val="tx1"/>
                </a:solidFill>
                <a:latin typeface="+mj-lt"/>
              </a:rPr>
              <a:t>Ontjes</a:t>
            </a:r>
            <a:r>
              <a:rPr lang="en-US" sz="4800" b="1" i="1" dirty="0">
                <a:solidFill>
                  <a:schemeClr val="tx1"/>
                </a:solidFill>
                <a:latin typeface="+mj-lt"/>
              </a:rPr>
              <a:t> </a:t>
            </a:r>
          </a:p>
          <a:p>
            <a:pPr algn="ctr"/>
            <a:endParaRPr lang="en-US" b="1" dirty="0">
              <a:solidFill>
                <a:schemeClr val="tx1"/>
              </a:solidFill>
              <a:latin typeface="+mj-lt"/>
            </a:endParaRPr>
          </a:p>
          <a:p>
            <a:pPr algn="ctr"/>
            <a:r>
              <a:rPr lang="en-US" sz="2800" b="1" dirty="0">
                <a:solidFill>
                  <a:schemeClr val="tx1"/>
                </a:solidFill>
                <a:latin typeface="+mj-lt"/>
              </a:rPr>
              <a:t>Professor Emeritus of Medicine and Pharmacology</a:t>
            </a:r>
          </a:p>
          <a:p>
            <a:pPr algn="ctr"/>
            <a:endParaRPr lang="en-US" sz="2800" b="1" dirty="0">
              <a:solidFill>
                <a:schemeClr val="tx1"/>
              </a:solidFill>
              <a:latin typeface="+mj-lt"/>
            </a:endParaRPr>
          </a:p>
          <a:p>
            <a:pPr algn="ctr"/>
            <a:r>
              <a:rPr lang="en-US" sz="2800" b="1" dirty="0">
                <a:solidFill>
                  <a:schemeClr val="tx1"/>
                </a:solidFill>
                <a:latin typeface="+mj-lt"/>
              </a:rPr>
              <a:t>M.D., 1964 (Harvard); M.A., 1961 (Oxford); B.A., 1959 (Kansas). </a:t>
            </a:r>
          </a:p>
          <a:p>
            <a:pPr algn="ctr"/>
            <a:endParaRPr lang="en-US" sz="2800" b="1" dirty="0">
              <a:solidFill>
                <a:schemeClr val="tx1"/>
              </a:solidFill>
              <a:latin typeface="+mj-lt"/>
            </a:endParaRPr>
          </a:p>
          <a:p>
            <a:pPr algn="ctr"/>
            <a:r>
              <a:rPr lang="en-US" sz="2800" b="1" dirty="0">
                <a:solidFill>
                  <a:schemeClr val="tx1"/>
                </a:solidFill>
                <a:latin typeface="+mj-lt"/>
              </a:rPr>
              <a:t>Appointed 1969; Died on May 7, 2017.</a:t>
            </a:r>
            <a:endParaRPr lang="en-US" sz="2800" b="1" dirty="0">
              <a:solidFill>
                <a:schemeClr val="tx1"/>
              </a:solidFill>
              <a:effectLst/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199" y="-1"/>
            <a:ext cx="8686801" cy="6838048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>
            <a:off x="3505199" y="0"/>
            <a:ext cx="0" cy="6858000"/>
          </a:xfrm>
          <a:prstGeom prst="line">
            <a:avLst/>
          </a:prstGeom>
          <a:ln w="889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6879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3000">
        <p:fade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686801" y="0"/>
            <a:ext cx="3505199" cy="68579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i="1" dirty="0">
                <a:solidFill>
                  <a:schemeClr val="bg1"/>
                </a:solidFill>
                <a:latin typeface="+mj-lt"/>
              </a:rPr>
              <a:t>James Dickson Phillips, Jr.</a:t>
            </a:r>
          </a:p>
          <a:p>
            <a:pPr algn="ctr"/>
            <a:endParaRPr lang="en-US" b="1" dirty="0">
              <a:solidFill>
                <a:schemeClr val="bg1"/>
              </a:solidFill>
              <a:latin typeface="+mj-lt"/>
            </a:endParaRPr>
          </a:p>
          <a:p>
            <a:pPr algn="ctr"/>
            <a:r>
              <a:rPr lang="en-US" sz="2800" b="1" dirty="0">
                <a:solidFill>
                  <a:schemeClr val="bg1"/>
                </a:solidFill>
                <a:latin typeface="+mj-lt"/>
              </a:rPr>
              <a:t>Professor Emeritus of Law</a:t>
            </a:r>
          </a:p>
          <a:p>
            <a:pPr algn="ctr"/>
            <a:endParaRPr lang="en-US" sz="2800" b="1" dirty="0">
              <a:solidFill>
                <a:schemeClr val="bg1"/>
              </a:solidFill>
              <a:latin typeface="+mj-lt"/>
            </a:endParaRPr>
          </a:p>
          <a:p>
            <a:pPr algn="ctr"/>
            <a:r>
              <a:rPr lang="en-US" sz="2800" b="1" dirty="0">
                <a:solidFill>
                  <a:schemeClr val="bg1"/>
                </a:solidFill>
                <a:latin typeface="+mj-lt"/>
              </a:rPr>
              <a:t>J.D., 1948 (UNC-Chapel Hill); B.A., 1943 (Davidson College). </a:t>
            </a:r>
          </a:p>
          <a:p>
            <a:pPr algn="ctr"/>
            <a:endParaRPr lang="en-US" sz="2800" b="1" dirty="0">
              <a:solidFill>
                <a:schemeClr val="bg1"/>
              </a:solidFill>
              <a:latin typeface="+mj-lt"/>
            </a:endParaRPr>
          </a:p>
          <a:p>
            <a:pPr algn="ctr"/>
            <a:r>
              <a:rPr lang="en-US" sz="2800" b="1" dirty="0">
                <a:solidFill>
                  <a:schemeClr val="bg1"/>
                </a:solidFill>
                <a:latin typeface="+mj-lt"/>
              </a:rPr>
              <a:t>Appointed 1960; Died on August 27, 2017</a:t>
            </a:r>
            <a:r>
              <a:rPr lang="en-US" sz="2800" b="1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" y="-1"/>
            <a:ext cx="8657919" cy="6857999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8657912" y="0"/>
            <a:ext cx="0" cy="6858000"/>
          </a:xfrm>
          <a:prstGeom prst="line">
            <a:avLst/>
          </a:prstGeom>
          <a:ln w="889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4614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3000">
        <p:fade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"/>
            <a:ext cx="3505199" cy="685799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600" b="1" i="1" dirty="0">
                <a:solidFill>
                  <a:schemeClr val="tx1"/>
                </a:solidFill>
                <a:latin typeface="+mj-lt"/>
              </a:rPr>
              <a:t>Harold Ross Roberts</a:t>
            </a:r>
          </a:p>
          <a:p>
            <a:pPr algn="ctr"/>
            <a:endParaRPr lang="en-US" dirty="0">
              <a:solidFill>
                <a:schemeClr val="tx1"/>
              </a:solidFill>
              <a:latin typeface="+mj-lt"/>
            </a:endParaRPr>
          </a:p>
          <a:p>
            <a:pPr algn="ctr"/>
            <a:r>
              <a:rPr lang="en-US" sz="2800" b="1" dirty="0">
                <a:solidFill>
                  <a:schemeClr val="tx1"/>
                </a:solidFill>
                <a:latin typeface="+mj-lt"/>
              </a:rPr>
              <a:t>Professor Emeritus of Medicine and Pathology</a:t>
            </a:r>
          </a:p>
          <a:p>
            <a:pPr algn="ctr"/>
            <a:endParaRPr lang="en-US" sz="2800" b="1" dirty="0">
              <a:solidFill>
                <a:schemeClr val="tx1"/>
              </a:solidFill>
              <a:latin typeface="+mj-lt"/>
            </a:endParaRPr>
          </a:p>
          <a:p>
            <a:pPr algn="ctr"/>
            <a:r>
              <a:rPr lang="en-US" sz="2800" b="1" dirty="0">
                <a:solidFill>
                  <a:schemeClr val="tx1"/>
                </a:solidFill>
                <a:latin typeface="+mj-lt"/>
              </a:rPr>
              <a:t>M.D., 1955 (UNC-Chapel Hill); B.S., 1952 (UNC-Chapel Hill). </a:t>
            </a:r>
          </a:p>
          <a:p>
            <a:pPr algn="ctr"/>
            <a:endParaRPr lang="en-US" sz="2800" b="1" dirty="0">
              <a:solidFill>
                <a:schemeClr val="tx1"/>
              </a:solidFill>
              <a:latin typeface="+mj-lt"/>
            </a:endParaRPr>
          </a:p>
          <a:p>
            <a:pPr algn="ctr"/>
            <a:r>
              <a:rPr lang="en-US" sz="2800" b="1" dirty="0">
                <a:solidFill>
                  <a:schemeClr val="tx1"/>
                </a:solidFill>
                <a:latin typeface="+mj-lt"/>
              </a:rPr>
              <a:t>Appointed 1961; Died on September 9, 2017.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179" y="0"/>
            <a:ext cx="8691332" cy="6858000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3505199" y="0"/>
            <a:ext cx="0" cy="6858000"/>
          </a:xfrm>
          <a:prstGeom prst="line">
            <a:avLst/>
          </a:prstGeom>
          <a:ln w="889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403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3000">
        <p:fade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1"/>
            <a:ext cx="3505199" cy="68579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198" y="-1"/>
            <a:ext cx="8686801" cy="68579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38199" y="86916"/>
            <a:ext cx="4673600" cy="6771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i="1" dirty="0">
                <a:solidFill>
                  <a:schemeClr val="bg1"/>
                </a:solidFill>
                <a:latin typeface="+mj-lt"/>
              </a:rPr>
              <a:t>Helga Bister-</a:t>
            </a:r>
            <a:r>
              <a:rPr lang="en-US" sz="6000" b="1" i="1" dirty="0" err="1">
                <a:solidFill>
                  <a:schemeClr val="bg1"/>
                </a:solidFill>
                <a:latin typeface="+mj-lt"/>
              </a:rPr>
              <a:t>Broonsen</a:t>
            </a:r>
            <a:endParaRPr lang="en-US" sz="6000" i="1" dirty="0">
              <a:solidFill>
                <a:schemeClr val="bg1"/>
              </a:solidFill>
              <a:latin typeface="+mj-lt"/>
            </a:endParaRPr>
          </a:p>
          <a:p>
            <a:pPr algn="ctr"/>
            <a:endParaRPr lang="en-US" sz="2600" dirty="0">
              <a:solidFill>
                <a:schemeClr val="bg1"/>
              </a:solidFill>
            </a:endParaRPr>
          </a:p>
          <a:p>
            <a:pPr algn="ctr"/>
            <a:r>
              <a:rPr lang="en-US" sz="3600" b="1" dirty="0">
                <a:solidFill>
                  <a:schemeClr val="bg1"/>
                </a:solidFill>
                <a:latin typeface="+mj-lt"/>
                <a:cs typeface="Calibri Light" panose="020F0302020204030204" pitchFamily="34" charset="0"/>
              </a:rPr>
              <a:t>Associate Professor Emerita of German</a:t>
            </a:r>
          </a:p>
          <a:p>
            <a:pPr algn="ctr"/>
            <a:endParaRPr lang="en-US" sz="3600" b="1" dirty="0">
              <a:solidFill>
                <a:schemeClr val="bg1"/>
              </a:solidFill>
              <a:latin typeface="+mj-lt"/>
              <a:cs typeface="Calibri Light" panose="020F0302020204030204" pitchFamily="34" charset="0"/>
            </a:endParaRPr>
          </a:p>
          <a:p>
            <a:pPr algn="ctr"/>
            <a:r>
              <a:rPr lang="en-US" sz="3600" b="1" dirty="0">
                <a:solidFill>
                  <a:schemeClr val="bg1"/>
                </a:solidFill>
                <a:latin typeface="+mj-lt"/>
                <a:cs typeface="Calibri Light" panose="020F0302020204030204" pitchFamily="34" charset="0"/>
              </a:rPr>
              <a:t>Ph.D. 1986 (Berkeley). </a:t>
            </a:r>
            <a:endParaRPr lang="en-US" sz="3600" b="1" dirty="0" smtClean="0">
              <a:solidFill>
                <a:schemeClr val="bg1"/>
              </a:solidFill>
              <a:latin typeface="+mj-lt"/>
              <a:cs typeface="Calibri Light" panose="020F0302020204030204" pitchFamily="34" charset="0"/>
            </a:endParaRPr>
          </a:p>
          <a:p>
            <a:pPr algn="ctr"/>
            <a:endParaRPr lang="en-US" sz="3600" b="1" dirty="0">
              <a:solidFill>
                <a:schemeClr val="bg1"/>
              </a:solidFill>
              <a:latin typeface="+mj-lt"/>
              <a:cs typeface="Calibri Light" panose="020F0302020204030204" pitchFamily="34" charset="0"/>
            </a:endParaRPr>
          </a:p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+mj-lt"/>
                <a:cs typeface="Calibri Light" panose="020F0302020204030204" pitchFamily="34" charset="0"/>
              </a:rPr>
              <a:t>Appointed </a:t>
            </a:r>
            <a:r>
              <a:rPr lang="en-US" sz="3600" b="1" dirty="0">
                <a:solidFill>
                  <a:schemeClr val="bg1"/>
                </a:solidFill>
                <a:latin typeface="+mj-lt"/>
                <a:cs typeface="Calibri Light" panose="020F0302020204030204" pitchFamily="34" charset="0"/>
              </a:rPr>
              <a:t>1986; </a:t>
            </a:r>
          </a:p>
          <a:p>
            <a:pPr algn="ctr"/>
            <a:r>
              <a:rPr lang="en-US" sz="3600" b="1" dirty="0">
                <a:solidFill>
                  <a:schemeClr val="bg1"/>
                </a:solidFill>
                <a:latin typeface="+mj-lt"/>
                <a:cs typeface="Calibri Light" panose="020F0302020204030204" pitchFamily="34" charset="0"/>
              </a:rPr>
              <a:t>Died on February 10, 2018.</a:t>
            </a:r>
          </a:p>
        </p:txBody>
      </p:sp>
    </p:spTree>
    <p:extLst>
      <p:ext uri="{BB962C8B-B14F-4D97-AF65-F5344CB8AC3E}">
        <p14:creationId xmlns:p14="http://schemas.microsoft.com/office/powerpoint/2010/main" val="2170299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3000">
        <p:fade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DDAC746-D984-2E4F-B884-BC46E0D898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4663" y="400050"/>
            <a:ext cx="6143623" cy="614362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8686801" y="0"/>
            <a:ext cx="3505199" cy="6857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>
                <a:solidFill>
                  <a:schemeClr val="tx1"/>
                </a:solidFill>
                <a:latin typeface="+mj-lt"/>
              </a:rPr>
              <a:t>Professor Emeritus of Public Health</a:t>
            </a:r>
          </a:p>
          <a:p>
            <a:pPr algn="ctr"/>
            <a:endParaRPr lang="en-US" sz="3500" b="1" dirty="0">
              <a:solidFill>
                <a:schemeClr val="tx1"/>
              </a:solidFill>
              <a:latin typeface="+mj-lt"/>
            </a:endParaRPr>
          </a:p>
          <a:p>
            <a:pPr algn="ctr"/>
            <a:r>
              <a:rPr lang="en-US" sz="3500" b="1" dirty="0">
                <a:solidFill>
                  <a:schemeClr val="tx1"/>
                </a:solidFill>
                <a:latin typeface="+mj-lt"/>
              </a:rPr>
              <a:t>Ph.D., 1968 (University of Maryland); B.S., 1963 (University of Maryland).</a:t>
            </a:r>
          </a:p>
          <a:p>
            <a:pPr algn="ctr"/>
            <a:endParaRPr lang="en-US" sz="3500" b="1" dirty="0">
              <a:solidFill>
                <a:schemeClr val="tx1"/>
              </a:solidFill>
              <a:latin typeface="+mj-lt"/>
            </a:endParaRPr>
          </a:p>
          <a:p>
            <a:pPr algn="ctr"/>
            <a:r>
              <a:rPr lang="en-US" sz="3500" b="1" dirty="0">
                <a:solidFill>
                  <a:schemeClr val="tx1"/>
                </a:solidFill>
                <a:latin typeface="+mj-lt"/>
              </a:rPr>
              <a:t>Appointed 1973; Died on </a:t>
            </a:r>
            <a:r>
              <a:rPr lang="en-US" sz="3500" b="1" dirty="0" smtClean="0">
                <a:solidFill>
                  <a:schemeClr val="tx1"/>
                </a:solidFill>
                <a:latin typeface="+mj-lt"/>
              </a:rPr>
              <a:t>June </a:t>
            </a:r>
            <a:r>
              <a:rPr lang="en-US" sz="3500" b="1" dirty="0">
                <a:solidFill>
                  <a:schemeClr val="tx1"/>
                </a:solidFill>
                <a:latin typeface="+mj-lt"/>
              </a:rPr>
              <a:t>24, 2017.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8C852D0-CF0A-0F45-9A51-6DC619B06B9D}"/>
              </a:ext>
            </a:extLst>
          </p:cNvPr>
          <p:cNvSpPr/>
          <p:nvPr/>
        </p:nvSpPr>
        <p:spPr>
          <a:xfrm>
            <a:off x="-153026" y="-1"/>
            <a:ext cx="3505199" cy="6857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i="1" dirty="0">
                <a:solidFill>
                  <a:schemeClr val="tx1"/>
                </a:solidFill>
                <a:latin typeface="+mj-lt"/>
              </a:rPr>
              <a:t>Richard Hyman </a:t>
            </a:r>
            <a:r>
              <a:rPr lang="en-US" sz="5400" b="1" i="1" dirty="0" err="1">
                <a:solidFill>
                  <a:schemeClr val="tx1"/>
                </a:solidFill>
                <a:latin typeface="+mj-lt"/>
              </a:rPr>
              <a:t>Shachtman</a:t>
            </a:r>
            <a:endParaRPr lang="en-US" sz="5400" i="1" dirty="0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198098D-38C1-4140-A57C-C71EB21443E0}"/>
              </a:ext>
            </a:extLst>
          </p:cNvPr>
          <p:cNvCxnSpPr/>
          <p:nvPr/>
        </p:nvCxnSpPr>
        <p:spPr>
          <a:xfrm>
            <a:off x="8657912" y="0"/>
            <a:ext cx="0" cy="6858000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E28E1C0-2216-E640-B35E-7A4383AAA976}"/>
              </a:ext>
            </a:extLst>
          </p:cNvPr>
          <p:cNvCxnSpPr/>
          <p:nvPr/>
        </p:nvCxnSpPr>
        <p:spPr>
          <a:xfrm>
            <a:off x="3381061" y="0"/>
            <a:ext cx="0" cy="6858000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6172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3000">
        <p:fade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-1"/>
            <a:ext cx="3388820" cy="685799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i="1" dirty="0">
                <a:solidFill>
                  <a:schemeClr val="tx1"/>
                </a:solidFill>
                <a:latin typeface="+mj-lt"/>
              </a:rPr>
              <a:t>Stephen Morrison </a:t>
            </a:r>
            <a:r>
              <a:rPr lang="en-US" sz="6600" b="1" i="1" dirty="0" err="1">
                <a:solidFill>
                  <a:schemeClr val="tx1"/>
                </a:solidFill>
                <a:latin typeface="+mj-lt"/>
              </a:rPr>
              <a:t>Shafroth</a:t>
            </a:r>
            <a:endParaRPr lang="en-US" sz="6600" b="1" i="1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62D331E-755C-244C-8065-B162B26C3B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7229" y="299257"/>
            <a:ext cx="4455622" cy="6284423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8EFDF17-9071-B14F-A9C8-F719C3422FC1}"/>
              </a:ext>
            </a:extLst>
          </p:cNvPr>
          <p:cNvSpPr/>
          <p:nvPr/>
        </p:nvSpPr>
        <p:spPr>
          <a:xfrm>
            <a:off x="8686801" y="1"/>
            <a:ext cx="3505199" cy="685799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00" b="1" dirty="0">
                <a:solidFill>
                  <a:schemeClr val="tx1"/>
                </a:solidFill>
                <a:latin typeface="+mj-lt"/>
              </a:rPr>
              <a:t>Professor Emeritus of Physics</a:t>
            </a:r>
          </a:p>
          <a:p>
            <a:pPr algn="ctr"/>
            <a:endParaRPr lang="en-US" sz="3800" b="1" dirty="0">
              <a:solidFill>
                <a:schemeClr val="tx1"/>
              </a:solidFill>
              <a:latin typeface="+mj-lt"/>
            </a:endParaRPr>
          </a:p>
          <a:p>
            <a:pPr algn="ctr"/>
            <a:r>
              <a:rPr lang="en-US" sz="3800" b="1" dirty="0">
                <a:solidFill>
                  <a:schemeClr val="tx1"/>
                </a:solidFill>
                <a:latin typeface="+mj-lt"/>
              </a:rPr>
              <a:t>Ph.D., 1953 (Johns Hopkins); B.A., 1947 (Harvard). </a:t>
            </a:r>
          </a:p>
          <a:p>
            <a:pPr algn="ctr"/>
            <a:endParaRPr lang="en-US" sz="3800" b="1" dirty="0">
              <a:solidFill>
                <a:schemeClr val="tx1"/>
              </a:solidFill>
              <a:latin typeface="+mj-lt"/>
            </a:endParaRPr>
          </a:p>
          <a:p>
            <a:pPr algn="ctr"/>
            <a:r>
              <a:rPr lang="en-US" sz="3800" b="1" dirty="0">
                <a:solidFill>
                  <a:schemeClr val="tx1"/>
                </a:solidFill>
                <a:latin typeface="+mj-lt"/>
              </a:rPr>
              <a:t>Appointed 1967; Died on July 20, 2017.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7731C0A-2456-B44C-9FBE-9AE406F82575}"/>
              </a:ext>
            </a:extLst>
          </p:cNvPr>
          <p:cNvCxnSpPr>
            <a:cxnSpLocks/>
          </p:cNvCxnSpPr>
          <p:nvPr/>
        </p:nvCxnSpPr>
        <p:spPr>
          <a:xfrm>
            <a:off x="8675525" y="-1"/>
            <a:ext cx="0" cy="6857999"/>
          </a:xfrm>
          <a:prstGeom prst="line">
            <a:avLst/>
          </a:prstGeom>
          <a:ln w="1270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109AF25-D3F3-294B-B6A1-9B21A110C4F3}"/>
              </a:ext>
            </a:extLst>
          </p:cNvPr>
          <p:cNvCxnSpPr>
            <a:cxnSpLocks/>
          </p:cNvCxnSpPr>
          <p:nvPr/>
        </p:nvCxnSpPr>
        <p:spPr>
          <a:xfrm>
            <a:off x="3388820" y="0"/>
            <a:ext cx="0" cy="6858001"/>
          </a:xfrm>
          <a:prstGeom prst="line">
            <a:avLst/>
          </a:prstGeom>
          <a:ln w="1270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392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3000">
        <p:fade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060872" y="0"/>
            <a:ext cx="3131128" cy="68579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+mj-lt"/>
              </a:rPr>
              <a:t>Professor Emeritus of Sociology</a:t>
            </a:r>
          </a:p>
          <a:p>
            <a:pPr algn="ctr"/>
            <a:endParaRPr lang="en-US" sz="3200" b="1" dirty="0">
              <a:solidFill>
                <a:schemeClr val="bg1"/>
              </a:solidFill>
              <a:latin typeface="+mj-lt"/>
            </a:endParaRPr>
          </a:p>
          <a:p>
            <a:pPr algn="ctr"/>
            <a:r>
              <a:rPr lang="en-US" sz="3200" b="1" dirty="0">
                <a:solidFill>
                  <a:schemeClr val="bg1"/>
                </a:solidFill>
                <a:latin typeface="+mj-lt"/>
              </a:rPr>
              <a:t>PhD. 1956 (UNC-Chapel Hill); M.A., 1952 (Cornell); B.S., 1950 (UNC-Chapel Hill).</a:t>
            </a:r>
          </a:p>
          <a:p>
            <a:pPr algn="ctr"/>
            <a:endParaRPr lang="en-US" sz="3200" b="1" dirty="0">
              <a:solidFill>
                <a:schemeClr val="bg1"/>
              </a:solidFill>
              <a:latin typeface="+mj-lt"/>
            </a:endParaRPr>
          </a:p>
          <a:p>
            <a:pPr algn="ctr"/>
            <a:r>
              <a:rPr lang="en-US" sz="3200" b="1" dirty="0">
                <a:solidFill>
                  <a:schemeClr val="bg1"/>
                </a:solidFill>
                <a:latin typeface="+mj-lt"/>
              </a:rPr>
              <a:t>Appointed 1956; Died on December 30, 2017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262149F-EC51-8547-8170-7F3B8D92F9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1222" y="315884"/>
            <a:ext cx="5120639" cy="635092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3E8C3A7-661B-4A45-9667-A7B1940E6C2F}"/>
              </a:ext>
            </a:extLst>
          </p:cNvPr>
          <p:cNvSpPr/>
          <p:nvPr/>
        </p:nvSpPr>
        <p:spPr>
          <a:xfrm>
            <a:off x="0" y="-1"/>
            <a:ext cx="3142211" cy="685800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i="1" dirty="0">
                <a:solidFill>
                  <a:schemeClr val="bg1"/>
                </a:solidFill>
                <a:latin typeface="+mj-lt"/>
              </a:rPr>
              <a:t>Richard Lee (Dick) Simpson</a:t>
            </a:r>
            <a:endParaRPr lang="en-US" sz="6600" i="1" dirty="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444C997-D6C1-734B-AA56-E3161FA1A3B3}"/>
              </a:ext>
            </a:extLst>
          </p:cNvPr>
          <p:cNvCxnSpPr>
            <a:cxnSpLocks/>
          </p:cNvCxnSpPr>
          <p:nvPr/>
        </p:nvCxnSpPr>
        <p:spPr>
          <a:xfrm>
            <a:off x="3175462" y="0"/>
            <a:ext cx="0" cy="6858000"/>
          </a:xfrm>
          <a:prstGeom prst="line">
            <a:avLst/>
          </a:prstGeom>
          <a:ln w="1270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A6821C8-974A-FF4C-A76F-D93A09F88171}"/>
              </a:ext>
            </a:extLst>
          </p:cNvPr>
          <p:cNvCxnSpPr>
            <a:cxnSpLocks/>
          </p:cNvCxnSpPr>
          <p:nvPr/>
        </p:nvCxnSpPr>
        <p:spPr>
          <a:xfrm>
            <a:off x="9027620" y="0"/>
            <a:ext cx="0" cy="6858001"/>
          </a:xfrm>
          <a:prstGeom prst="line">
            <a:avLst/>
          </a:prstGeom>
          <a:ln w="1270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8728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3000">
        <p:fade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"/>
            <a:ext cx="3505199" cy="6857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i="1" dirty="0">
                <a:solidFill>
                  <a:schemeClr val="tx1"/>
                </a:solidFill>
                <a:latin typeface="+mj-lt"/>
              </a:rPr>
              <a:t>Joseph St. Jean, Jr.</a:t>
            </a:r>
            <a:endParaRPr lang="en-US" sz="7200" i="1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B943A80-7585-D54B-AF06-F48FF70845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4214" y="315884"/>
            <a:ext cx="4683571" cy="630104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0C5862C-D2CF-5D42-9451-0D70E4472C59}"/>
              </a:ext>
            </a:extLst>
          </p:cNvPr>
          <p:cNvSpPr/>
          <p:nvPr/>
        </p:nvSpPr>
        <p:spPr>
          <a:xfrm>
            <a:off x="8686801" y="1"/>
            <a:ext cx="3505199" cy="6857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>
                <a:solidFill>
                  <a:schemeClr val="tx1"/>
                </a:solidFill>
                <a:latin typeface="+mj-lt"/>
              </a:rPr>
              <a:t>Professor Emeritus of Geology.</a:t>
            </a:r>
          </a:p>
          <a:p>
            <a:pPr algn="ctr"/>
            <a:endParaRPr lang="en-US" sz="3500" b="1" dirty="0">
              <a:solidFill>
                <a:schemeClr val="tx1"/>
              </a:solidFill>
              <a:latin typeface="+mj-lt"/>
            </a:endParaRPr>
          </a:p>
          <a:p>
            <a:pPr algn="ctr"/>
            <a:r>
              <a:rPr lang="en-US" sz="3500" b="1" dirty="0">
                <a:solidFill>
                  <a:schemeClr val="tx1"/>
                </a:solidFill>
                <a:latin typeface="+mj-lt"/>
              </a:rPr>
              <a:t>Ph.D., 1956 (Indiana); M.A., 1953 (Indiana); B.S., 1949 (College of Puget Sound). </a:t>
            </a:r>
          </a:p>
          <a:p>
            <a:pPr algn="ctr"/>
            <a:endParaRPr lang="en-US" sz="3500" b="1" dirty="0">
              <a:solidFill>
                <a:schemeClr val="tx1"/>
              </a:solidFill>
              <a:latin typeface="+mj-lt"/>
            </a:endParaRPr>
          </a:p>
          <a:p>
            <a:pPr algn="ctr"/>
            <a:r>
              <a:rPr lang="en-US" sz="3500" b="1" dirty="0">
                <a:solidFill>
                  <a:schemeClr val="tx1"/>
                </a:solidFill>
                <a:latin typeface="+mj-lt"/>
              </a:rPr>
              <a:t>Appointed 1957; Died March 7, 2018.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750067B-825F-F645-A37C-61C06BB8EF59}"/>
              </a:ext>
            </a:extLst>
          </p:cNvPr>
          <p:cNvCxnSpPr>
            <a:cxnSpLocks/>
          </p:cNvCxnSpPr>
          <p:nvPr/>
        </p:nvCxnSpPr>
        <p:spPr>
          <a:xfrm>
            <a:off x="3485801" y="-1"/>
            <a:ext cx="0" cy="6858001"/>
          </a:xfrm>
          <a:prstGeom prst="line">
            <a:avLst/>
          </a:prstGeom>
          <a:ln w="1270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F6ABB6B-234C-4D47-9C62-03B2C9E339E6}"/>
              </a:ext>
            </a:extLst>
          </p:cNvPr>
          <p:cNvCxnSpPr>
            <a:cxnSpLocks/>
          </p:cNvCxnSpPr>
          <p:nvPr/>
        </p:nvCxnSpPr>
        <p:spPr>
          <a:xfrm>
            <a:off x="8670174" y="0"/>
            <a:ext cx="0" cy="6858001"/>
          </a:xfrm>
          <a:prstGeom prst="line">
            <a:avLst/>
          </a:prstGeom>
          <a:ln w="1270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5491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3000">
        <p:fade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589815" y="0"/>
            <a:ext cx="3602186" cy="685799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i="1" dirty="0">
                <a:solidFill>
                  <a:schemeClr val="tx1"/>
                </a:solidFill>
                <a:latin typeface="+mj-lt"/>
              </a:rPr>
              <a:t>Harvey Maurice Wagner</a:t>
            </a:r>
          </a:p>
          <a:p>
            <a:pPr algn="ctr"/>
            <a:endParaRPr lang="en-US" sz="2600" b="1" dirty="0">
              <a:solidFill>
                <a:schemeClr val="tx1"/>
              </a:solidFill>
              <a:latin typeface="+mj-lt"/>
            </a:endParaRPr>
          </a:p>
          <a:p>
            <a:pPr algn="ctr"/>
            <a:r>
              <a:rPr lang="en-US" sz="2600" b="1" dirty="0">
                <a:solidFill>
                  <a:schemeClr val="tx1"/>
                </a:solidFill>
                <a:latin typeface="+mj-lt"/>
              </a:rPr>
              <a:t>Professor Emeritus of </a:t>
            </a:r>
            <a:r>
              <a:rPr lang="en-US" sz="2600" b="1" dirty="0" smtClean="0">
                <a:solidFill>
                  <a:schemeClr val="tx1"/>
                </a:solidFill>
                <a:latin typeface="+mj-lt"/>
              </a:rPr>
              <a:t>Operations Research </a:t>
            </a:r>
            <a:r>
              <a:rPr lang="en-US" sz="2600" b="1" dirty="0">
                <a:solidFill>
                  <a:schemeClr val="tx1"/>
                </a:solidFill>
                <a:latin typeface="+mj-lt"/>
              </a:rPr>
              <a:t>and Management </a:t>
            </a:r>
            <a:r>
              <a:rPr lang="en-US" sz="2600" b="1" dirty="0" smtClean="0">
                <a:solidFill>
                  <a:schemeClr val="tx1"/>
                </a:solidFill>
                <a:latin typeface="+mj-lt"/>
              </a:rPr>
              <a:t>Science</a:t>
            </a:r>
          </a:p>
          <a:p>
            <a:pPr algn="ctr"/>
            <a:endParaRPr lang="en-US" sz="2600" b="1" dirty="0">
              <a:solidFill>
                <a:schemeClr val="tx1"/>
              </a:solidFill>
              <a:latin typeface="+mj-lt"/>
            </a:endParaRPr>
          </a:p>
          <a:p>
            <a:pPr algn="ctr"/>
            <a:r>
              <a:rPr lang="en-US" sz="2600" b="1" dirty="0" smtClean="0">
                <a:solidFill>
                  <a:schemeClr val="tx1"/>
                </a:solidFill>
                <a:latin typeface="+mj-lt"/>
              </a:rPr>
              <a:t>Ph.D</a:t>
            </a:r>
            <a:r>
              <a:rPr lang="en-US" sz="2600" b="1" dirty="0">
                <a:solidFill>
                  <a:schemeClr val="tx1"/>
                </a:solidFill>
                <a:latin typeface="+mj-lt"/>
              </a:rPr>
              <a:t>., 1960 (MIT); M.S., 1954 (Stanford); B.S., 1953 (Stanford).</a:t>
            </a:r>
          </a:p>
          <a:p>
            <a:pPr algn="ctr"/>
            <a:endParaRPr lang="en-US" sz="2600" b="1" dirty="0">
              <a:solidFill>
                <a:schemeClr val="tx1"/>
              </a:solidFill>
              <a:latin typeface="+mj-lt"/>
            </a:endParaRPr>
          </a:p>
          <a:p>
            <a:pPr algn="ctr"/>
            <a:r>
              <a:rPr lang="en-US" sz="2600" b="1" dirty="0">
                <a:solidFill>
                  <a:schemeClr val="tx1"/>
                </a:solidFill>
                <a:latin typeface="+mj-lt"/>
              </a:rPr>
              <a:t>Appointed 1976; Died on July 23, 2017.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D3887D6-77F6-1444-86D3-4F89A11C06E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428" b="20696"/>
          <a:stretch/>
        </p:blipFill>
        <p:spPr>
          <a:xfrm>
            <a:off x="-1" y="-1"/>
            <a:ext cx="8562109" cy="6898039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DA4BC64-E3AD-214F-B2B1-894AEC953472}"/>
              </a:ext>
            </a:extLst>
          </p:cNvPr>
          <p:cNvCxnSpPr>
            <a:cxnSpLocks/>
          </p:cNvCxnSpPr>
          <p:nvPr/>
        </p:nvCxnSpPr>
        <p:spPr>
          <a:xfrm>
            <a:off x="8589814" y="0"/>
            <a:ext cx="0" cy="6858001"/>
          </a:xfrm>
          <a:prstGeom prst="line">
            <a:avLst/>
          </a:prstGeom>
          <a:ln w="1270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0148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3000">
        <p:fade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" y="1"/>
            <a:ext cx="3132579" cy="68579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i="1" dirty="0">
                <a:solidFill>
                  <a:schemeClr val="bg1"/>
                </a:solidFill>
                <a:latin typeface="+mj-lt"/>
              </a:rPr>
              <a:t>Robert Henry Wilkins</a:t>
            </a:r>
            <a:endParaRPr lang="en-US" sz="6600" i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C8C6226-D340-474B-914A-BBDEB1D8B1EF}"/>
              </a:ext>
            </a:extLst>
          </p:cNvPr>
          <p:cNvSpPr/>
          <p:nvPr/>
        </p:nvSpPr>
        <p:spPr>
          <a:xfrm>
            <a:off x="9059422" y="-1"/>
            <a:ext cx="3132578" cy="68579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>
                <a:solidFill>
                  <a:schemeClr val="bg1"/>
                </a:solidFill>
                <a:latin typeface="+mj-lt"/>
              </a:rPr>
              <a:t>Professor of Neurosurgery</a:t>
            </a:r>
          </a:p>
          <a:p>
            <a:pPr algn="ctr"/>
            <a:endParaRPr lang="en-US" sz="3500" b="1" dirty="0">
              <a:solidFill>
                <a:schemeClr val="bg1"/>
              </a:solidFill>
              <a:latin typeface="+mj-lt"/>
            </a:endParaRPr>
          </a:p>
          <a:p>
            <a:pPr algn="ctr"/>
            <a:r>
              <a:rPr lang="en-US" sz="3500" b="1" dirty="0">
                <a:solidFill>
                  <a:schemeClr val="bg1"/>
                </a:solidFill>
                <a:latin typeface="+mj-lt"/>
              </a:rPr>
              <a:t>M.D., 1959 (University of Pittsburgh); B.S., 1955 (University of Pittsburgh).</a:t>
            </a:r>
          </a:p>
          <a:p>
            <a:pPr algn="ctr"/>
            <a:endParaRPr lang="en-US" sz="3500" b="1" dirty="0">
              <a:solidFill>
                <a:schemeClr val="bg1"/>
              </a:solidFill>
              <a:latin typeface="+mj-lt"/>
            </a:endParaRPr>
          </a:p>
          <a:p>
            <a:pPr algn="ctr"/>
            <a:r>
              <a:rPr lang="en-US" sz="3500" b="1" dirty="0">
                <a:solidFill>
                  <a:schemeClr val="bg1"/>
                </a:solidFill>
                <a:latin typeface="+mj-lt"/>
              </a:rPr>
              <a:t>Appointed 2012; Died on March 31, 2017.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0BF54C9-0A8E-BE40-BEA6-081D1EA24CA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033" b="10704"/>
          <a:stretch/>
        </p:blipFill>
        <p:spPr>
          <a:xfrm>
            <a:off x="3517392" y="338325"/>
            <a:ext cx="5157216" cy="6181344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E76B28A-CBE7-0740-8E7F-CC1F678F15A5}"/>
              </a:ext>
            </a:extLst>
          </p:cNvPr>
          <p:cNvCxnSpPr>
            <a:cxnSpLocks/>
          </p:cNvCxnSpPr>
          <p:nvPr/>
        </p:nvCxnSpPr>
        <p:spPr>
          <a:xfrm>
            <a:off x="3132579" y="-3"/>
            <a:ext cx="0" cy="6858004"/>
          </a:xfrm>
          <a:prstGeom prst="line">
            <a:avLst/>
          </a:prstGeom>
          <a:ln w="1270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A32FF14-D792-1940-BDE3-9F94340D3A7D}"/>
              </a:ext>
            </a:extLst>
          </p:cNvPr>
          <p:cNvCxnSpPr>
            <a:cxnSpLocks/>
          </p:cNvCxnSpPr>
          <p:nvPr/>
        </p:nvCxnSpPr>
        <p:spPr>
          <a:xfrm>
            <a:off x="9059422" y="-3"/>
            <a:ext cx="0" cy="6858001"/>
          </a:xfrm>
          <a:prstGeom prst="line">
            <a:avLst/>
          </a:prstGeom>
          <a:ln w="1270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2140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3000">
        <p:fade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8686801" cy="685800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686801" y="1"/>
            <a:ext cx="3505199" cy="685799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5400" b="1" i="1" dirty="0">
                <a:solidFill>
                  <a:schemeClr val="tx1"/>
                </a:solidFill>
                <a:latin typeface="Calibri Light" panose="020F0302020204030204"/>
                <a:cs typeface="Calibri Light" panose="020F0302020204030204" pitchFamily="34" charset="0"/>
              </a:rPr>
              <a:t>Edwin Louis Brown</a:t>
            </a:r>
          </a:p>
          <a:p>
            <a:pPr lvl="0" algn="ctr"/>
            <a:endParaRPr lang="en-US" sz="2600" b="1" dirty="0">
              <a:solidFill>
                <a:schemeClr val="tx1"/>
              </a:solidFill>
              <a:latin typeface="Calibri Light" panose="020F0302020204030204"/>
              <a:cs typeface="Calibri Light" panose="020F0302020204030204" pitchFamily="34" charset="0"/>
            </a:endParaRPr>
          </a:p>
          <a:p>
            <a:pPr lvl="0" algn="ctr"/>
            <a:r>
              <a:rPr lang="en-US" sz="3200" b="1" dirty="0">
                <a:solidFill>
                  <a:schemeClr val="tx1"/>
                </a:solidFill>
                <a:latin typeface="Calibri Light" panose="020F0302020204030204"/>
                <a:cs typeface="Calibri Light" panose="020F0302020204030204" pitchFamily="34" charset="0"/>
              </a:rPr>
              <a:t>Professor Emeritus of Classics</a:t>
            </a:r>
          </a:p>
          <a:p>
            <a:pPr lvl="0"/>
            <a:endParaRPr lang="en-US" sz="3200" b="1" dirty="0">
              <a:solidFill>
                <a:schemeClr val="tx1"/>
              </a:solidFill>
              <a:latin typeface="Calibri Light" panose="020F0302020204030204"/>
              <a:cs typeface="Calibri Light" panose="020F0302020204030204" pitchFamily="34" charset="0"/>
            </a:endParaRPr>
          </a:p>
          <a:p>
            <a:pPr lvl="0" algn="ctr"/>
            <a:r>
              <a:rPr lang="en-US" sz="3200" b="1" dirty="0">
                <a:solidFill>
                  <a:schemeClr val="tx1"/>
                </a:solidFill>
                <a:latin typeface="Calibri Light" panose="020F0302020204030204"/>
                <a:cs typeface="Calibri Light" panose="020F0302020204030204" pitchFamily="34" charset="0"/>
              </a:rPr>
              <a:t>Ph.D., 1961, (Princeton); B.A., 1950, (Haverford).  </a:t>
            </a:r>
          </a:p>
          <a:p>
            <a:pPr lvl="0" algn="ctr"/>
            <a:endParaRPr lang="en-US" sz="3200" b="1" dirty="0">
              <a:solidFill>
                <a:schemeClr val="tx1"/>
              </a:solidFill>
              <a:latin typeface="Calibri Light" panose="020F0302020204030204"/>
              <a:cs typeface="Calibri Light" panose="020F0302020204030204" pitchFamily="34" charset="0"/>
            </a:endParaRPr>
          </a:p>
          <a:p>
            <a:pPr lvl="0" algn="ctr"/>
            <a:r>
              <a:rPr lang="en-US" sz="3200" b="1" dirty="0">
                <a:solidFill>
                  <a:schemeClr val="tx1"/>
                </a:solidFill>
                <a:latin typeface="Calibri Light" panose="020F0302020204030204"/>
                <a:cs typeface="Calibri Light" panose="020F0302020204030204" pitchFamily="34" charset="0"/>
              </a:rPr>
              <a:t>Appointed </a:t>
            </a:r>
            <a:r>
              <a:rPr lang="en-US" sz="3200" b="1" dirty="0" smtClean="0">
                <a:solidFill>
                  <a:schemeClr val="tx1"/>
                </a:solidFill>
                <a:latin typeface="Calibri Light" panose="020F0302020204030204"/>
                <a:cs typeface="Calibri Light" panose="020F0302020204030204" pitchFamily="34" charset="0"/>
              </a:rPr>
              <a:t>1961. </a:t>
            </a:r>
            <a:r>
              <a:rPr lang="en-US" sz="3200" b="1" dirty="0">
                <a:solidFill>
                  <a:schemeClr val="tx1"/>
                </a:solidFill>
                <a:latin typeface="Calibri Light" panose="020F0302020204030204"/>
                <a:cs typeface="Calibri Light" panose="020F0302020204030204" pitchFamily="34" charset="0"/>
              </a:rPr>
              <a:t>Died March 27, 2017. 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8669866" y="0"/>
            <a:ext cx="0" cy="6858000"/>
          </a:xfrm>
          <a:prstGeom prst="line">
            <a:avLst/>
          </a:prstGeom>
          <a:ln w="88900" cap="rnd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4365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3000">
        <p:fade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725" y="0"/>
            <a:ext cx="314891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-107595" y="1890116"/>
            <a:ext cx="322712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i="1" dirty="0">
                <a:latin typeface="+mj-lt"/>
                <a:cs typeface="Calibri Light" panose="020F0302020204030204" pitchFamily="34" charset="0"/>
              </a:rPr>
              <a:t>Richard Lee Brummet</a:t>
            </a:r>
          </a:p>
          <a:p>
            <a:endParaRPr lang="en-US" sz="6000" b="1" dirty="0">
              <a:latin typeface="+mj-lt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3158637" y="-1"/>
            <a:ext cx="0" cy="6858000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4400" y="310895"/>
            <a:ext cx="5314486" cy="6236209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9043088" y="0"/>
            <a:ext cx="314891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400" b="1" dirty="0">
                <a:solidFill>
                  <a:prstClr val="black"/>
                </a:solidFill>
                <a:latin typeface="Calibri Light" panose="020F0302020204030204"/>
                <a:cs typeface="Calibri Light" panose="020F0302020204030204" pitchFamily="34" charset="0"/>
              </a:rPr>
              <a:t>Professor Emeritus of Accounting</a:t>
            </a:r>
          </a:p>
          <a:p>
            <a:pPr lvl="0" algn="ctr"/>
            <a:endParaRPr lang="en-US" sz="3400" b="1" dirty="0">
              <a:solidFill>
                <a:prstClr val="black"/>
              </a:solidFill>
              <a:latin typeface="Calibri Light" panose="020F0302020204030204"/>
              <a:cs typeface="Calibri Light" panose="020F0302020204030204" pitchFamily="34" charset="0"/>
            </a:endParaRPr>
          </a:p>
          <a:p>
            <a:pPr lvl="0" algn="ctr"/>
            <a:r>
              <a:rPr lang="en-US" sz="3400" b="1" dirty="0">
                <a:solidFill>
                  <a:prstClr val="black"/>
                </a:solidFill>
                <a:latin typeface="Calibri Light" panose="020F0302020204030204"/>
                <a:cs typeface="Calibri Light" panose="020F0302020204030204" pitchFamily="34" charset="0"/>
              </a:rPr>
              <a:t>Ph.D., 1956 (Michigan); M.S., 1947 (Illinois); B.E., 1942 (Illinois State). </a:t>
            </a:r>
          </a:p>
          <a:p>
            <a:pPr lvl="0" algn="ctr"/>
            <a:endParaRPr lang="en-US" sz="3400" b="1" dirty="0">
              <a:solidFill>
                <a:prstClr val="black"/>
              </a:solidFill>
              <a:latin typeface="Calibri Light" panose="020F0302020204030204"/>
              <a:cs typeface="Calibri Light" panose="020F0302020204030204" pitchFamily="34" charset="0"/>
            </a:endParaRPr>
          </a:p>
          <a:p>
            <a:pPr lvl="0" algn="ctr"/>
            <a:r>
              <a:rPr lang="en-US" sz="3400" b="1" dirty="0">
                <a:solidFill>
                  <a:prstClr val="black"/>
                </a:solidFill>
                <a:latin typeface="Calibri Light" panose="020F0302020204030204"/>
                <a:cs typeface="Calibri Light" panose="020F0302020204030204" pitchFamily="34" charset="0"/>
              </a:rPr>
              <a:t>Appointed 1970; Died on July 30, 2017.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9043088" y="0"/>
            <a:ext cx="0" cy="6858000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6730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3000">
        <p:fade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686801" y="0"/>
            <a:ext cx="3505199" cy="686986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5400" b="1" i="1" dirty="0">
                <a:solidFill>
                  <a:prstClr val="white"/>
                </a:solidFill>
                <a:latin typeface="Calibri Light" panose="020F0302020204030204"/>
              </a:rPr>
              <a:t>Paul Leslie Bunce</a:t>
            </a:r>
          </a:p>
          <a:p>
            <a:pPr lvl="0" algn="ctr"/>
            <a:endParaRPr lang="en-US" sz="2600" dirty="0">
              <a:solidFill>
                <a:prstClr val="white"/>
              </a:solidFill>
              <a:latin typeface="Calibri Light" panose="020F0302020204030204"/>
            </a:endParaRPr>
          </a:p>
          <a:p>
            <a:pPr lvl="0" algn="ctr"/>
            <a:r>
              <a:rPr lang="en-US" sz="3200" b="1" dirty="0">
                <a:solidFill>
                  <a:prstClr val="white"/>
                </a:solidFill>
                <a:latin typeface="Calibri Light" panose="020F0302020204030204"/>
                <a:cs typeface="Calibri Light" panose="020F0302020204030204" pitchFamily="34" charset="0"/>
              </a:rPr>
              <a:t>Professor Emeritus of Surgery</a:t>
            </a:r>
          </a:p>
          <a:p>
            <a:pPr lvl="0" algn="ctr"/>
            <a:endParaRPr lang="en-US" sz="3200" b="1" dirty="0">
              <a:solidFill>
                <a:prstClr val="white"/>
              </a:solidFill>
              <a:latin typeface="Calibri Light" panose="020F0302020204030204"/>
              <a:cs typeface="Calibri Light" panose="020F0302020204030204" pitchFamily="34" charset="0"/>
            </a:endParaRPr>
          </a:p>
          <a:p>
            <a:pPr lvl="0" algn="ctr"/>
            <a:r>
              <a:rPr lang="en-US" sz="3200" b="1" dirty="0">
                <a:solidFill>
                  <a:prstClr val="white"/>
                </a:solidFill>
                <a:latin typeface="Calibri Light" panose="020F0302020204030204"/>
                <a:cs typeface="Calibri Light" panose="020F0302020204030204" pitchFamily="34" charset="0"/>
              </a:rPr>
              <a:t>M.D., 1942 (Chicago); A.B., 1938 (Oberlin). </a:t>
            </a:r>
          </a:p>
          <a:p>
            <a:pPr lvl="0" algn="ctr"/>
            <a:endParaRPr lang="en-US" sz="3200" b="1" dirty="0">
              <a:solidFill>
                <a:prstClr val="white"/>
              </a:solidFill>
              <a:latin typeface="Calibri Light" panose="020F0302020204030204"/>
              <a:cs typeface="Calibri Light" panose="020F0302020204030204" pitchFamily="34" charset="0"/>
            </a:endParaRPr>
          </a:p>
          <a:p>
            <a:pPr lvl="0" algn="ctr"/>
            <a:r>
              <a:rPr lang="en-US" sz="3200" b="1" dirty="0">
                <a:solidFill>
                  <a:prstClr val="white"/>
                </a:solidFill>
                <a:latin typeface="Calibri Light" panose="020F0302020204030204"/>
                <a:cs typeface="Calibri Light" panose="020F0302020204030204" pitchFamily="34" charset="0"/>
              </a:rPr>
              <a:t>Appointed 1952; Died on March 18, 2017.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686801" cy="6869867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8686801" y="0"/>
            <a:ext cx="0" cy="6858000"/>
          </a:xfrm>
          <a:prstGeom prst="line">
            <a:avLst/>
          </a:prstGeom>
          <a:ln w="889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0613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3000">
        <p:fade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80701" y="-11867"/>
            <a:ext cx="2911299" cy="685799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solidFill>
                  <a:schemeClr val="tx1"/>
                </a:solidFill>
                <a:latin typeface="+mj-lt"/>
                <a:cs typeface="Calibri Light" panose="020F0302020204030204" pitchFamily="34" charset="0"/>
              </a:rPr>
              <a:t>Professor of Political Science</a:t>
            </a:r>
          </a:p>
          <a:p>
            <a:pPr lvl="0" algn="ctr"/>
            <a:endParaRPr lang="en-US" sz="3600" b="1" dirty="0">
              <a:solidFill>
                <a:schemeClr val="tx1"/>
              </a:solidFill>
              <a:latin typeface="+mj-lt"/>
              <a:cs typeface="Calibri Light" panose="020F0302020204030204" pitchFamily="34" charset="0"/>
            </a:endParaRPr>
          </a:p>
          <a:p>
            <a:pPr lvl="0" algn="ctr"/>
            <a:r>
              <a:rPr lang="en-US" sz="3600" b="1" dirty="0">
                <a:solidFill>
                  <a:schemeClr val="tx1"/>
                </a:solidFill>
                <a:latin typeface="+mj-lt"/>
                <a:cs typeface="Calibri Light" panose="020F0302020204030204" pitchFamily="34" charset="0"/>
              </a:rPr>
              <a:t>PhD., 1995 (Indiana University). </a:t>
            </a:r>
          </a:p>
          <a:p>
            <a:pPr lvl="0" algn="ctr"/>
            <a:endParaRPr lang="en-US" sz="3600" b="1" dirty="0">
              <a:solidFill>
                <a:schemeClr val="tx1"/>
              </a:solidFill>
              <a:latin typeface="+mj-lt"/>
              <a:cs typeface="Calibri Light" panose="020F0302020204030204" pitchFamily="34" charset="0"/>
            </a:endParaRPr>
          </a:p>
          <a:p>
            <a:pPr lvl="0" algn="ctr"/>
            <a:r>
              <a:rPr lang="en-US" sz="3600" b="1" dirty="0">
                <a:solidFill>
                  <a:schemeClr val="tx1"/>
                </a:solidFill>
                <a:latin typeface="+mj-lt"/>
                <a:cs typeface="Calibri Light" panose="020F0302020204030204" pitchFamily="34" charset="0"/>
              </a:rPr>
              <a:t>Appointed 2006; Died on February 21, 2018.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4533" y="508000"/>
            <a:ext cx="5206999" cy="5943600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9280701" y="-11868"/>
            <a:ext cx="0" cy="6858000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-1" y="-23735"/>
            <a:ext cx="3200401" cy="686986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i="1" dirty="0">
                <a:solidFill>
                  <a:schemeClr val="tx1"/>
                </a:solidFill>
                <a:latin typeface="Calibri Light" panose="020F0302020204030204"/>
              </a:rPr>
              <a:t>Thomas</a:t>
            </a:r>
            <a:r>
              <a:rPr lang="en-US" sz="6600" dirty="0">
                <a:solidFill>
                  <a:schemeClr val="tx1"/>
                </a:solidFill>
              </a:rPr>
              <a:t> </a:t>
            </a:r>
          </a:p>
          <a:p>
            <a:pPr lvl="0" algn="ctr"/>
            <a:r>
              <a:rPr lang="en-US" sz="6600" b="1" i="1" dirty="0">
                <a:solidFill>
                  <a:schemeClr val="tx1"/>
                </a:solidFill>
                <a:latin typeface="Calibri Light" panose="020F0302020204030204"/>
              </a:rPr>
              <a:t> Michael</a:t>
            </a:r>
          </a:p>
          <a:p>
            <a:pPr lvl="0" algn="ctr"/>
            <a:r>
              <a:rPr lang="en-US" sz="6600" b="1" i="1" dirty="0">
                <a:solidFill>
                  <a:schemeClr val="tx1"/>
                </a:solidFill>
                <a:latin typeface="Calibri Light" panose="020F0302020204030204"/>
              </a:rPr>
              <a:t>Carsey</a:t>
            </a:r>
          </a:p>
          <a:p>
            <a:pPr lvl="0" algn="ctr"/>
            <a:endParaRPr lang="en-US" sz="2400" dirty="0">
              <a:solidFill>
                <a:schemeClr val="bg1"/>
              </a:solidFill>
              <a:latin typeface="Calibri Light" panose="020F0302020204030204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3200400" y="-23735"/>
            <a:ext cx="0" cy="6858000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3236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3000">
        <p:fade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C8F5084-4FFA-6841-8A7F-717C132597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" y="0"/>
            <a:ext cx="0" cy="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CF78F45-7E55-9D43-8F31-A40B47A7AD2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000" b="7560"/>
          <a:stretch/>
        </p:blipFill>
        <p:spPr>
          <a:xfrm>
            <a:off x="3505199" y="0"/>
            <a:ext cx="8686801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6C2380D-9F5A-0346-9182-6AFC3005F021}"/>
              </a:ext>
            </a:extLst>
          </p:cNvPr>
          <p:cNvSpPr/>
          <p:nvPr/>
        </p:nvSpPr>
        <p:spPr>
          <a:xfrm>
            <a:off x="0" y="-11867"/>
            <a:ext cx="3505199" cy="686986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5800" b="1" i="1" dirty="0">
                <a:solidFill>
                  <a:schemeClr val="bg1"/>
                </a:solidFill>
                <a:latin typeface="Calibri Light" panose="020F0302020204030204"/>
              </a:rPr>
              <a:t>Jason Davis</a:t>
            </a:r>
          </a:p>
          <a:p>
            <a:pPr lvl="0" algn="ctr"/>
            <a:endParaRPr lang="en-US" sz="2600" dirty="0">
              <a:solidFill>
                <a:schemeClr val="bg1"/>
              </a:solidFill>
              <a:latin typeface="Calibri Light" panose="020F0302020204030204"/>
            </a:endParaRPr>
          </a:p>
          <a:p>
            <a:pPr lvl="0" algn="ctr"/>
            <a:r>
              <a:rPr lang="en-US" sz="3000" b="1" dirty="0">
                <a:solidFill>
                  <a:schemeClr val="bg1"/>
                </a:solidFill>
                <a:latin typeface="Calibri Light" panose="020F0302020204030204"/>
                <a:cs typeface="Calibri Light" panose="020F0302020204030204" pitchFamily="34" charset="0"/>
              </a:rPr>
              <a:t>Assistant Professor of Geography</a:t>
            </a:r>
          </a:p>
          <a:p>
            <a:pPr lvl="0" algn="ctr"/>
            <a:endParaRPr lang="en-US" sz="3000" b="1" dirty="0">
              <a:solidFill>
                <a:schemeClr val="bg1"/>
              </a:solidFill>
              <a:latin typeface="Calibri Light" panose="020F0302020204030204"/>
              <a:cs typeface="Calibri Light" panose="020F0302020204030204" pitchFamily="34" charset="0"/>
            </a:endParaRPr>
          </a:p>
          <a:p>
            <a:pPr lvl="0" algn="ctr"/>
            <a:r>
              <a:rPr lang="en-US" sz="3000" b="1" dirty="0">
                <a:solidFill>
                  <a:schemeClr val="bg1"/>
                </a:solidFill>
                <a:latin typeface="Calibri Light" panose="020F0302020204030204"/>
                <a:cs typeface="Calibri Light" panose="020F0302020204030204" pitchFamily="34" charset="0"/>
              </a:rPr>
              <a:t>Ph.D., 2010 (Santa Barbara); M.E.M., 2003 (Duke); B.S., 1992 (Berkeley</a:t>
            </a:r>
            <a:r>
              <a:rPr lang="en-US" sz="3000" b="1" dirty="0" smtClean="0">
                <a:solidFill>
                  <a:schemeClr val="bg1"/>
                </a:solidFill>
                <a:latin typeface="Calibri Light" panose="020F0302020204030204"/>
                <a:cs typeface="Calibri Light" panose="020F0302020204030204" pitchFamily="34" charset="0"/>
              </a:rPr>
              <a:t>).</a:t>
            </a:r>
            <a:endParaRPr lang="en-US" sz="3000" b="1" dirty="0">
              <a:solidFill>
                <a:schemeClr val="bg1"/>
              </a:solidFill>
              <a:latin typeface="Calibri Light" panose="020F0302020204030204"/>
              <a:cs typeface="Calibri Light" panose="020F0302020204030204" pitchFamily="34" charset="0"/>
            </a:endParaRPr>
          </a:p>
          <a:p>
            <a:pPr lvl="0" algn="ctr"/>
            <a:endParaRPr lang="en-US" sz="3000" b="1" dirty="0">
              <a:solidFill>
                <a:schemeClr val="bg1"/>
              </a:solidFill>
              <a:latin typeface="Calibri Light" panose="020F0302020204030204"/>
              <a:cs typeface="Calibri Light" panose="020F0302020204030204" pitchFamily="34" charset="0"/>
            </a:endParaRPr>
          </a:p>
          <a:p>
            <a:pPr lvl="0" algn="ctr"/>
            <a:r>
              <a:rPr lang="en-US" sz="3000" b="1" dirty="0">
                <a:solidFill>
                  <a:schemeClr val="bg1"/>
                </a:solidFill>
                <a:latin typeface="Calibri Light" panose="020F0302020204030204"/>
                <a:cs typeface="Calibri Light" panose="020F0302020204030204" pitchFamily="34" charset="0"/>
              </a:rPr>
              <a:t>Appointed 2017; Died on April 1, 2018.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F854131-171F-6D41-8C9B-11A29D3F90E1}"/>
              </a:ext>
            </a:extLst>
          </p:cNvPr>
          <p:cNvCxnSpPr/>
          <p:nvPr/>
        </p:nvCxnSpPr>
        <p:spPr>
          <a:xfrm>
            <a:off x="3505199" y="-11867"/>
            <a:ext cx="0" cy="6858000"/>
          </a:xfrm>
          <a:prstGeom prst="line">
            <a:avLst/>
          </a:prstGeom>
          <a:ln w="889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3325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3000">
        <p:fade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686801" y="1"/>
            <a:ext cx="3505199" cy="6857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>
                <a:solidFill>
                  <a:prstClr val="black"/>
                </a:solidFill>
                <a:latin typeface="Calibri Light" panose="020F0302020204030204"/>
              </a:rPr>
              <a:t>Professor Emeritus of Medicine and Physiology</a:t>
            </a:r>
          </a:p>
          <a:p>
            <a:pPr lvl="0" algn="ctr"/>
            <a:endParaRPr lang="en-US" sz="3600" b="1">
              <a:solidFill>
                <a:prstClr val="black"/>
              </a:solidFill>
              <a:latin typeface="Calibri Light" panose="020F0302020204030204"/>
            </a:endParaRPr>
          </a:p>
          <a:p>
            <a:pPr lvl="0" algn="ctr"/>
            <a:r>
              <a:rPr lang="en-US" sz="3600" b="1">
                <a:solidFill>
                  <a:prstClr val="black"/>
                </a:solidFill>
                <a:latin typeface="Calibri Light" panose="020F0302020204030204"/>
              </a:rPr>
              <a:t>M.D., 1948 (Stanford); B.A., 1945 (Stanford).</a:t>
            </a:r>
          </a:p>
          <a:p>
            <a:pPr lvl="0" algn="ctr"/>
            <a:endParaRPr lang="en-US" sz="3600" b="1">
              <a:solidFill>
                <a:prstClr val="black"/>
              </a:solidFill>
              <a:latin typeface="Calibri Light" panose="020F0302020204030204"/>
            </a:endParaRPr>
          </a:p>
          <a:p>
            <a:pPr lvl="0" algn="ctr"/>
            <a:r>
              <a:rPr lang="en-US" sz="3600" b="1">
                <a:solidFill>
                  <a:prstClr val="black"/>
                </a:solidFill>
                <a:latin typeface="Calibri Light" panose="020F0302020204030204"/>
              </a:rPr>
              <a:t>Appointed 1973; Died on June 1, 2017.</a:t>
            </a:r>
            <a:endParaRPr lang="en-US" sz="3600" b="1" dirty="0">
              <a:solidFill>
                <a:prstClr val="black"/>
              </a:solidFill>
              <a:latin typeface="Calibri Light" panose="020F0302020204030204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"/>
            <a:ext cx="3505199" cy="6857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i="1" dirty="0">
                <a:solidFill>
                  <a:schemeClr val="tx1"/>
                </a:solidFill>
                <a:latin typeface="+mj-lt"/>
              </a:rPr>
              <a:t>Frederick Louis Elbridge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3505199" y="1"/>
            <a:ext cx="0" cy="6858000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8669867" y="0"/>
            <a:ext cx="0" cy="6858000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4176" y="365760"/>
            <a:ext cx="4813452" cy="6126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548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3000">
        <p:fade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2061</TotalTime>
  <Words>1139</Words>
  <Application>Microsoft Office PowerPoint</Application>
  <PresentationFormat>Widescreen</PresentationFormat>
  <Paragraphs>232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0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UNC Chapel Hill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Murray, Kadejah</dc:creator>
  <cp:lastModifiedBy>Murray, Kadejah</cp:lastModifiedBy>
  <cp:revision>109</cp:revision>
  <dcterms:created xsi:type="dcterms:W3CDTF">2018-04-03T14:05:20Z</dcterms:created>
  <dcterms:modified xsi:type="dcterms:W3CDTF">2018-04-13T16:27:25Z</dcterms:modified>
</cp:coreProperties>
</file>