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1" r:id="rId4"/>
    <p:sldId id="272" r:id="rId5"/>
    <p:sldId id="273" r:id="rId6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 showGuides="1">
      <p:cViewPr varScale="1">
        <p:scale>
          <a:sx n="93" d="100"/>
          <a:sy n="93" d="100"/>
        </p:scale>
        <p:origin x="677" y="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76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0240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Greetings – set context for a one hour meeting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Started 3 years ago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Meld and synthesize for a strategic imperative (essential and rather urgent)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Process to  align and develop inputs </a:t>
            </a:r>
            <a:r>
              <a:rPr lang="en-US" dirty="0"/>
              <a:t>and consolidated them into a focused -- and genuinely strategic </a:t>
            </a:r>
            <a:r>
              <a:rPr lang="en-US" dirty="0" smtClean="0"/>
              <a:t>–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Want you to help </a:t>
            </a:r>
            <a:r>
              <a:rPr lang="en-US" dirty="0" err="1" smtClean="0"/>
              <a:t>help</a:t>
            </a:r>
            <a:r>
              <a:rPr lang="en-US" dirty="0" smtClean="0"/>
              <a:t> refine</a:t>
            </a:r>
            <a:r>
              <a:rPr lang="en-US" dirty="0"/>
              <a:t>, </a:t>
            </a:r>
            <a:r>
              <a:rPr lang="en-US" dirty="0" smtClean="0"/>
              <a:t>and elaborate </a:t>
            </a:r>
            <a:r>
              <a:rPr lang="en-US" dirty="0"/>
              <a:t>them </a:t>
            </a:r>
            <a:r>
              <a:rPr lang="en-US" dirty="0" smtClean="0"/>
              <a:t>further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convictions about what Carolina stands for and why I’ve shaped today’s draft as I have;  what’s especially important to the institution and its constituents now; and why we’re creating a “framework” rather than a “plan”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399"/>
            <a:ext cx="5029200" cy="4424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8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3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6629400" y="228865"/>
            <a:ext cx="2057400" cy="48762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660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279260"/>
            <a:ext cx="4040188" cy="53313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28" y="1279260"/>
            <a:ext cx="4041776" cy="533137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4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48775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3"/>
          </p:nvPr>
        </p:nvSpPr>
        <p:spPr>
          <a:xfrm>
            <a:off x="457202" y="1195918"/>
            <a:ext cx="3008315" cy="39092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1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1" cy="3429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1" cy="670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5314475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174625"/>
            <a:ext cx="9302750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-570161" y="-563892"/>
            <a:ext cx="6105633" cy="429962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ctrTitle"/>
          </p:nvPr>
        </p:nvSpPr>
        <p:spPr>
          <a:xfrm>
            <a:off x="1714500" y="1080089"/>
            <a:ext cx="5133975" cy="2735067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defRPr sz="5400" b="1" spc="100">
                <a:solidFill>
                  <a:srgbClr val="376092"/>
                </a:solidFill>
                <a:latin typeface="Cooper Hewitt"/>
                <a:ea typeface="Cooper Hewitt"/>
                <a:cs typeface="Cooper Hewitt"/>
                <a:sym typeface="Cooper Hewitt"/>
              </a:defRPr>
            </a:pPr>
            <a:r>
              <a:rPr b="0" dirty="0">
                <a:solidFill>
                  <a:srgbClr val="FFFFFF"/>
                </a:solidFill>
                <a:latin typeface="Georgia"/>
                <a:ea typeface="Bembo Semibold"/>
                <a:cs typeface="Georgia"/>
                <a:sym typeface="Bembo Semibold"/>
              </a:rPr>
              <a:t>THE</a:t>
            </a:r>
            <a:r>
              <a:rPr dirty="0">
                <a:latin typeface="Bembo Semibold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>
                <a:latin typeface="Arial"/>
                <a:ea typeface="CooperHewitt-Semibold" pitchFamily="50" charset="0"/>
                <a:cs typeface="Arial"/>
              </a:rPr>
              <a:t>BLUEPRINT</a:t>
            </a:r>
            <a:r>
              <a:rPr dirty="0"/>
              <a:t/>
            </a:r>
            <a:br>
              <a:rPr dirty="0"/>
            </a:br>
            <a:r>
              <a:rPr sz="4800" dirty="0" smtClean="0">
                <a:solidFill>
                  <a:srgbClr val="FFFFFF"/>
                </a:solidFill>
                <a:latin typeface="Georgia"/>
                <a:ea typeface="Bembo"/>
                <a:cs typeface="Georgia"/>
                <a:sym typeface="Bembo"/>
              </a:rPr>
              <a:t>for</a:t>
            </a:r>
            <a:r>
              <a:rPr lang="en-US" dirty="0">
                <a:solidFill>
                  <a:srgbClr val="376092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i="1" dirty="0" smtClean="0">
                <a:solidFill>
                  <a:srgbClr val="000000"/>
                </a:solidFill>
                <a:latin typeface="Arial"/>
                <a:ea typeface="CooperHewitt-Semibold" pitchFamily="50" charset="0"/>
                <a:cs typeface="Arial"/>
              </a:rPr>
              <a:t>NEXT</a:t>
            </a:r>
            <a:endParaRPr i="1" dirty="0">
              <a:solidFill>
                <a:srgbClr val="000000"/>
              </a:solidFill>
              <a:latin typeface="Arial"/>
              <a:ea typeface="CooperHewitt-Semibold" pitchFamily="50" charset="0"/>
              <a:cs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667000" y="4057590"/>
            <a:ext cx="57150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r">
              <a:defRPr b="1" cap="all" spc="100">
                <a:latin typeface="Cooper Hewitt"/>
                <a:ea typeface="Cooper Hewitt"/>
                <a:cs typeface="Cooper Hewitt"/>
                <a:sym typeface="Cooper Hewitt"/>
              </a:defRPr>
            </a:lvl1pPr>
          </a:lstStyle>
          <a:p>
            <a:r>
              <a:rPr sz="2000" dirty="0">
                <a:latin typeface="Arial"/>
                <a:ea typeface="CooperHewitt-Semibold" pitchFamily="50" charset="0"/>
                <a:cs typeface="Arial"/>
              </a:rPr>
              <a:t>Carolina’s Strategic Framework</a:t>
            </a:r>
          </a:p>
        </p:txBody>
      </p:sp>
      <p:sp>
        <p:nvSpPr>
          <p:cNvPr id="126" name="Shape 126"/>
          <p:cNvSpPr/>
          <p:nvPr/>
        </p:nvSpPr>
        <p:spPr>
          <a:xfrm>
            <a:off x="1612401" y="1246434"/>
            <a:ext cx="484092" cy="50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0">
            <a:solidFill>
              <a:srgbClr val="FFFB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7" name="blue_spot54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35608" y="4950408"/>
            <a:ext cx="2031076" cy="561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1828800" y="1181100"/>
            <a:ext cx="10972800" cy="5608004"/>
          </a:xfrm>
          <a:prstGeom prst="rect">
            <a:avLst/>
          </a:prstGeom>
          <a:solidFill>
            <a:srgbClr val="5EA1CA">
              <a:alpha val="78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026" name="Picture 2" descr="G:\Images\Camarati.fall2013.aeri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800" y="1585912"/>
            <a:ext cx="5606662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671761" y="-907281"/>
            <a:ext cx="6105633" cy="31551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5451476" y="1257300"/>
            <a:ext cx="3844924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 smtClean="0">
                <a:latin typeface="Arial"/>
                <a:ea typeface="CooperHewitt-Semibold"/>
                <a:cs typeface="Arial"/>
              </a:rPr>
              <a:t>Pan</a:t>
            </a:r>
            <a:r>
              <a:rPr lang="en-US" sz="1800" b="1" dirty="0">
                <a:latin typeface="Arial"/>
                <a:ea typeface="CooperHewitt-Semibold"/>
                <a:cs typeface="Arial"/>
              </a:rPr>
              <a:t>-university working groups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 smtClean="0">
                <a:latin typeface="Arial"/>
                <a:ea typeface="CooperHewitt-Semibold"/>
                <a:cs typeface="Arial"/>
              </a:rPr>
              <a:t>School &amp; unit </a:t>
            </a:r>
            <a:r>
              <a:rPr lang="en-US" sz="1800" b="1" dirty="0">
                <a:latin typeface="Arial"/>
                <a:ea typeface="CooperHewitt-Semibold"/>
                <a:cs typeface="Arial"/>
              </a:rPr>
              <a:t>planning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>
                <a:latin typeface="Arial"/>
                <a:ea typeface="CooperHewitt-Semibold"/>
                <a:cs typeface="Arial"/>
              </a:rPr>
              <a:t>Enrollment growth study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 smtClean="0">
                <a:latin typeface="Arial"/>
                <a:ea typeface="CooperHewitt-Semibold"/>
                <a:cs typeface="Arial"/>
              </a:rPr>
              <a:t>Staff</a:t>
            </a:r>
            <a:r>
              <a:rPr lang="en-US" sz="1800" b="1" dirty="0">
                <a:latin typeface="Arial"/>
                <a:ea typeface="CooperHewitt-Semibold"/>
                <a:cs typeface="Arial"/>
              </a:rPr>
              <a:t>, </a:t>
            </a:r>
            <a:r>
              <a:rPr lang="en-US" sz="1800" b="1" dirty="0" smtClean="0">
                <a:latin typeface="Arial"/>
                <a:ea typeface="CooperHewitt-Semibold"/>
                <a:cs typeface="Arial"/>
              </a:rPr>
              <a:t>faculty &amp; student </a:t>
            </a:r>
            <a:r>
              <a:rPr lang="en-US" sz="1800" b="1" dirty="0">
                <a:latin typeface="Arial"/>
                <a:ea typeface="CooperHewitt-Semibold"/>
                <a:cs typeface="Arial"/>
              </a:rPr>
              <a:t>forums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>
                <a:latin typeface="Arial"/>
                <a:ea typeface="CooperHewitt-Semibold"/>
                <a:cs typeface="Arial"/>
              </a:rPr>
              <a:t>Trios </a:t>
            </a:r>
            <a:r>
              <a:rPr lang="en-US" sz="1800" b="1" dirty="0" smtClean="0">
                <a:latin typeface="Arial"/>
                <a:ea typeface="CooperHewitt-Semibold"/>
                <a:cs typeface="Arial"/>
              </a:rPr>
              <a:t>&amp; CPC meetings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lang="en-US" sz="1800" b="1" dirty="0" smtClean="0">
                <a:latin typeface="Arial"/>
                <a:ea typeface="CooperHewitt-Semibold"/>
                <a:cs typeface="Arial"/>
              </a:rPr>
              <a:t>Concurrent System planning</a:t>
            </a:r>
            <a:endParaRPr lang="en-US" sz="1800" b="1" dirty="0">
              <a:latin typeface="Arial"/>
              <a:ea typeface="CooperHewitt-Semibold"/>
              <a:cs typeface="Arial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buChar char="•"/>
              <a:defRPr sz="1800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endParaRPr b="1" dirty="0">
              <a:latin typeface="Arial"/>
              <a:cs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63550" y="292760"/>
            <a:ext cx="601345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4800" b="1" spc="100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defRPr>
            </a:pPr>
            <a:r>
              <a:rPr lang="en-US" sz="3600" b="1" spc="89" dirty="0" smtClean="0">
                <a:solidFill>
                  <a:srgbClr val="FFFFFF"/>
                </a:solidFill>
                <a:latin typeface="Georgia"/>
                <a:ea typeface="Bembo"/>
                <a:cs typeface="Georgia"/>
                <a:sym typeface="Cooper Hewitt"/>
              </a:rPr>
              <a:t>E</a:t>
            </a:r>
            <a:r>
              <a:rPr lang="en-US" sz="3600" b="1" spc="89" dirty="0" smtClean="0">
                <a:solidFill>
                  <a:srgbClr val="FFFFFF"/>
                </a:solidFill>
                <a:latin typeface="Georgia"/>
                <a:ea typeface="Bembo"/>
                <a:cs typeface="Georgia"/>
              </a:rPr>
              <a:t>NGAGING</a:t>
            </a:r>
            <a:r>
              <a:rPr lang="en-US" dirty="0" smtClean="0">
                <a:solidFill>
                  <a:srgbClr val="000000"/>
                </a:solidFill>
                <a:latin typeface="CooperHewitt-Semibold" pitchFamily="50" charset="0"/>
                <a:ea typeface="CooperHewitt-Semibold" pitchFamily="50" charset="0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CooperHewitt-Semibold" pitchFamily="50" charset="0"/>
                <a:ea typeface="CooperHewitt-Semibold" pitchFamily="50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ea typeface="CooperHewitt-Semibold" pitchFamily="50" charset="0"/>
                <a:cs typeface="Arial"/>
              </a:rPr>
              <a:t>CAMPUS</a:t>
            </a:r>
            <a:endParaRPr dirty="0">
              <a:solidFill>
                <a:srgbClr val="000000"/>
              </a:solidFill>
              <a:latin typeface="Arial"/>
              <a:ea typeface="CooperHewitt-Semibold" pitchFamily="50" charset="0"/>
              <a:cs typeface="Arial"/>
            </a:endParaRPr>
          </a:p>
        </p:txBody>
      </p:sp>
      <p:sp>
        <p:nvSpPr>
          <p:cNvPr id="148" name="Shape 148"/>
          <p:cNvSpPr/>
          <p:nvPr/>
        </p:nvSpPr>
        <p:spPr>
          <a:xfrm rot="10800000" flipH="1">
            <a:off x="304800" y="1283182"/>
            <a:ext cx="484092" cy="50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0">
            <a:solidFill>
              <a:srgbClr val="FFFB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5887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76200" y="-175102"/>
            <a:ext cx="9296400" cy="6065204"/>
          </a:xfrm>
          <a:prstGeom prst="rect">
            <a:avLst/>
          </a:prstGeom>
          <a:solidFill>
            <a:srgbClr val="5EA1CA">
              <a:alpha val="78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50" name="Picture 2" descr="G:\Images\spring_comm_14_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364954"/>
            <a:ext cx="76454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671761" y="-1224292"/>
            <a:ext cx="6105633" cy="315518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33401" y="285571"/>
            <a:ext cx="46481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800" i="1" spc="100">
                <a:solidFill>
                  <a:srgbClr val="FFFFFF"/>
                </a:solidFill>
                <a:latin typeface="Bembo Extra Bold"/>
                <a:ea typeface="Bembo Extra Bold"/>
                <a:cs typeface="Bembo Extra Bold"/>
                <a:sym typeface="Bembo Extra Bold"/>
              </a:defRPr>
            </a:pPr>
            <a:r>
              <a:rPr sz="3600" dirty="0">
                <a:latin typeface="Georgia"/>
                <a:cs typeface="Georgia"/>
              </a:rPr>
              <a:t>Of the public,</a:t>
            </a:r>
            <a:endParaRPr sz="3600" spc="91" dirty="0">
              <a:latin typeface="Georgia"/>
              <a:cs typeface="Georgia"/>
            </a:endParaRPr>
          </a:p>
          <a:p>
            <a:pPr>
              <a:defRPr sz="4800" i="1" spc="100">
                <a:solidFill>
                  <a:srgbClr val="FFFFFF"/>
                </a:solidFill>
                <a:latin typeface="Bembo Extra Bold"/>
                <a:ea typeface="Bembo Extra Bold"/>
                <a:cs typeface="Bembo Extra Bold"/>
                <a:sym typeface="Bembo Extra Bold"/>
              </a:defRPr>
            </a:pPr>
            <a:r>
              <a:rPr sz="3600" dirty="0">
                <a:latin typeface="Georgia"/>
                <a:cs typeface="Georgia"/>
              </a:rPr>
              <a:t>for the public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247650" y="2135167"/>
            <a:ext cx="3530600" cy="828000"/>
          </a:xfrm>
          <a:prstGeom prst="rect">
            <a:avLst/>
          </a:prstGeom>
        </p:spPr>
        <p:txBody>
          <a:bodyPr anchor="ctr"/>
          <a:lstStyle>
            <a:lvl1pPr marL="228600" indent="-228600"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b="1" dirty="0">
                <a:latin typeface="Arial"/>
                <a:cs typeface="Arial"/>
              </a:rPr>
              <a:t>No </a:t>
            </a:r>
            <a:r>
              <a:rPr b="1" dirty="0" smtClean="0">
                <a:latin typeface="Arial"/>
                <a:cs typeface="Arial"/>
              </a:rPr>
              <a:t>barriers</a:t>
            </a:r>
            <a:r>
              <a:rPr lang="en-US" b="1" dirty="0" smtClean="0">
                <a:latin typeface="Arial"/>
                <a:cs typeface="Arial"/>
              </a:rPr>
              <a:t> to a great education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228600" y="3151207"/>
            <a:ext cx="3197820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marL="228600" indent="-228600">
              <a:spcBef>
                <a:spcPts val="600"/>
              </a:spcBef>
              <a:buSzPct val="100000"/>
              <a:buFont typeface="Arial"/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b="1" dirty="0">
                <a:latin typeface="Arial"/>
                <a:cs typeface="Arial"/>
              </a:rPr>
              <a:t>Expertise for state </a:t>
            </a:r>
            <a:br>
              <a:rPr b="1" dirty="0">
                <a:latin typeface="Arial"/>
                <a:cs typeface="Arial"/>
              </a:rPr>
            </a:br>
            <a:r>
              <a:rPr b="1" dirty="0">
                <a:latin typeface="Arial"/>
                <a:cs typeface="Arial"/>
              </a:rPr>
              <a:t>&amp; beyond</a:t>
            </a:r>
          </a:p>
        </p:txBody>
      </p:sp>
      <p:sp>
        <p:nvSpPr>
          <p:cNvPr id="167" name="Shape 167"/>
          <p:cNvSpPr/>
          <p:nvPr/>
        </p:nvSpPr>
        <p:spPr>
          <a:xfrm>
            <a:off x="247650" y="4145279"/>
            <a:ext cx="3390106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marL="228600" indent="-228600">
              <a:spcBef>
                <a:spcPts val="600"/>
              </a:spcBef>
              <a:buSzPct val="100000"/>
              <a:buFont typeface="Arial"/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pPr>
            <a:r>
              <a:rPr b="1" dirty="0">
                <a:latin typeface="Arial"/>
                <a:cs typeface="Arial"/>
              </a:rPr>
              <a:t>Work for public good </a:t>
            </a:r>
            <a:br>
              <a:rPr b="1" dirty="0">
                <a:latin typeface="Arial"/>
                <a:cs typeface="Arial"/>
              </a:rPr>
            </a:br>
            <a:r>
              <a:rPr b="1" dirty="0">
                <a:latin typeface="Arial"/>
                <a:cs typeface="Arial"/>
              </a:rPr>
              <a:t>&amp; democracy</a:t>
            </a:r>
          </a:p>
        </p:txBody>
      </p:sp>
      <p:sp>
        <p:nvSpPr>
          <p:cNvPr id="168" name="Shape 168"/>
          <p:cNvSpPr/>
          <p:nvPr/>
        </p:nvSpPr>
        <p:spPr>
          <a:xfrm>
            <a:off x="393201" y="304150"/>
            <a:ext cx="484092" cy="50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0">
            <a:solidFill>
              <a:srgbClr val="FFFB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1334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build="p" animBg="1" advAuto="0"/>
      <p:bldP spid="167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88899" y="-162364"/>
            <a:ext cx="9296400" cy="6065204"/>
          </a:xfrm>
          <a:prstGeom prst="rect">
            <a:avLst/>
          </a:prstGeom>
          <a:solidFill>
            <a:srgbClr val="5EA1CA">
              <a:alpha val="78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3" name="chanl_lab_stock_11_1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5015" y="1556419"/>
            <a:ext cx="6318990" cy="367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544761" y="-1224292"/>
            <a:ext cx="6105633" cy="315518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495300" y="342900"/>
            <a:ext cx="5562601" cy="1153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80000"/>
              </a:lnSpc>
              <a:defRPr sz="4800" b="1" spc="100">
                <a:latin typeface="Cooper Hewitt"/>
                <a:ea typeface="Cooper Hewitt"/>
                <a:cs typeface="Cooper Hewitt"/>
                <a:sym typeface="Cooper Hewitt"/>
              </a:defRPr>
            </a:pPr>
            <a:r>
              <a:rPr i="1" dirty="0">
                <a:solidFill>
                  <a:srgbClr val="FFFFFF"/>
                </a:solidFill>
                <a:latin typeface="Arial"/>
                <a:ea typeface="CooperHewitt-Semibold" pitchFamily="50" charset="0"/>
                <a:cs typeface="Arial"/>
              </a:rPr>
              <a:t>Innovation</a:t>
            </a:r>
            <a:r>
              <a:rPr dirty="0">
                <a:latin typeface="CooperHewitt-Semibold" pitchFamily="50" charset="0"/>
                <a:ea typeface="CooperHewitt-Semibold" pitchFamily="50" charset="0"/>
              </a:rPr>
              <a:t> </a:t>
            </a:r>
            <a:r>
              <a:rPr cap="all" dirty="0">
                <a:latin typeface="Arial"/>
                <a:ea typeface="CooperHewitt-Semibold" pitchFamily="50" charset="0"/>
                <a:cs typeface="Arial"/>
              </a:rPr>
              <a:t>made</a:t>
            </a:r>
            <a:r>
              <a:rPr dirty="0">
                <a:latin typeface="CooperHewitt-Semibold" pitchFamily="50" charset="0"/>
                <a:ea typeface="CooperHewitt-Semibold" pitchFamily="50" charset="0"/>
              </a:rPr>
              <a:t> </a:t>
            </a:r>
            <a:r>
              <a:rPr sz="3400" b="1" cap="all" spc="70" dirty="0">
                <a:latin typeface="Arial"/>
                <a:ea typeface="CooperHewitt-Semibold" pitchFamily="50" charset="0"/>
                <a:cs typeface="Arial"/>
                <a:sym typeface="Bembo Extra Bold"/>
              </a:rPr>
              <a:t>fundamental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152400" y="1915036"/>
            <a:ext cx="4406901" cy="95520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600"/>
              </a:spcBef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lang="en-US" b="1" dirty="0" smtClean="0">
                <a:latin typeface="Arial"/>
                <a:cs typeface="Arial"/>
              </a:rPr>
              <a:t>Fundamental</a:t>
            </a:r>
            <a:r>
              <a:rPr b="1" dirty="0" smtClean="0">
                <a:latin typeface="Arial"/>
                <a:cs typeface="Arial"/>
              </a:rPr>
              <a:t>, </a:t>
            </a:r>
            <a:r>
              <a:rPr b="1" dirty="0">
                <a:latin typeface="Arial"/>
                <a:cs typeface="Arial"/>
              </a:rPr>
              <a:t>creative</a:t>
            </a:r>
          </a:p>
        </p:txBody>
      </p:sp>
      <p:sp>
        <p:nvSpPr>
          <p:cNvPr id="177" name="Shape 177"/>
          <p:cNvSpPr/>
          <p:nvPr/>
        </p:nvSpPr>
        <p:spPr>
          <a:xfrm>
            <a:off x="152400" y="2912313"/>
            <a:ext cx="47117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228600" indent="-228600">
              <a:spcBef>
                <a:spcPts val="600"/>
              </a:spcBef>
              <a:buSzPct val="100000"/>
              <a:buFont typeface="Arial"/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b="1" dirty="0">
                <a:latin typeface="Arial"/>
                <a:cs typeface="Arial"/>
              </a:rPr>
              <a:t>New learning imperative</a:t>
            </a:r>
          </a:p>
        </p:txBody>
      </p:sp>
      <p:sp>
        <p:nvSpPr>
          <p:cNvPr id="178" name="Shape 178"/>
          <p:cNvSpPr/>
          <p:nvPr/>
        </p:nvSpPr>
        <p:spPr>
          <a:xfrm>
            <a:off x="152401" y="3669304"/>
            <a:ext cx="39116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228600" indent="-228600">
              <a:spcBef>
                <a:spcPts val="600"/>
              </a:spcBef>
              <a:buSzPct val="100000"/>
              <a:buFont typeface="Arial"/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b="1" dirty="0">
                <a:latin typeface="Arial"/>
                <a:cs typeface="Arial"/>
              </a:rPr>
              <a:t>Translating research</a:t>
            </a:r>
          </a:p>
        </p:txBody>
      </p:sp>
      <p:sp>
        <p:nvSpPr>
          <p:cNvPr id="179" name="Shape 179"/>
          <p:cNvSpPr/>
          <p:nvPr/>
        </p:nvSpPr>
        <p:spPr>
          <a:xfrm>
            <a:off x="152400" y="4100551"/>
            <a:ext cx="409257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marL="228600" indent="-228600">
              <a:spcBef>
                <a:spcPts val="600"/>
              </a:spcBef>
              <a:buSzPct val="100000"/>
              <a:buFont typeface="Arial"/>
              <a:buChar char="•"/>
              <a:defRPr sz="2200" spc="-78">
                <a:latin typeface="CooperHewitt-Semibold"/>
                <a:ea typeface="CooperHewitt-Semibold"/>
                <a:cs typeface="CooperHewitt-Semibold"/>
                <a:sym typeface="CooperHewitt-Semibold"/>
              </a:defRPr>
            </a:lvl1pPr>
          </a:lstStyle>
          <a:p>
            <a:r>
              <a:rPr b="1" dirty="0">
                <a:latin typeface="Arial"/>
                <a:cs typeface="Arial"/>
              </a:rPr>
              <a:t>Adapting &amp; </a:t>
            </a:r>
            <a:r>
              <a:rPr b="1" dirty="0" smtClean="0">
                <a:latin typeface="Arial"/>
                <a:cs typeface="Arial"/>
              </a:rPr>
              <a:t>evolving</a:t>
            </a:r>
            <a:r>
              <a:rPr lang="en-US" b="1" dirty="0" smtClean="0">
                <a:latin typeface="Arial"/>
                <a:cs typeface="Arial"/>
              </a:rPr>
              <a:t> workforce and student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needs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380501" y="281234"/>
            <a:ext cx="484092" cy="50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0">
            <a:solidFill>
              <a:srgbClr val="FFFB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4051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 animBg="1" advAuto="0"/>
      <p:bldP spid="177" grpId="0" animBg="1" advAuto="0"/>
      <p:bldP spid="178" grpId="0" animBg="1" advAuto="0"/>
      <p:bldP spid="17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-175102"/>
            <a:ext cx="9296400" cy="6065204"/>
          </a:xfrm>
          <a:prstGeom prst="rect">
            <a:avLst/>
          </a:prstGeom>
          <a:solidFill>
            <a:srgbClr val="5EA1CA">
              <a:alpha val="78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3826055" y="2599275"/>
            <a:ext cx="246992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95373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Economic Generators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647700"/>
            <a:ext cx="10413500" cy="590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-40675" y="-114300"/>
            <a:ext cx="3545875" cy="952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cap="all">
                <a:latin typeface="Bembo"/>
                <a:ea typeface="Bembo"/>
                <a:cs typeface="Bembo"/>
                <a:sym typeface="Bembo"/>
              </a:defRPr>
            </a:lvl1pPr>
          </a:lstStyle>
          <a:p>
            <a:r>
              <a:rPr lang="en-US" sz="2400" dirty="0" smtClean="0">
                <a:latin typeface="Georgia"/>
                <a:cs typeface="Georgia"/>
              </a:rPr>
              <a:t>OTHER emerging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235081" y="647700"/>
            <a:ext cx="3413119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algn="ctr">
              <a:defRPr sz="4400" b="1" cap="all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defRPr>
            </a:lvl1pPr>
          </a:lstStyle>
          <a:p>
            <a:r>
              <a:rPr sz="4800" dirty="0" smtClean="0">
                <a:latin typeface="Arial"/>
                <a:ea typeface="CooperHewitt-Semibold" pitchFamily="50" charset="0"/>
                <a:cs typeface="Arial"/>
              </a:rPr>
              <a:t>INITIATIVES</a:t>
            </a:r>
            <a:endParaRPr sz="4800" dirty="0">
              <a:latin typeface="Arial"/>
              <a:ea typeface="CooperHewitt-Semibold" pitchFamily="50" charset="0"/>
              <a:cs typeface="Arial"/>
            </a:endParaRPr>
          </a:p>
        </p:txBody>
      </p:sp>
      <p:sp>
        <p:nvSpPr>
          <p:cNvPr id="205" name="Shape 205"/>
          <p:cNvSpPr/>
          <p:nvPr/>
        </p:nvSpPr>
        <p:spPr>
          <a:xfrm rot="10800000">
            <a:off x="4240308" y="842109"/>
            <a:ext cx="484092" cy="46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63500">
            <a:solidFill>
              <a:srgbClr val="FFFB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28600" y="1714500"/>
            <a:ext cx="3810000" cy="2590800"/>
            <a:chOff x="381000" y="2235397"/>
            <a:chExt cx="3810000" cy="2590800"/>
          </a:xfrm>
        </p:grpSpPr>
        <p:sp>
          <p:nvSpPr>
            <p:cNvPr id="201" name="Shape 201"/>
            <p:cNvSpPr/>
            <p:nvPr/>
          </p:nvSpPr>
          <p:spPr>
            <a:xfrm>
              <a:off x="609600" y="4264968"/>
              <a:ext cx="2474052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b="1" dirty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Arts Everywhere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609600" y="3819436"/>
              <a:ext cx="2246164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b="1" dirty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Creativity Hubs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568306" y="2271264"/>
              <a:ext cx="3546494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b="1">
                  <a:latin typeface="Cooper Hewitt"/>
                  <a:ea typeface="Cooper Hewitt"/>
                  <a:cs typeface="Cooper Hewitt"/>
                  <a:sym typeface="Cooper Hewitt"/>
                </a:defRPr>
              </a:lvl1pPr>
            </a:lstStyle>
            <a:p>
              <a:r>
                <a:rPr sz="2400" dirty="0">
                  <a:latin typeface="Arial"/>
                  <a:ea typeface="CooperHewitt-Semibold" pitchFamily="50" charset="0"/>
                  <a:cs typeface="Arial"/>
                </a:rPr>
                <a:t>The Great Convergence</a:t>
              </a:r>
            </a:p>
          </p:txBody>
        </p:sp>
        <p:sp>
          <p:nvSpPr>
            <p:cNvPr id="206" name="Shape 206"/>
            <p:cNvSpPr/>
            <p:nvPr/>
          </p:nvSpPr>
          <p:spPr>
            <a:xfrm rot="10800000" flipH="1">
              <a:off x="381000" y="3579168"/>
              <a:ext cx="1418644" cy="124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flipH="1">
              <a:off x="3927310" y="2235397"/>
              <a:ext cx="263690" cy="27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8" name="Shape 164"/>
            <p:cNvSpPr/>
            <p:nvPr/>
          </p:nvSpPr>
          <p:spPr>
            <a:xfrm>
              <a:off x="609600" y="2830443"/>
              <a:ext cx="3352800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Computer Science, </a:t>
              </a:r>
              <a:r>
                <a:rPr lang="en-US" b="1" dirty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Applied Physical Science </a:t>
              </a:r>
              <a:r>
                <a:rPr lang="en-US" b="1" dirty="0" smtClean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&amp; Biomedical Engineering</a:t>
              </a:r>
              <a:endParaRPr lang="en-US" b="1" dirty="0">
                <a:solidFill>
                  <a:schemeClr val="bg1"/>
                </a:solidFill>
                <a:latin typeface="Arial"/>
                <a:ea typeface="CooperHewitt-Semibold" pitchFamily="50" charset="0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3000" y="1295400"/>
            <a:ext cx="3200400" cy="647700"/>
            <a:chOff x="4572000" y="1676400"/>
            <a:chExt cx="3200400" cy="647700"/>
          </a:xfrm>
        </p:grpSpPr>
        <p:sp>
          <p:nvSpPr>
            <p:cNvPr id="27" name="Shape 202"/>
            <p:cNvSpPr/>
            <p:nvPr/>
          </p:nvSpPr>
          <p:spPr>
            <a:xfrm>
              <a:off x="4572000" y="1676400"/>
              <a:ext cx="3200400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b="1">
                  <a:latin typeface="Cooper Hewitt"/>
                  <a:ea typeface="Cooper Hewitt"/>
                  <a:cs typeface="Cooper Hewitt"/>
                  <a:sym typeface="Cooper Hewitt"/>
                </a:defRPr>
              </a:lvl1pPr>
            </a:lstStyle>
            <a:p>
              <a:r>
                <a:rPr lang="en-US" sz="2400" dirty="0" smtClean="0">
                  <a:latin typeface="Arial" panose="020B0604020202020204" pitchFamily="34" charset="0"/>
                  <a:ea typeface="CooperHewitt-Semibold" pitchFamily="50" charset="0"/>
                  <a:cs typeface="Arial" panose="020B0604020202020204" pitchFamily="34" charset="0"/>
                </a:rPr>
                <a:t>Culture of Innovation</a:t>
              </a:r>
              <a:endParaRPr sz="2400" dirty="0">
                <a:latin typeface="Arial" panose="020B0604020202020204" pitchFamily="34" charset="0"/>
                <a:ea typeface="CooperHewitt-Semibold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8" name="Shape 208"/>
            <p:cNvSpPr/>
            <p:nvPr/>
          </p:nvSpPr>
          <p:spPr>
            <a:xfrm rot="16200000" flipH="1" flipV="1">
              <a:off x="7399152" y="1776525"/>
              <a:ext cx="304800" cy="33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 dirty="0"/>
            </a:p>
          </p:txBody>
        </p:sp>
        <p:sp>
          <p:nvSpPr>
            <p:cNvPr id="30" name="Shape 208"/>
            <p:cNvSpPr/>
            <p:nvPr/>
          </p:nvSpPr>
          <p:spPr>
            <a:xfrm rot="5400000" flipH="1" flipV="1">
              <a:off x="4586175" y="2005125"/>
              <a:ext cx="304800" cy="33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681835"/>
            <a:ext cx="3505200" cy="537865"/>
            <a:chOff x="1133251" y="4910435"/>
            <a:chExt cx="3505200" cy="537865"/>
          </a:xfrm>
        </p:grpSpPr>
        <p:sp>
          <p:nvSpPr>
            <p:cNvPr id="202" name="Shape 202"/>
            <p:cNvSpPr/>
            <p:nvPr/>
          </p:nvSpPr>
          <p:spPr>
            <a:xfrm>
              <a:off x="1209450" y="4910435"/>
              <a:ext cx="341925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b="1">
                  <a:latin typeface="Cooper Hewitt"/>
                  <a:ea typeface="Cooper Hewitt"/>
                  <a:cs typeface="Cooper Hewitt"/>
                  <a:sym typeface="Cooper Hewitt"/>
                </a:defRPr>
              </a:lvl1pPr>
            </a:lstStyle>
            <a:p>
              <a:r>
                <a:rPr sz="2400" dirty="0">
                  <a:latin typeface="Arial"/>
                  <a:ea typeface="CooperHewitt-Semibold" pitchFamily="50" charset="0"/>
                  <a:cs typeface="Arial"/>
                </a:rPr>
                <a:t>Carolina Whole Health</a:t>
              </a:r>
            </a:p>
          </p:txBody>
        </p:sp>
        <p:sp>
          <p:nvSpPr>
            <p:cNvPr id="19" name="Shape 208"/>
            <p:cNvSpPr/>
            <p:nvPr/>
          </p:nvSpPr>
          <p:spPr>
            <a:xfrm rot="16200000" flipH="1" flipV="1">
              <a:off x="4338526" y="4919775"/>
              <a:ext cx="304799" cy="29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hape 208"/>
            <p:cNvSpPr/>
            <p:nvPr/>
          </p:nvSpPr>
          <p:spPr>
            <a:xfrm rot="5400000" flipH="1" flipV="1">
              <a:off x="1147426" y="5129325"/>
              <a:ext cx="304800" cy="33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FFFB00"/>
              </a:solidFill>
              <a:miter lim="400000"/>
            </a:ln>
          </p:spPr>
          <p:txBody>
            <a:bodyPr lIns="45719" rIns="45719"/>
            <a:lstStyle/>
            <a:p>
              <a:endParaRPr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2781300"/>
            <a:ext cx="4648200" cy="2743200"/>
            <a:chOff x="3962400" y="2834996"/>
            <a:chExt cx="4648200" cy="2743200"/>
          </a:xfrm>
        </p:grpSpPr>
        <p:grpSp>
          <p:nvGrpSpPr>
            <p:cNvPr id="5" name="Group 4"/>
            <p:cNvGrpSpPr/>
            <p:nvPr/>
          </p:nvGrpSpPr>
          <p:grpSpPr>
            <a:xfrm>
              <a:off x="3962400" y="2834996"/>
              <a:ext cx="4495800" cy="2743200"/>
              <a:chOff x="3886200" y="2781300"/>
              <a:chExt cx="4495800" cy="27432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4267200" y="2799110"/>
                <a:ext cx="3352800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b="1">
                    <a:latin typeface="Cooper Hewitt"/>
                    <a:ea typeface="Cooper Hewitt"/>
                    <a:cs typeface="Cooper Hewitt"/>
                    <a:sym typeface="Cooper Hewitt"/>
                  </a:defRPr>
                </a:lvl1pPr>
              </a:lstStyle>
              <a:p>
                <a:r>
                  <a:rPr sz="2400" dirty="0">
                    <a:latin typeface="Arial"/>
                    <a:ea typeface="CooperHewitt-Semibold" pitchFamily="50" charset="0"/>
                    <a:cs typeface="Arial"/>
                  </a:rPr>
                  <a:t>The New Graduate</a:t>
                </a: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3886200" y="2781300"/>
                <a:ext cx="263689" cy="276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ln w="50800">
                <a:solidFill>
                  <a:srgbClr val="FFFB00"/>
                </a:solidFill>
                <a:miter lim="400000"/>
              </a:ln>
            </p:spPr>
            <p:txBody>
              <a:bodyPr lIns="45719" rIns="45719"/>
              <a:lstStyle/>
              <a:p>
                <a:endParaRPr/>
              </a:p>
            </p:txBody>
          </p:sp>
          <p:sp>
            <p:nvSpPr>
              <p:cNvPr id="20" name="Shape 201"/>
              <p:cNvSpPr/>
              <p:nvPr/>
            </p:nvSpPr>
            <p:spPr>
              <a:xfrm>
                <a:off x="4191000" y="3639027"/>
                <a:ext cx="304800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r>
                  <a:rPr lang="en-US" sz="1400" i="1" spc="100" dirty="0">
                    <a:solidFill>
                      <a:srgbClr val="FFFFFF"/>
                    </a:solidFill>
                    <a:latin typeface="Georgia"/>
                    <a:ea typeface="Bembo Extra Bold"/>
                    <a:cs typeface="Georgia"/>
                  </a:rPr>
                  <a:t>n</a:t>
                </a:r>
                <a:r>
                  <a:rPr lang="en-US" sz="1400" i="1" spc="100" dirty="0" smtClean="0">
                    <a:solidFill>
                      <a:srgbClr val="FFFFFF"/>
                    </a:solidFill>
                    <a:latin typeface="Georgia"/>
                    <a:ea typeface="Bembo Extra Bold"/>
                    <a:cs typeface="Georgia"/>
                  </a:rPr>
                  <a:t>ew curricula, new experiences</a:t>
                </a:r>
                <a:endParaRPr sz="1400" i="1" spc="100" dirty="0">
                  <a:solidFill>
                    <a:srgbClr val="FFFFFF"/>
                  </a:solidFill>
                  <a:latin typeface="Georgia"/>
                  <a:ea typeface="Bembo Extra Bold"/>
                  <a:cs typeface="Georgia"/>
                </a:endParaRPr>
              </a:p>
            </p:txBody>
          </p:sp>
          <p:sp>
            <p:nvSpPr>
              <p:cNvPr id="21" name="Shape 203"/>
              <p:cNvSpPr/>
              <p:nvPr/>
            </p:nvSpPr>
            <p:spPr>
              <a:xfrm>
                <a:off x="4038600" y="4023004"/>
                <a:ext cx="3048000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/>
                    <a:ea typeface="CooperHewitt-Semibold" pitchFamily="50" charset="0"/>
                    <a:cs typeface="Arial"/>
                  </a:rPr>
                  <a:t>Non-Traditional Students</a:t>
                </a:r>
                <a:endParaRPr b="1" dirty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endParaRPr>
              </a:p>
            </p:txBody>
          </p:sp>
          <p:sp>
            <p:nvSpPr>
              <p:cNvPr id="22" name="Shape 164"/>
              <p:cNvSpPr/>
              <p:nvPr/>
            </p:nvSpPr>
            <p:spPr>
              <a:xfrm>
                <a:off x="4038600" y="3337204"/>
                <a:ext cx="2590800" cy="36933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/>
                    <a:ea typeface="CooperHewitt-Semibold" pitchFamily="50" charset="0"/>
                    <a:cs typeface="Arial"/>
                  </a:rPr>
                  <a:t>Traditional Students</a:t>
                </a:r>
              </a:p>
            </p:txBody>
          </p:sp>
          <p:sp>
            <p:nvSpPr>
              <p:cNvPr id="24" name="Shape 201"/>
              <p:cNvSpPr/>
              <p:nvPr/>
            </p:nvSpPr>
            <p:spPr>
              <a:xfrm>
                <a:off x="4267200" y="4313991"/>
                <a:ext cx="3581400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r>
                  <a:rPr lang="en-US" sz="1400" i="1" spc="100" dirty="0">
                    <a:solidFill>
                      <a:srgbClr val="FFFFFF"/>
                    </a:solidFill>
                    <a:latin typeface="Georgia"/>
                    <a:ea typeface="Bembo Extra Bold"/>
                    <a:cs typeface="Georgia"/>
                  </a:rPr>
                  <a:t>new learning </a:t>
                </a:r>
                <a:r>
                  <a:rPr lang="en-US" sz="1400" i="1" spc="100" dirty="0" smtClean="0">
                    <a:solidFill>
                      <a:srgbClr val="FFFFFF"/>
                    </a:solidFill>
                    <a:latin typeface="Georgia"/>
                    <a:ea typeface="Bembo Extra Bold"/>
                    <a:cs typeface="Georgia"/>
                  </a:rPr>
                  <a:t>model, expanded scope</a:t>
                </a:r>
                <a:endParaRPr sz="1400" i="1" spc="100" dirty="0">
                  <a:solidFill>
                    <a:srgbClr val="FFFFFF"/>
                  </a:solidFill>
                  <a:latin typeface="Georgia"/>
                  <a:ea typeface="Bembo Extra Bold"/>
                  <a:cs typeface="Georgia"/>
                </a:endParaRPr>
              </a:p>
            </p:txBody>
          </p:sp>
          <p:sp>
            <p:nvSpPr>
              <p:cNvPr id="26" name="Shape 206"/>
              <p:cNvSpPr/>
              <p:nvPr/>
            </p:nvSpPr>
            <p:spPr>
              <a:xfrm rot="5400000" flipH="1">
                <a:off x="6501186" y="3643686"/>
                <a:ext cx="1447798" cy="2313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ln w="50800">
                <a:solidFill>
                  <a:srgbClr val="FFFB00"/>
                </a:solidFill>
                <a:miter lim="400000"/>
              </a:ln>
            </p:spPr>
            <p:txBody>
              <a:bodyPr lIns="45719" rIns="45719"/>
              <a:lstStyle/>
              <a:p>
                <a:endParaRPr/>
              </a:p>
            </p:txBody>
          </p:sp>
        </p:grpSp>
        <p:sp>
          <p:nvSpPr>
            <p:cNvPr id="33" name="Shape 203"/>
            <p:cNvSpPr/>
            <p:nvPr/>
          </p:nvSpPr>
          <p:spPr>
            <a:xfrm>
              <a:off x="4114800" y="4762500"/>
              <a:ext cx="3048000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/>
                  <a:ea typeface="CooperHewitt-Semibold" pitchFamily="50" charset="0"/>
                  <a:cs typeface="Arial"/>
                </a:rPr>
                <a:t>Job Readiness</a:t>
              </a:r>
              <a:endParaRPr b="1" dirty="0">
                <a:solidFill>
                  <a:schemeClr val="bg1"/>
                </a:solidFill>
                <a:latin typeface="Arial"/>
                <a:ea typeface="CooperHewitt-Semibold" pitchFamily="50" charset="0"/>
                <a:cs typeface="Arial"/>
              </a:endParaRPr>
            </a:p>
          </p:txBody>
        </p:sp>
        <p:sp>
          <p:nvSpPr>
            <p:cNvPr id="34" name="Shape 201"/>
            <p:cNvSpPr/>
            <p:nvPr/>
          </p:nvSpPr>
          <p:spPr>
            <a:xfrm>
              <a:off x="4343400" y="5041819"/>
              <a:ext cx="426720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r>
                <a:rPr lang="en-US" sz="1400" i="1" spc="100" dirty="0">
                  <a:solidFill>
                    <a:srgbClr val="FFFFFF"/>
                  </a:solidFill>
                  <a:latin typeface="Georgia"/>
                  <a:ea typeface="Bembo Extra Bold"/>
                  <a:cs typeface="Georgia"/>
                </a:rPr>
                <a:t>c</a:t>
              </a:r>
              <a:r>
                <a:rPr lang="en-US" sz="1400" i="1" spc="100" dirty="0" smtClean="0">
                  <a:solidFill>
                    <a:srgbClr val="FFFFFF"/>
                  </a:solidFill>
                  <a:latin typeface="Georgia"/>
                  <a:ea typeface="Bembo Extra Bold"/>
                  <a:cs typeface="Georgia"/>
                </a:rPr>
                <a:t>ertificates, specific skills, emerging fields</a:t>
              </a:r>
              <a:endParaRPr sz="1400" i="1" spc="100" dirty="0">
                <a:solidFill>
                  <a:srgbClr val="FFFFFF"/>
                </a:solidFill>
                <a:latin typeface="Georgia"/>
                <a:ea typeface="Bembo Extra Bold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600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216</Words>
  <Application>Microsoft Office PowerPoint</Application>
  <PresentationFormat>On-screen Show (16:10)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Heavy</vt:lpstr>
      <vt:lpstr>Bembo</vt:lpstr>
      <vt:lpstr>Bembo Extra Bold</vt:lpstr>
      <vt:lpstr>Bembo Semibold</vt:lpstr>
      <vt:lpstr>Calibri</vt:lpstr>
      <vt:lpstr>Cooper Hewitt</vt:lpstr>
      <vt:lpstr>CooperHewitt-Semibold</vt:lpstr>
      <vt:lpstr>Georgia</vt:lpstr>
      <vt:lpstr>Office Theme</vt:lpstr>
      <vt:lpstr>THE  BLUEPRINT for NEXT</vt:lpstr>
      <vt:lpstr>PowerPoint Presentation</vt:lpstr>
      <vt:lpstr>PowerPoint Presentation</vt:lpstr>
      <vt:lpstr>PowerPoint Presentation</vt:lpstr>
      <vt:lpstr>OTHER emerging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BLUEPRINT for  NEXT</dc:title>
  <dc:creator>Folt, Carol Lynn</dc:creator>
  <cp:lastModifiedBy>Turner, Katie</cp:lastModifiedBy>
  <cp:revision>60</cp:revision>
  <cp:lastPrinted>2016-11-03T16:01:50Z</cp:lastPrinted>
  <dcterms:modified xsi:type="dcterms:W3CDTF">2016-12-14T14:02:35Z</dcterms:modified>
</cp:coreProperties>
</file>