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9" r:id="rId3"/>
    <p:sldId id="290" r:id="rId4"/>
    <p:sldId id="280" r:id="rId5"/>
    <p:sldId id="277" r:id="rId6"/>
    <p:sldId id="278" r:id="rId7"/>
    <p:sldId id="276" r:id="rId8"/>
    <p:sldId id="282" r:id="rId9"/>
    <p:sldId id="284" r:id="rId10"/>
    <p:sldId id="285" r:id="rId11"/>
    <p:sldId id="283" r:id="rId12"/>
    <p:sldId id="286" r:id="rId13"/>
    <p:sldId id="28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258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3" descr="fall_unc_ch_scenes_10_002-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12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a:solidFill>
                  <a:schemeClr val="tx1">
                    <a:lumMod val="65000"/>
                    <a:lumOff val="3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082066"/>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45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C0384F-B6DD-4679-BFBA-B4EC14DCC940}" type="datetimeFigureOut">
              <a:rPr lang="en-US" smtClean="0"/>
              <a:t>4/7/16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7118186-A0BA-40DE-9BA3-B8EBA96E23AD}" type="slidenum">
              <a:rPr lang="en-US" smtClean="0"/>
              <a:t>‹#›</a:t>
            </a:fld>
            <a:endParaRPr lang="en-US"/>
          </a:p>
        </p:txBody>
      </p:sp>
    </p:spTree>
    <p:extLst>
      <p:ext uri="{BB962C8B-B14F-4D97-AF65-F5344CB8AC3E}">
        <p14:creationId xmlns:p14="http://schemas.microsoft.com/office/powerpoint/2010/main" val="15295006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5892800"/>
            <a:ext cx="9144000" cy="965200"/>
          </a:xfrm>
          <a:prstGeom prst="rect">
            <a:avLst/>
          </a:prstGeom>
          <a:gradFill>
            <a:gsLst>
              <a:gs pos="0">
                <a:srgbClr val="639EC8"/>
              </a:gs>
              <a:gs pos="100000">
                <a:srgbClr val="6BABD8"/>
              </a:gs>
            </a:gsLst>
          </a:gradFill>
          <a:ln>
            <a:noFill/>
          </a:ln>
          <a:effectLst>
            <a:outerShdw blurRad="136525" dist="88900" dir="11820000" sx="61000" sy="61000" algn="tl" rotWithShape="0">
              <a:schemeClr val="bg1">
                <a:lumMod val="75000"/>
                <a:alpha val="43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1027" name="Picture 3" descr="small_white_trans.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33375" y="6065838"/>
            <a:ext cx="2260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iversity.umich.edu/admissions/research/racial-diversity.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er.hepg.org/content/01151786u134n051/?p=17e07b4428be4e4ead0003c80d4245f6&amp;pi=1" TargetMode="External"/><Relationship Id="rId3" Type="http://schemas.openxmlformats.org/officeDocument/2006/relationships/hyperlink" Target="http://www.collegeboard.org/resear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743200"/>
            <a:ext cx="6486230" cy="3148411"/>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4495800" cy="296075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8704" y="-21806"/>
            <a:ext cx="4765296" cy="2995891"/>
          </a:xfrm>
          <a:prstGeom prst="rect">
            <a:avLst/>
          </a:prstGeom>
        </p:spPr>
      </p:pic>
      <p:sp>
        <p:nvSpPr>
          <p:cNvPr id="3" name="Subtitle 2"/>
          <p:cNvSpPr>
            <a:spLocks noGrp="1"/>
          </p:cNvSpPr>
          <p:nvPr>
            <p:ph type="subTitle" idx="1"/>
          </p:nvPr>
        </p:nvSpPr>
        <p:spPr>
          <a:xfrm>
            <a:off x="6248400" y="3200400"/>
            <a:ext cx="3124200" cy="2514600"/>
          </a:xfrm>
        </p:spPr>
        <p:txBody>
          <a:bodyPr/>
          <a:lstStyle/>
          <a:p>
            <a:r>
              <a:rPr lang="en-US" dirty="0" smtClean="0">
                <a:solidFill>
                  <a:schemeClr val="tx1"/>
                </a:solidFill>
              </a:rPr>
              <a:t>Faculty Council</a:t>
            </a:r>
            <a:br>
              <a:rPr lang="en-US" dirty="0" smtClean="0">
                <a:solidFill>
                  <a:schemeClr val="tx1"/>
                </a:solidFill>
              </a:rPr>
            </a:br>
            <a:r>
              <a:rPr lang="en-US" dirty="0" smtClean="0">
                <a:solidFill>
                  <a:schemeClr val="tx1"/>
                </a:solidFill>
              </a:rPr>
              <a:t>April 15, 2016</a:t>
            </a:r>
          </a:p>
          <a:p>
            <a:r>
              <a:rPr lang="en-US" sz="1800" dirty="0" smtClean="0">
                <a:solidFill>
                  <a:schemeClr val="tx1"/>
                </a:solidFill>
              </a:rPr>
              <a:t>Presented by</a:t>
            </a:r>
            <a:br>
              <a:rPr lang="en-US" sz="1800" dirty="0" smtClean="0">
                <a:solidFill>
                  <a:schemeClr val="tx1"/>
                </a:solidFill>
              </a:rPr>
            </a:br>
            <a:r>
              <a:rPr lang="en-US" sz="1800" dirty="0" smtClean="0">
                <a:solidFill>
                  <a:schemeClr val="tx1"/>
                </a:solidFill>
              </a:rPr>
              <a:t>Professor </a:t>
            </a:r>
            <a:r>
              <a:rPr lang="en-US" sz="1800" dirty="0" err="1" smtClean="0">
                <a:solidFill>
                  <a:schemeClr val="tx1"/>
                </a:solidFill>
              </a:rPr>
              <a:t>Rumay</a:t>
            </a:r>
            <a:r>
              <a:rPr lang="en-US" sz="1800" dirty="0" smtClean="0">
                <a:solidFill>
                  <a:schemeClr val="tx1"/>
                </a:solidFill>
              </a:rPr>
              <a:t> Alexander,</a:t>
            </a:r>
          </a:p>
          <a:p>
            <a:r>
              <a:rPr lang="en-US" sz="1800" dirty="0" smtClean="0">
                <a:solidFill>
                  <a:schemeClr val="tx1"/>
                </a:solidFill>
              </a:rPr>
              <a:t>Chair of the Community</a:t>
            </a:r>
          </a:p>
          <a:p>
            <a:r>
              <a:rPr lang="en-US" sz="1800" dirty="0" smtClean="0">
                <a:solidFill>
                  <a:schemeClr val="tx1"/>
                </a:solidFill>
              </a:rPr>
              <a:t>and Diversity Committee</a:t>
            </a:r>
            <a:r>
              <a:rPr lang="en-US" dirty="0" smtClean="0">
                <a:solidFill>
                  <a:schemeClr val="tx1"/>
                </a:solidFill>
              </a:rPr>
              <a:t/>
            </a:r>
            <a:br>
              <a:rPr lang="en-US" dirty="0" smtClean="0">
                <a:solidFill>
                  <a:schemeClr val="tx1"/>
                </a:solidFill>
              </a:rPr>
            </a:br>
            <a:endParaRPr lang="en-US" sz="2800" dirty="0" smtClean="0">
              <a:solidFill>
                <a:schemeClr val="tx1"/>
              </a:solidFill>
            </a:endParaRPr>
          </a:p>
        </p:txBody>
      </p:sp>
      <p:sp>
        <p:nvSpPr>
          <p:cNvPr id="7" name="Rectangle 6"/>
          <p:cNvSpPr/>
          <p:nvPr/>
        </p:nvSpPr>
        <p:spPr>
          <a:xfrm>
            <a:off x="0" y="2133600"/>
            <a:ext cx="91440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b="1" dirty="0" smtClean="0"/>
              <a:t>Educational Benefits of Diversity</a:t>
            </a:r>
            <a:endParaRPr lang="en-US" b="1" dirty="0"/>
          </a:p>
        </p:txBody>
      </p:sp>
    </p:spTree>
    <p:extLst>
      <p:ext uri="{BB962C8B-B14F-4D97-AF65-F5344CB8AC3E}">
        <p14:creationId xmlns:p14="http://schemas.microsoft.com/office/powerpoint/2010/main" val="80064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Fostering </a:t>
            </a:r>
            <a:r>
              <a:rPr lang="en-US" sz="3600" b="1" dirty="0" smtClean="0"/>
              <a:t>educational </a:t>
            </a:r>
            <a:r>
              <a:rPr lang="en-US" sz="3600" b="1" dirty="0"/>
              <a:t>b</a:t>
            </a:r>
            <a:r>
              <a:rPr lang="en-US" sz="3600" b="1" dirty="0" smtClean="0"/>
              <a:t>enefits</a:t>
            </a:r>
            <a:endParaRPr lang="en-US" sz="3600" b="1" dirty="0"/>
          </a:p>
        </p:txBody>
      </p:sp>
      <p:sp>
        <p:nvSpPr>
          <p:cNvPr id="3" name="Content Placeholder 2"/>
          <p:cNvSpPr>
            <a:spLocks noGrp="1"/>
          </p:cNvSpPr>
          <p:nvPr>
            <p:ph idx="1"/>
          </p:nvPr>
        </p:nvSpPr>
        <p:spPr>
          <a:xfrm>
            <a:off x="457200" y="1066800"/>
            <a:ext cx="8229600" cy="4615467"/>
          </a:xfrm>
        </p:spPr>
        <p:txBody>
          <a:bodyPr>
            <a:normAutofit/>
          </a:bodyPr>
          <a:lstStyle/>
          <a:p>
            <a:pPr marL="0" indent="0">
              <a:buNone/>
            </a:pPr>
            <a:r>
              <a:rPr lang="en-US" sz="3600" dirty="0" smtClean="0"/>
              <a:t>Some research in higher education has </a:t>
            </a:r>
            <a:r>
              <a:rPr lang="en-US" sz="3600" dirty="0"/>
              <a:t>shifted away from questions about </a:t>
            </a:r>
            <a:r>
              <a:rPr lang="en-US" sz="3600" i="1" dirty="0"/>
              <a:t>whether</a:t>
            </a:r>
            <a:r>
              <a:rPr lang="en-US" sz="3600" dirty="0"/>
              <a:t> students benefit from diverse learning environments in their post-secondary institutions to questions about </a:t>
            </a:r>
            <a:r>
              <a:rPr lang="en-US" sz="3600" i="1" dirty="0"/>
              <a:t>how</a:t>
            </a:r>
            <a:r>
              <a:rPr lang="en-US" sz="3600" dirty="0"/>
              <a:t> universities can foster the best conditions to maximize that </a:t>
            </a:r>
            <a:r>
              <a:rPr lang="en-US" sz="3600" dirty="0" smtClean="0"/>
              <a:t>impact.</a:t>
            </a:r>
          </a:p>
          <a:p>
            <a:pPr marL="0" indent="0">
              <a:buNone/>
            </a:pPr>
            <a:endParaRPr lang="en-US" dirty="0" smtClean="0"/>
          </a:p>
        </p:txBody>
      </p:sp>
    </p:spTree>
    <p:extLst>
      <p:ext uri="{BB962C8B-B14F-4D97-AF65-F5344CB8AC3E}">
        <p14:creationId xmlns:p14="http://schemas.microsoft.com/office/powerpoint/2010/main" val="2347607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Questions for Discussion</a:t>
            </a:r>
            <a:endParaRPr lang="en-US" sz="3200" b="1" dirty="0"/>
          </a:p>
        </p:txBody>
      </p:sp>
      <p:sp>
        <p:nvSpPr>
          <p:cNvPr id="3" name="Content Placeholder 2"/>
          <p:cNvSpPr>
            <a:spLocks noGrp="1"/>
          </p:cNvSpPr>
          <p:nvPr>
            <p:ph idx="1"/>
          </p:nvPr>
        </p:nvSpPr>
        <p:spPr>
          <a:xfrm>
            <a:off x="457200" y="1066800"/>
            <a:ext cx="8229600" cy="4615467"/>
          </a:xfrm>
        </p:spPr>
        <p:txBody>
          <a:bodyPr>
            <a:normAutofit/>
          </a:bodyPr>
          <a:lstStyle/>
          <a:p>
            <a:r>
              <a:rPr lang="en-US" sz="3600" dirty="0" smtClean="0"/>
              <a:t>What are the specific educational benefits from diversity that we see in the classroom at UNC?</a:t>
            </a:r>
          </a:p>
          <a:p>
            <a:r>
              <a:rPr lang="en-US" sz="3600" dirty="0" smtClean="0"/>
              <a:t>How can we foster and enhance those educational benefits, both inside and outside the classroom?</a:t>
            </a:r>
          </a:p>
          <a:p>
            <a:endParaRPr lang="en-US" dirty="0"/>
          </a:p>
          <a:p>
            <a:pPr marL="0" indent="0">
              <a:buNone/>
            </a:pPr>
            <a:endParaRPr lang="en-US" dirty="0" smtClean="0"/>
          </a:p>
        </p:txBody>
      </p:sp>
    </p:spTree>
    <p:extLst>
      <p:ext uri="{BB962C8B-B14F-4D97-AF65-F5344CB8AC3E}">
        <p14:creationId xmlns:p14="http://schemas.microsoft.com/office/powerpoint/2010/main" val="2064243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Resources (1)</a:t>
            </a:r>
            <a:endParaRPr lang="en-US" sz="3200" b="1" dirty="0"/>
          </a:p>
        </p:txBody>
      </p:sp>
      <p:sp>
        <p:nvSpPr>
          <p:cNvPr id="3" name="Content Placeholder 2"/>
          <p:cNvSpPr>
            <a:spLocks noGrp="1"/>
          </p:cNvSpPr>
          <p:nvPr>
            <p:ph idx="1"/>
          </p:nvPr>
        </p:nvSpPr>
        <p:spPr>
          <a:xfrm>
            <a:off x="457200" y="1066800"/>
            <a:ext cx="8229600" cy="5059363"/>
          </a:xfrm>
        </p:spPr>
        <p:txBody>
          <a:bodyPr>
            <a:noAutofit/>
          </a:bodyPr>
          <a:lstStyle/>
          <a:p>
            <a:pPr marL="0" indent="0">
              <a:buNone/>
            </a:pPr>
            <a:r>
              <a:rPr lang="en-US" sz="1400" dirty="0" smtClean="0"/>
              <a:t>Antonio, A.L. et al., </a:t>
            </a:r>
            <a:r>
              <a:rPr lang="en-US" sz="1400" dirty="0"/>
              <a:t>Effects of racial diversity on complex thinking in college student</a:t>
            </a:r>
            <a:r>
              <a:rPr lang="en-US" sz="1400" i="1" dirty="0"/>
              <a:t>s</a:t>
            </a:r>
            <a:r>
              <a:rPr lang="en-US" sz="1400" dirty="0"/>
              <a:t>, 15 PSYCHOL. SCI. 507 (2004), </a:t>
            </a:r>
            <a:r>
              <a:rPr lang="en-US" sz="1400" i="1" dirty="0"/>
              <a:t>available at </a:t>
            </a:r>
            <a:r>
              <a:rPr lang="en-US" sz="1400" dirty="0">
                <a:hlinkClick r:id="rId2"/>
              </a:rPr>
              <a:t>http://</a:t>
            </a:r>
            <a:r>
              <a:rPr lang="en-US" sz="1400" dirty="0" smtClean="0">
                <a:hlinkClick r:id="rId2"/>
              </a:rPr>
              <a:t>diversity.umich.edu/admissions/research/racial-diversity.pdf</a:t>
            </a:r>
            <a:r>
              <a:rPr lang="en-US" sz="1400" dirty="0"/>
              <a:t>.</a:t>
            </a:r>
            <a:r>
              <a:rPr lang="en-US" sz="1400" dirty="0" smtClean="0"/>
              <a:t> </a:t>
            </a:r>
          </a:p>
          <a:p>
            <a:pPr marL="0" indent="0">
              <a:buNone/>
            </a:pPr>
            <a:r>
              <a:rPr lang="en-US" sz="1400" dirty="0" smtClean="0"/>
              <a:t>Bowen, W. and Bok, D., </a:t>
            </a:r>
            <a:r>
              <a:rPr lang="en-US" sz="1400" dirty="0"/>
              <a:t>THE SHAPE OF THE RIVER: LONG-TERM CONSEQUENCES OF CONSIDERING RACE IN COLLEGE AND UNIVERSITY ADMISSIONS (1998</a:t>
            </a:r>
            <a:r>
              <a:rPr lang="en-US" sz="1400" dirty="0" smtClean="0"/>
              <a:t>).</a:t>
            </a:r>
          </a:p>
          <a:p>
            <a:pPr marL="0" indent="0">
              <a:buNone/>
            </a:pPr>
            <a:r>
              <a:rPr lang="en-US" sz="1400" dirty="0" smtClean="0"/>
              <a:t>Bowman</a:t>
            </a:r>
            <a:r>
              <a:rPr lang="en-US" sz="1400" dirty="0"/>
              <a:t>, N. A. (2010). College diversity experiences and cognitive development: A meta-analysis. </a:t>
            </a:r>
            <a:r>
              <a:rPr lang="en-US" sz="1400" dirty="0" smtClean="0"/>
              <a:t>Review of </a:t>
            </a:r>
            <a:r>
              <a:rPr lang="en-US" sz="1400" dirty="0"/>
              <a:t>Educational Research, 80(1), 4-33.</a:t>
            </a:r>
          </a:p>
          <a:p>
            <a:pPr marL="0" indent="0">
              <a:buNone/>
            </a:pPr>
            <a:r>
              <a:rPr lang="en-US" sz="1400" dirty="0"/>
              <a:t>Bowman, N. A. (2011). Promoting participation in a diverse democracy: A meta-analysis of college </a:t>
            </a:r>
            <a:r>
              <a:rPr lang="en-US" sz="1400" dirty="0" smtClean="0"/>
              <a:t>diversity experiences </a:t>
            </a:r>
            <a:r>
              <a:rPr lang="en-US" sz="1400" dirty="0"/>
              <a:t>and civic engagement. Review of Educational Research, 81(1), 29-68</a:t>
            </a:r>
            <a:r>
              <a:rPr lang="en-US" sz="1400" dirty="0" smtClean="0"/>
              <a:t>.</a:t>
            </a:r>
          </a:p>
          <a:p>
            <a:pPr marL="0" indent="0">
              <a:buNone/>
            </a:pPr>
            <a:r>
              <a:rPr lang="en-US" sz="1400" dirty="0" smtClean="0"/>
              <a:t>Chang, M.J., </a:t>
            </a:r>
            <a:r>
              <a:rPr lang="en-US" sz="1400" dirty="0"/>
              <a:t>et al</a:t>
            </a:r>
            <a:r>
              <a:rPr lang="en-US" sz="1400" dirty="0" smtClean="0"/>
              <a:t>. (2004), </a:t>
            </a:r>
            <a:r>
              <a:rPr lang="en-US" sz="1400" dirty="0"/>
              <a:t>Cross-Racial Interaction Among Undergraduates: Some Consequences, Causes, and Patterns, 45 RES. HIGHER EDUC. 529 </a:t>
            </a:r>
            <a:r>
              <a:rPr lang="en-US" sz="1400" dirty="0" smtClean="0"/>
              <a:t>.</a:t>
            </a:r>
            <a:endParaRPr lang="en-US" sz="1400" dirty="0"/>
          </a:p>
          <a:p>
            <a:pPr marL="0" indent="0">
              <a:buNone/>
            </a:pPr>
            <a:r>
              <a:rPr lang="en-US" sz="1400" dirty="0"/>
              <a:t>Chang, M.J</a:t>
            </a:r>
            <a:r>
              <a:rPr lang="en-US" sz="1400" dirty="0" smtClean="0"/>
              <a:t>. et al. (1999), Does </a:t>
            </a:r>
            <a:r>
              <a:rPr lang="en-US" sz="1400" dirty="0"/>
              <a:t>Racial Diversity Matter? The Educational Impact of a Racially Diverse Undergraduate Population, 40 J.C. STUDENT DEV. </a:t>
            </a:r>
            <a:r>
              <a:rPr lang="en-US" sz="1400" dirty="0" smtClean="0"/>
              <a:t>377. </a:t>
            </a:r>
            <a:endParaRPr lang="en-US" sz="1400" dirty="0"/>
          </a:p>
          <a:p>
            <a:pPr marL="0" indent="0">
              <a:buNone/>
            </a:pPr>
            <a:r>
              <a:rPr lang="en-US" sz="1400" dirty="0" smtClean="0"/>
              <a:t>Chang</a:t>
            </a:r>
            <a:r>
              <a:rPr lang="en-US" sz="1400" dirty="0"/>
              <a:t>, M. J</a:t>
            </a:r>
            <a:r>
              <a:rPr lang="en-US" sz="1400" dirty="0" smtClean="0"/>
              <a:t>., et al. </a:t>
            </a:r>
            <a:r>
              <a:rPr lang="en-US" sz="1400" dirty="0"/>
              <a:t>(2006). The educational benefits of sustaining </a:t>
            </a:r>
            <a:r>
              <a:rPr lang="en-US" sz="1400" dirty="0" smtClean="0"/>
              <a:t>cross-racial interaction </a:t>
            </a:r>
            <a:r>
              <a:rPr lang="en-US" sz="1400" dirty="0"/>
              <a:t>among undergraduates. The Journal of Higher Education, 77(3), 430-455.</a:t>
            </a:r>
          </a:p>
          <a:p>
            <a:pPr marL="0" indent="0">
              <a:buNone/>
            </a:pPr>
            <a:r>
              <a:rPr lang="en-US" sz="1400" dirty="0" smtClean="0"/>
              <a:t>Denson</a:t>
            </a:r>
            <a:r>
              <a:rPr lang="en-US" sz="1400" dirty="0"/>
              <a:t>, </a:t>
            </a:r>
            <a:r>
              <a:rPr lang="en-US" sz="1400" dirty="0" smtClean="0"/>
              <a:t>N. (2009), Do </a:t>
            </a:r>
            <a:r>
              <a:rPr lang="en-US" sz="1400" dirty="0"/>
              <a:t>Curricular and Co-Curricular Diversity Activities Influence Racial Bias? A Meta-Analysis, 79 REV. EDUC. RES. </a:t>
            </a:r>
            <a:r>
              <a:rPr lang="en-US" sz="1400" dirty="0" smtClean="0"/>
              <a:t>805.</a:t>
            </a:r>
          </a:p>
          <a:p>
            <a:pPr marL="0" indent="0">
              <a:buNone/>
            </a:pPr>
            <a:r>
              <a:rPr lang="en-US" sz="1400" dirty="0" smtClean="0"/>
              <a:t>Denson</a:t>
            </a:r>
            <a:r>
              <a:rPr lang="en-US" sz="1400" dirty="0"/>
              <a:t>, N., &amp; Chang, M. J. (2015). Dynamic relationships: Identifying moderators that maximize </a:t>
            </a:r>
            <a:r>
              <a:rPr lang="en-US" sz="1400" dirty="0" smtClean="0"/>
              <a:t>benefits associated </a:t>
            </a:r>
            <a:r>
              <a:rPr lang="en-US" sz="1400" dirty="0"/>
              <a:t>with diversity. The Journal of Higher Education, 86(1), 1-37</a:t>
            </a:r>
            <a:r>
              <a:rPr lang="en-US" sz="1400" dirty="0" smtClean="0"/>
              <a:t>.</a:t>
            </a:r>
          </a:p>
          <a:p>
            <a:pPr marL="0" indent="0">
              <a:buNone/>
            </a:pPr>
            <a:r>
              <a:rPr lang="en-US" sz="1400" dirty="0" smtClean="0"/>
              <a:t>Denson, N., </a:t>
            </a:r>
            <a:r>
              <a:rPr lang="en-US" sz="1400" dirty="0"/>
              <a:t>&amp; </a:t>
            </a:r>
            <a:r>
              <a:rPr lang="en-US" sz="1400" dirty="0" smtClean="0"/>
              <a:t>Chang, M.J. (2009), </a:t>
            </a:r>
            <a:r>
              <a:rPr lang="en-US" sz="1400" dirty="0"/>
              <a:t>Racial Diversity Matters: The Impact of Diversity-Related Student Engagement and Institutional Context, 46 AM. EDUC. RES. J. 322 (2009</a:t>
            </a:r>
            <a:r>
              <a:rPr lang="en-US" sz="1400" dirty="0" smtClean="0"/>
              <a:t>)</a:t>
            </a:r>
            <a:r>
              <a:rPr lang="en-US" sz="1400" dirty="0" smtClean="0"/>
              <a:t>.</a:t>
            </a:r>
            <a:endParaRPr lang="en-US" sz="1400" dirty="0"/>
          </a:p>
        </p:txBody>
      </p:sp>
    </p:spTree>
    <p:extLst>
      <p:ext uri="{BB962C8B-B14F-4D97-AF65-F5344CB8AC3E}">
        <p14:creationId xmlns:p14="http://schemas.microsoft.com/office/powerpoint/2010/main" val="1301608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Resources (2)</a:t>
            </a:r>
            <a:endParaRPr lang="en-US" sz="3200" b="1" dirty="0"/>
          </a:p>
        </p:txBody>
      </p:sp>
      <p:sp>
        <p:nvSpPr>
          <p:cNvPr id="3" name="Content Placeholder 2"/>
          <p:cNvSpPr>
            <a:spLocks noGrp="1"/>
          </p:cNvSpPr>
          <p:nvPr>
            <p:ph idx="1"/>
          </p:nvPr>
        </p:nvSpPr>
        <p:spPr>
          <a:xfrm>
            <a:off x="457200" y="1066800"/>
            <a:ext cx="8229600" cy="5059363"/>
          </a:xfrm>
        </p:spPr>
        <p:txBody>
          <a:bodyPr>
            <a:noAutofit/>
          </a:bodyPr>
          <a:lstStyle/>
          <a:p>
            <a:pPr marL="0" indent="0">
              <a:buNone/>
            </a:pPr>
            <a:r>
              <a:rPr lang="en-US" sz="1400" dirty="0" err="1" smtClean="0"/>
              <a:t>Engberg</a:t>
            </a:r>
            <a:r>
              <a:rPr lang="en-US" sz="1400" dirty="0"/>
              <a:t>, M. E., &amp; Hurtado, S. (2011). Developing pluralistic skills and dispositions in college: </a:t>
            </a:r>
            <a:r>
              <a:rPr lang="en-US" sz="1400" dirty="0" smtClean="0"/>
              <a:t>Examining racial/ethnic </a:t>
            </a:r>
            <a:r>
              <a:rPr lang="en-US" sz="1400" dirty="0"/>
              <a:t>group differences. The Journal of Higher Education, 82(4), 416-443</a:t>
            </a:r>
            <a:r>
              <a:rPr lang="en-US" sz="1400" dirty="0" smtClean="0"/>
              <a:t>.</a:t>
            </a:r>
          </a:p>
          <a:p>
            <a:pPr marL="0" indent="0">
              <a:buNone/>
            </a:pPr>
            <a:r>
              <a:rPr lang="en-US" sz="1400" dirty="0" err="1" smtClean="0"/>
              <a:t>Gurin</a:t>
            </a:r>
            <a:r>
              <a:rPr lang="en-US" sz="1400" dirty="0"/>
              <a:t>, P., </a:t>
            </a:r>
            <a:r>
              <a:rPr lang="en-US" sz="1400" dirty="0" err="1"/>
              <a:t>Nagda</a:t>
            </a:r>
            <a:r>
              <a:rPr lang="en-US" sz="1400" dirty="0"/>
              <a:t>, B. R. A., &amp; </a:t>
            </a:r>
            <a:r>
              <a:rPr lang="en-US" sz="1400" dirty="0" err="1"/>
              <a:t>Zúñiga</a:t>
            </a:r>
            <a:r>
              <a:rPr lang="en-US" sz="1400" dirty="0"/>
              <a:t>, X. (2013). Dialogue across difference: Practice, theory, and </a:t>
            </a:r>
            <a:r>
              <a:rPr lang="en-US" sz="1400" dirty="0" smtClean="0"/>
              <a:t>research on </a:t>
            </a:r>
            <a:r>
              <a:rPr lang="en-US" sz="1400" dirty="0"/>
              <a:t>intergroup dialogue. New York: Russell Sage Foundation.</a:t>
            </a:r>
          </a:p>
          <a:p>
            <a:pPr marL="0" indent="0">
              <a:buNone/>
            </a:pPr>
            <a:r>
              <a:rPr lang="en-US" sz="1400" dirty="0" err="1" smtClean="0"/>
              <a:t>Gurin</a:t>
            </a:r>
            <a:r>
              <a:rPr lang="en-US" sz="1400" dirty="0" smtClean="0"/>
              <a:t> </a:t>
            </a:r>
            <a:r>
              <a:rPr lang="en-US" sz="1400" dirty="0"/>
              <a:t>et al., “Diversity and Higher Education: Theory and Impact on Educational Outcomes,” </a:t>
            </a:r>
            <a:r>
              <a:rPr lang="en-US" sz="1400" dirty="0" smtClean="0"/>
              <a:t>72 Harvard </a:t>
            </a:r>
            <a:r>
              <a:rPr lang="en-US" sz="1400" dirty="0"/>
              <a:t>Educ. Rev. 3, (2002) </a:t>
            </a:r>
            <a:r>
              <a:rPr lang="en-US" sz="1400" dirty="0" smtClean="0"/>
              <a:t>at </a:t>
            </a:r>
            <a:r>
              <a:rPr lang="en-US" sz="1400" dirty="0" smtClean="0">
                <a:hlinkClick r:id="rId2"/>
              </a:rPr>
              <a:t>http</a:t>
            </a:r>
            <a:r>
              <a:rPr lang="en-US" sz="1400" dirty="0">
                <a:hlinkClick r:id="rId2"/>
              </a:rPr>
              <a:t>://her.hepg.org/content/01151786u134n051/?</a:t>
            </a:r>
            <a:r>
              <a:rPr lang="en-US" sz="1400" dirty="0" smtClean="0">
                <a:hlinkClick r:id="rId2"/>
              </a:rPr>
              <a:t>p=17e07b4428be4e4ead0003c80d4245f6&amp;pi=1</a:t>
            </a:r>
            <a:r>
              <a:rPr lang="en-US" sz="1400" dirty="0" smtClean="0"/>
              <a:t>.</a:t>
            </a:r>
          </a:p>
          <a:p>
            <a:pPr marL="0" indent="0">
              <a:buNone/>
            </a:pPr>
            <a:r>
              <a:rPr lang="en-US" sz="1400" dirty="0" smtClean="0"/>
              <a:t>Jayakumar, Uma M., </a:t>
            </a:r>
            <a:r>
              <a:rPr lang="en-US" sz="1400" dirty="0"/>
              <a:t>Can Higher Education Meet the Needs of an Increasingly Diverse and Global Society</a:t>
            </a:r>
            <a:r>
              <a:rPr lang="en-US" sz="1400" i="1" dirty="0"/>
              <a:t>? </a:t>
            </a:r>
            <a:r>
              <a:rPr lang="en-US" sz="1400" dirty="0"/>
              <a:t>78 HARV. EDUC. REV. 615 (2008), </a:t>
            </a:r>
            <a:r>
              <a:rPr lang="en-US" sz="1400" i="1" dirty="0"/>
              <a:t>available at </a:t>
            </a:r>
            <a:r>
              <a:rPr lang="en-US" sz="1400" dirty="0"/>
              <a:t>http://</a:t>
            </a:r>
            <a:r>
              <a:rPr lang="en-US" sz="1400" dirty="0" smtClean="0"/>
              <a:t>diversity.cofc.edu/journal-articles/higher-education-diverse-and-global-society.</a:t>
            </a:r>
            <a:endParaRPr lang="en-US" sz="1400" dirty="0"/>
          </a:p>
          <a:p>
            <a:pPr marL="0" indent="0">
              <a:buNone/>
            </a:pPr>
            <a:r>
              <a:rPr lang="en-US" sz="1400" dirty="0" smtClean="0"/>
              <a:t>Milem </a:t>
            </a:r>
            <a:r>
              <a:rPr lang="en-US" sz="1400" dirty="0"/>
              <a:t>et al., “Making Diversity Work on Campus: A Research-Based Perspective,” in </a:t>
            </a:r>
            <a:r>
              <a:rPr lang="en-US" sz="1400" dirty="0" smtClean="0"/>
              <a:t>Making Excellence </a:t>
            </a:r>
            <a:r>
              <a:rPr lang="en-US" sz="1400" dirty="0"/>
              <a:t>Inclusive (Association of American Colleges and Universities, 2005) at </a:t>
            </a:r>
            <a:r>
              <a:rPr lang="en-US" sz="1400" dirty="0" smtClean="0"/>
              <a:t>www.siher.stanford.edu/AntonioMilemChang_makingdiversitywork.pdf.</a:t>
            </a:r>
          </a:p>
          <a:p>
            <a:pPr marL="0" indent="0">
              <a:buNone/>
            </a:pPr>
            <a:r>
              <a:rPr lang="en-US" sz="1400" dirty="0" smtClean="0"/>
              <a:t>Nelson </a:t>
            </a:r>
            <a:r>
              <a:rPr lang="en-US" sz="1400" dirty="0"/>
              <a:t>Laird</a:t>
            </a:r>
            <a:r>
              <a:rPr lang="en-US" sz="1400" dirty="0" smtClean="0"/>
              <a:t>, T.F. (2005).   </a:t>
            </a:r>
            <a:r>
              <a:rPr lang="en-US" sz="1400" i="1" dirty="0"/>
              <a:t>College Students’ Experiences with Diversity and their Effects on Academic Self-Confidence, Social Agency, and Disposition Toward Critical </a:t>
            </a:r>
            <a:r>
              <a:rPr lang="en-US" sz="1400" i="1" dirty="0" smtClean="0"/>
              <a:t>Thinking.</a:t>
            </a:r>
          </a:p>
          <a:p>
            <a:pPr marL="0" indent="0">
              <a:buNone/>
            </a:pPr>
            <a:r>
              <a:rPr lang="en-US" sz="1400" dirty="0" smtClean="0"/>
              <a:t>Palmer</a:t>
            </a:r>
            <a:r>
              <a:rPr lang="en-US" sz="1400" dirty="0"/>
              <a:t>, “A Policy Framework for </a:t>
            </a:r>
            <a:r>
              <a:rPr lang="en-US" sz="1400" dirty="0" err="1"/>
              <a:t>Reconceptualizing</a:t>
            </a:r>
            <a:r>
              <a:rPr lang="en-US" sz="1400" dirty="0"/>
              <a:t> the Legal Debate Concerning Affirmative </a:t>
            </a:r>
            <a:r>
              <a:rPr lang="en-US" sz="1400" dirty="0" smtClean="0"/>
              <a:t>Action in </a:t>
            </a:r>
            <a:r>
              <a:rPr lang="en-US" sz="1400" dirty="0"/>
              <a:t>Higher Education” in Diversity Challenged: Evidence on the Impact of Affirmative Action (G. </a:t>
            </a:r>
            <a:r>
              <a:rPr lang="en-US" sz="1400" dirty="0" err="1" smtClean="0"/>
              <a:t>Orfield</a:t>
            </a:r>
            <a:r>
              <a:rPr lang="en-US" sz="1400" dirty="0" smtClean="0"/>
              <a:t> and </a:t>
            </a:r>
            <a:r>
              <a:rPr lang="en-US" sz="1400" dirty="0"/>
              <a:t>M. </a:t>
            </a:r>
            <a:r>
              <a:rPr lang="en-US" sz="1400" dirty="0" err="1"/>
              <a:t>Kurlaender</a:t>
            </a:r>
            <a:r>
              <a:rPr lang="en-US" sz="1400" dirty="0"/>
              <a:t>, Eds., 2001).</a:t>
            </a:r>
          </a:p>
          <a:p>
            <a:pPr marL="0" indent="0">
              <a:buNone/>
            </a:pPr>
            <a:r>
              <a:rPr lang="en-US" sz="1400" dirty="0"/>
              <a:t>Shaw, Researching the Educational Benefits of Diversity, Research Report No. 2005-4 (The College Board, 2005) at </a:t>
            </a:r>
            <a:r>
              <a:rPr lang="en-US" sz="1400" dirty="0">
                <a:hlinkClick r:id="rId3"/>
              </a:rPr>
              <a:t>www.collegeboard.org/research</a:t>
            </a:r>
            <a:r>
              <a:rPr lang="en-US" sz="1400" dirty="0" smtClean="0"/>
              <a:t>.</a:t>
            </a:r>
            <a:endParaRPr lang="en-US" sz="1400" dirty="0"/>
          </a:p>
        </p:txBody>
      </p:sp>
    </p:spTree>
    <p:extLst>
      <p:ext uri="{BB962C8B-B14F-4D97-AF65-F5344CB8AC3E}">
        <p14:creationId xmlns:p14="http://schemas.microsoft.com/office/powerpoint/2010/main" val="142532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990600"/>
          </a:xfrm>
        </p:spPr>
        <p:txBody>
          <a:bodyPr/>
          <a:lstStyle/>
          <a:p>
            <a:r>
              <a:rPr lang="en-US" b="1" dirty="0" smtClean="0"/>
              <a:t>Summary of ‘diversity syllabus’ topics (1)</a:t>
            </a:r>
            <a:endParaRPr lang="en-US" b="1" dirty="0"/>
          </a:p>
        </p:txBody>
      </p:sp>
      <p:sp>
        <p:nvSpPr>
          <p:cNvPr id="3" name="Content Placeholder 2"/>
          <p:cNvSpPr>
            <a:spLocks noGrp="1"/>
          </p:cNvSpPr>
          <p:nvPr>
            <p:ph idx="1"/>
          </p:nvPr>
        </p:nvSpPr>
        <p:spPr>
          <a:xfrm>
            <a:off x="304800" y="1143000"/>
            <a:ext cx="8686800" cy="4539267"/>
          </a:xfrm>
        </p:spPr>
        <p:txBody>
          <a:bodyPr/>
          <a:lstStyle/>
          <a:p>
            <a:r>
              <a:rPr lang="en-US" dirty="0"/>
              <a:t>inclusive </a:t>
            </a:r>
            <a:r>
              <a:rPr lang="en-US" dirty="0" smtClean="0"/>
              <a:t>excellence and academic achievement</a:t>
            </a:r>
            <a:endParaRPr lang="en-US" dirty="0"/>
          </a:p>
          <a:p>
            <a:r>
              <a:rPr lang="en-US" dirty="0"/>
              <a:t>everyday challenges that minority faculty and postdocs of color face</a:t>
            </a:r>
          </a:p>
          <a:p>
            <a:r>
              <a:rPr lang="en-US" dirty="0"/>
              <a:t>challenges that fixed-term faculty face with valuation and inclusion</a:t>
            </a:r>
          </a:p>
          <a:p>
            <a:r>
              <a:rPr lang="en-US" dirty="0"/>
              <a:t>obstacles for faculty and students with family care </a:t>
            </a:r>
            <a:r>
              <a:rPr lang="en-US" dirty="0" smtClean="0"/>
              <a:t>responsibilities</a:t>
            </a:r>
            <a:endParaRPr lang="en-US" dirty="0"/>
          </a:p>
        </p:txBody>
      </p:sp>
    </p:spTree>
    <p:extLst>
      <p:ext uri="{BB962C8B-B14F-4D97-AF65-F5344CB8AC3E}">
        <p14:creationId xmlns:p14="http://schemas.microsoft.com/office/powerpoint/2010/main" val="2489820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lstStyle/>
          <a:p>
            <a:r>
              <a:rPr lang="en-US" b="1" dirty="0"/>
              <a:t>Summary of ‘diversity syllabus’ topics </a:t>
            </a:r>
            <a:r>
              <a:rPr lang="en-US" b="1" dirty="0" smtClean="0"/>
              <a:t>(2)</a:t>
            </a:r>
            <a:endParaRPr lang="en-US" dirty="0"/>
          </a:p>
        </p:txBody>
      </p:sp>
      <p:sp>
        <p:nvSpPr>
          <p:cNvPr id="3" name="Content Placeholder 2"/>
          <p:cNvSpPr>
            <a:spLocks noGrp="1"/>
          </p:cNvSpPr>
          <p:nvPr>
            <p:ph idx="1"/>
          </p:nvPr>
        </p:nvSpPr>
        <p:spPr>
          <a:xfrm>
            <a:off x="228600" y="1219200"/>
            <a:ext cx="8915400" cy="4463067"/>
          </a:xfrm>
        </p:spPr>
        <p:txBody>
          <a:bodyPr/>
          <a:lstStyle/>
          <a:p>
            <a:r>
              <a:rPr lang="en-US" sz="2800" dirty="0"/>
              <a:t>student service projects that have a lasting impact on students’ perceptions of inclusion and diversity</a:t>
            </a:r>
          </a:p>
          <a:p>
            <a:r>
              <a:rPr lang="en-US" sz="2800" dirty="0"/>
              <a:t>the impact of affordability on diversity in the student body</a:t>
            </a:r>
          </a:p>
          <a:p>
            <a:r>
              <a:rPr lang="en-US" sz="2800" dirty="0"/>
              <a:t>the power of written/unwritten rules and privilege for how power is realized and exercised in academic settings</a:t>
            </a:r>
          </a:p>
          <a:p>
            <a:r>
              <a:rPr lang="en-US" sz="2800" dirty="0"/>
              <a:t>male minority student retention and mentoring</a:t>
            </a:r>
          </a:p>
          <a:p>
            <a:r>
              <a:rPr lang="en-US" sz="2800" dirty="0"/>
              <a:t>the impact of </a:t>
            </a:r>
            <a:r>
              <a:rPr lang="en-US" sz="2800" dirty="0" err="1"/>
              <a:t>microaggressions</a:t>
            </a:r>
            <a:r>
              <a:rPr lang="en-US" sz="2800" dirty="0"/>
              <a:t> on how students of color experience </a:t>
            </a:r>
            <a:r>
              <a:rPr lang="en-US" sz="2800" dirty="0" smtClean="0"/>
              <a:t>Carolina</a:t>
            </a:r>
            <a:endParaRPr lang="en-US" sz="2800" dirty="0"/>
          </a:p>
        </p:txBody>
      </p:sp>
    </p:spTree>
    <p:extLst>
      <p:ext uri="{BB962C8B-B14F-4D97-AF65-F5344CB8AC3E}">
        <p14:creationId xmlns:p14="http://schemas.microsoft.com/office/powerpoint/2010/main" val="103561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US" sz="3200" b="1" dirty="0" smtClean="0"/>
              <a:t>Why </a:t>
            </a:r>
            <a:r>
              <a:rPr lang="en-US" sz="3200" b="1" dirty="0" smtClean="0"/>
              <a:t>focus </a:t>
            </a:r>
            <a:r>
              <a:rPr lang="en-US" sz="3200" b="1" dirty="0"/>
              <a:t>o</a:t>
            </a:r>
            <a:r>
              <a:rPr lang="en-US" sz="3200" b="1" dirty="0" smtClean="0"/>
              <a:t>n </a:t>
            </a:r>
            <a:r>
              <a:rPr lang="en-US" sz="3200" b="1" dirty="0"/>
              <a:t>e</a:t>
            </a:r>
            <a:r>
              <a:rPr lang="en-US" sz="3200" b="1" dirty="0" smtClean="0"/>
              <a:t>ducational </a:t>
            </a:r>
            <a:r>
              <a:rPr lang="en-US" sz="3200" b="1" dirty="0"/>
              <a:t>b</a:t>
            </a:r>
            <a:r>
              <a:rPr lang="en-US" sz="3200" b="1" dirty="0" smtClean="0"/>
              <a:t>enefits </a:t>
            </a:r>
            <a:r>
              <a:rPr lang="en-US" sz="3200" b="1" dirty="0" smtClean="0"/>
              <a:t>of </a:t>
            </a:r>
            <a:r>
              <a:rPr lang="en-US" sz="3200" b="1" dirty="0" smtClean="0"/>
              <a:t>diversity</a:t>
            </a:r>
            <a:r>
              <a:rPr lang="en-US" sz="3200" b="1" dirty="0" smtClean="0"/>
              <a:t>?</a:t>
            </a:r>
            <a:endParaRPr lang="en-US" sz="3200" b="1" dirty="0"/>
          </a:p>
        </p:txBody>
      </p:sp>
      <p:sp>
        <p:nvSpPr>
          <p:cNvPr id="3" name="Content Placeholder 2"/>
          <p:cNvSpPr>
            <a:spLocks noGrp="1"/>
          </p:cNvSpPr>
          <p:nvPr>
            <p:ph idx="1"/>
          </p:nvPr>
        </p:nvSpPr>
        <p:spPr>
          <a:xfrm>
            <a:off x="457200" y="1066800"/>
            <a:ext cx="8382000" cy="5105400"/>
          </a:xfrm>
        </p:spPr>
        <p:txBody>
          <a:bodyPr>
            <a:noAutofit/>
          </a:bodyPr>
          <a:lstStyle/>
          <a:p>
            <a:pPr marL="0" indent="0">
              <a:buNone/>
            </a:pPr>
            <a:r>
              <a:rPr lang="en-US" sz="2400" i="1" dirty="0">
                <a:latin typeface="+mj-lt"/>
              </a:rPr>
              <a:t>The “educational benefits that diversity is designed to produce … are substantial, … important </a:t>
            </a:r>
            <a:r>
              <a:rPr lang="en-US" sz="2400" i="1" dirty="0" smtClean="0">
                <a:latin typeface="+mj-lt"/>
              </a:rPr>
              <a:t>and laudable</a:t>
            </a:r>
            <a:r>
              <a:rPr lang="en-US" sz="2400" i="1" dirty="0">
                <a:latin typeface="+mj-lt"/>
              </a:rPr>
              <a:t>. … [S]</a:t>
            </a:r>
            <a:r>
              <a:rPr lang="en-US" sz="2400" i="1" dirty="0" err="1">
                <a:latin typeface="+mj-lt"/>
              </a:rPr>
              <a:t>tudent</a:t>
            </a:r>
            <a:r>
              <a:rPr lang="en-US" sz="2400" i="1" dirty="0">
                <a:latin typeface="+mj-lt"/>
              </a:rPr>
              <a:t> body diversity promotes learning outcomes, and better prepares students for </a:t>
            </a:r>
            <a:r>
              <a:rPr lang="en-US" sz="2400" i="1" dirty="0" smtClean="0">
                <a:latin typeface="+mj-lt"/>
              </a:rPr>
              <a:t>an increasingly </a:t>
            </a:r>
            <a:r>
              <a:rPr lang="en-US" sz="2400" i="1" dirty="0">
                <a:latin typeface="+mj-lt"/>
              </a:rPr>
              <a:t>diverse workforce and society, and better prepares them as professionals. … These </a:t>
            </a:r>
            <a:r>
              <a:rPr lang="en-US" sz="2400" i="1" dirty="0" smtClean="0">
                <a:latin typeface="+mj-lt"/>
              </a:rPr>
              <a:t>benefits are </a:t>
            </a:r>
            <a:r>
              <a:rPr lang="en-US" sz="2400" i="1" dirty="0">
                <a:latin typeface="+mj-lt"/>
              </a:rPr>
              <a:t>not theoretical but real, as major American businesses have made clear that the skills needed </a:t>
            </a:r>
            <a:r>
              <a:rPr lang="en-US" sz="2400" i="1" dirty="0" smtClean="0">
                <a:latin typeface="+mj-lt"/>
              </a:rPr>
              <a:t>in today’s </a:t>
            </a:r>
            <a:r>
              <a:rPr lang="en-US" sz="2400" i="1" dirty="0">
                <a:latin typeface="+mj-lt"/>
              </a:rPr>
              <a:t>increasingly global marketplace can only be developed through exposure to widely </a:t>
            </a:r>
            <a:r>
              <a:rPr lang="en-US" sz="2400" i="1" dirty="0" smtClean="0">
                <a:latin typeface="+mj-lt"/>
              </a:rPr>
              <a:t>diverse people</a:t>
            </a:r>
            <a:r>
              <a:rPr lang="en-US" sz="2400" i="1" dirty="0">
                <a:latin typeface="+mj-lt"/>
              </a:rPr>
              <a:t>, cultures, ideas and viewpoints.”</a:t>
            </a:r>
          </a:p>
          <a:p>
            <a:pPr marL="0" indent="0">
              <a:buNone/>
            </a:pPr>
            <a:endParaRPr lang="en-US" sz="1600" dirty="0" smtClean="0">
              <a:latin typeface="+mj-lt"/>
            </a:endParaRPr>
          </a:p>
          <a:p>
            <a:pPr marL="0" indent="0">
              <a:buNone/>
            </a:pPr>
            <a:r>
              <a:rPr lang="en-US" sz="2400" dirty="0" smtClean="0">
                <a:latin typeface="+mj-lt"/>
              </a:rPr>
              <a:t>Justice </a:t>
            </a:r>
            <a:r>
              <a:rPr lang="en-US" sz="2400" dirty="0">
                <a:latin typeface="+mj-lt"/>
              </a:rPr>
              <a:t>Sandra Day O’Connor in </a:t>
            </a:r>
            <a:r>
              <a:rPr lang="en-US" sz="2400" i="1" dirty="0" err="1">
                <a:latin typeface="+mj-lt"/>
              </a:rPr>
              <a:t>Grutter</a:t>
            </a:r>
            <a:r>
              <a:rPr lang="en-US" sz="2400" i="1" dirty="0">
                <a:latin typeface="+mj-lt"/>
              </a:rPr>
              <a:t> v. Bollinger </a:t>
            </a:r>
            <a:r>
              <a:rPr lang="en-US" sz="2400" dirty="0">
                <a:latin typeface="+mj-lt"/>
              </a:rPr>
              <a:t>(2003), citing in </a:t>
            </a:r>
            <a:r>
              <a:rPr lang="en-US" sz="2400" dirty="0" smtClean="0">
                <a:latin typeface="+mj-lt"/>
              </a:rPr>
              <a:t>part briefs </a:t>
            </a:r>
            <a:r>
              <a:rPr lang="en-US" sz="2400" dirty="0">
                <a:latin typeface="+mj-lt"/>
              </a:rPr>
              <a:t>of major corporations, including General Motors Corp. and 3M.</a:t>
            </a:r>
          </a:p>
        </p:txBody>
      </p:sp>
    </p:spTree>
    <p:extLst>
      <p:ext uri="{BB962C8B-B14F-4D97-AF65-F5344CB8AC3E}">
        <p14:creationId xmlns:p14="http://schemas.microsoft.com/office/powerpoint/2010/main" val="3369285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What </a:t>
            </a:r>
            <a:r>
              <a:rPr lang="en-US" sz="3600" b="1" dirty="0" smtClean="0"/>
              <a:t>are </a:t>
            </a:r>
            <a:r>
              <a:rPr lang="en-US" sz="3600" b="1" dirty="0"/>
              <a:t>t</a:t>
            </a:r>
            <a:r>
              <a:rPr lang="en-US" sz="3600" b="1" dirty="0" smtClean="0"/>
              <a:t>he </a:t>
            </a:r>
            <a:r>
              <a:rPr lang="en-US" sz="3600" b="1" dirty="0"/>
              <a:t>e</a:t>
            </a:r>
            <a:r>
              <a:rPr lang="en-US" sz="3600" b="1" dirty="0" smtClean="0"/>
              <a:t>ducational </a:t>
            </a:r>
            <a:r>
              <a:rPr lang="en-US" sz="3600" b="1" dirty="0"/>
              <a:t>b</a:t>
            </a:r>
            <a:r>
              <a:rPr lang="en-US" sz="3600" b="1" dirty="0" smtClean="0"/>
              <a:t>enefits </a:t>
            </a:r>
            <a:r>
              <a:rPr lang="en-US" sz="3600" b="1" dirty="0" smtClean="0"/>
              <a:t>of </a:t>
            </a:r>
            <a:r>
              <a:rPr lang="en-US" sz="3600" b="1" dirty="0" smtClean="0"/>
              <a:t>diversity </a:t>
            </a:r>
            <a:r>
              <a:rPr lang="en-US" sz="3600" b="1" dirty="0" smtClean="0"/>
              <a:t>in </a:t>
            </a:r>
            <a:r>
              <a:rPr lang="en-US" sz="3600" b="1" dirty="0" smtClean="0"/>
              <a:t>higher </a:t>
            </a:r>
            <a:r>
              <a:rPr lang="en-US" sz="3600" b="1" dirty="0"/>
              <a:t>e</a:t>
            </a:r>
            <a:r>
              <a:rPr lang="en-US" sz="3600" b="1" dirty="0" smtClean="0"/>
              <a:t>ducation</a:t>
            </a:r>
            <a:r>
              <a:rPr lang="en-US" sz="3600" b="1" dirty="0" smtClean="0"/>
              <a:t>? </a:t>
            </a:r>
            <a:br>
              <a:rPr lang="en-US" sz="3600" b="1" dirty="0" smtClean="0"/>
            </a:br>
            <a:r>
              <a:rPr lang="en-US" sz="1600" b="1" dirty="0" smtClean="0"/>
              <a:t>(</a:t>
            </a:r>
            <a:r>
              <a:rPr lang="en-US" sz="1600" b="1" dirty="0"/>
              <a:t>source = Wells et al., How Racially Diverse Schools and Classrooms Can Benefit All </a:t>
            </a:r>
            <a:r>
              <a:rPr lang="en-US" sz="1600" b="1" dirty="0" smtClean="0"/>
              <a:t>Students)</a:t>
            </a:r>
            <a:endParaRPr lang="en-US" sz="1600" b="1" dirty="0"/>
          </a:p>
        </p:txBody>
      </p:sp>
      <p:sp>
        <p:nvSpPr>
          <p:cNvPr id="3" name="Content Placeholder 2"/>
          <p:cNvSpPr>
            <a:spLocks noGrp="1"/>
          </p:cNvSpPr>
          <p:nvPr>
            <p:ph idx="1"/>
          </p:nvPr>
        </p:nvSpPr>
        <p:spPr>
          <a:xfrm>
            <a:off x="152400" y="1524000"/>
            <a:ext cx="8686800" cy="4158267"/>
          </a:xfrm>
        </p:spPr>
        <p:txBody>
          <a:bodyPr>
            <a:noAutofit/>
          </a:bodyPr>
          <a:lstStyle/>
          <a:p>
            <a:r>
              <a:rPr lang="en-US" sz="2000" b="1" dirty="0"/>
              <a:t>Enhanced </a:t>
            </a:r>
            <a:r>
              <a:rPr lang="en-US" sz="2000" b="1" dirty="0" smtClean="0"/>
              <a:t>learning </a:t>
            </a:r>
            <a:r>
              <a:rPr lang="en-US" sz="2000" b="1" dirty="0"/>
              <a:t>o</a:t>
            </a:r>
            <a:r>
              <a:rPr lang="en-US" sz="2000" b="1" dirty="0" smtClean="0"/>
              <a:t>utcomes </a:t>
            </a:r>
            <a:r>
              <a:rPr lang="en-US" sz="2000" b="1" dirty="0"/>
              <a:t>for </a:t>
            </a:r>
            <a:r>
              <a:rPr lang="en-US" sz="2000" b="1" dirty="0" smtClean="0"/>
              <a:t>all students</a:t>
            </a:r>
            <a:endParaRPr lang="en-US" sz="2000" b="1" dirty="0" smtClean="0"/>
          </a:p>
          <a:p>
            <a:pPr lvl="1"/>
            <a:r>
              <a:rPr lang="en-US" sz="2000" dirty="0"/>
              <a:t>exposure to diversity enhances critical thinking and problem-solving ability, while also improving several other attributes related to academic success, including student satisfaction and motivation, general knowledge, and intellectual </a:t>
            </a:r>
            <a:r>
              <a:rPr lang="en-US" sz="2000" dirty="0" smtClean="0"/>
              <a:t>self-confidence</a:t>
            </a:r>
          </a:p>
          <a:p>
            <a:pPr lvl="1"/>
            <a:r>
              <a:rPr lang="en-US" sz="2000" dirty="0" smtClean="0"/>
              <a:t>Inclusion of different perspectives, especially divergent ones, lead to the kind of learning outcomes that educators, </a:t>
            </a:r>
            <a:r>
              <a:rPr lang="en-US" sz="2000" b="1" u="sng" dirty="0" smtClean="0"/>
              <a:t>regardless of field</a:t>
            </a:r>
            <a:r>
              <a:rPr lang="en-US" sz="2000" dirty="0" smtClean="0"/>
              <a:t>, are interested in</a:t>
            </a:r>
          </a:p>
          <a:p>
            <a:r>
              <a:rPr lang="en-US" sz="2000" b="1" dirty="0"/>
              <a:t>Increased </a:t>
            </a:r>
            <a:r>
              <a:rPr lang="en-US" sz="2000" b="1" dirty="0" smtClean="0"/>
              <a:t>intercultural </a:t>
            </a:r>
            <a:r>
              <a:rPr lang="en-US" sz="2000" b="1" dirty="0"/>
              <a:t>and </a:t>
            </a:r>
            <a:r>
              <a:rPr lang="en-US" sz="2000" b="1" dirty="0" smtClean="0"/>
              <a:t>cross-racial </a:t>
            </a:r>
            <a:r>
              <a:rPr lang="en-US" sz="2000" b="1" dirty="0"/>
              <a:t>k</a:t>
            </a:r>
            <a:r>
              <a:rPr lang="en-US" sz="2000" b="1" dirty="0" smtClean="0"/>
              <a:t>nowledge</a:t>
            </a:r>
            <a:r>
              <a:rPr lang="en-US" sz="2000" b="1" dirty="0"/>
              <a:t>, </a:t>
            </a:r>
            <a:r>
              <a:rPr lang="en-US" sz="2000" b="1" dirty="0" smtClean="0"/>
              <a:t>understanding</a:t>
            </a:r>
            <a:r>
              <a:rPr lang="en-US" sz="2000" b="1" dirty="0"/>
              <a:t>, and </a:t>
            </a:r>
            <a:r>
              <a:rPr lang="en-US" sz="2000" b="1" dirty="0" smtClean="0"/>
              <a:t>empathy</a:t>
            </a:r>
            <a:endParaRPr lang="en-US" sz="2000" dirty="0" smtClean="0"/>
          </a:p>
          <a:p>
            <a:pPr lvl="1"/>
            <a:r>
              <a:rPr lang="en-US" sz="2000" dirty="0" smtClean="0"/>
              <a:t>correlation </a:t>
            </a:r>
            <a:r>
              <a:rPr lang="en-US" sz="2000" dirty="0"/>
              <a:t>between campus and classroom diversity and an enhanced ability of students to exhibit interracial understanding, empathy, and an ability to live with and learn from people of diverse backgrounds</a:t>
            </a:r>
            <a:endParaRPr lang="en-US" sz="2000" dirty="0" smtClean="0"/>
          </a:p>
          <a:p>
            <a:pPr marL="0" indent="0">
              <a:buNone/>
            </a:pPr>
            <a:endParaRPr lang="en-US" sz="2000" dirty="0" smtClean="0"/>
          </a:p>
          <a:p>
            <a:endParaRPr lang="en-US" sz="2000" b="1" dirty="0"/>
          </a:p>
        </p:txBody>
      </p:sp>
    </p:spTree>
    <p:extLst>
      <p:ext uri="{BB962C8B-B14F-4D97-AF65-F5344CB8AC3E}">
        <p14:creationId xmlns:p14="http://schemas.microsoft.com/office/powerpoint/2010/main" val="2324421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Benefits from </a:t>
            </a:r>
            <a:r>
              <a:rPr lang="en-US" sz="2800" b="1" dirty="0"/>
              <a:t>h</a:t>
            </a:r>
            <a:r>
              <a:rPr lang="en-US" sz="2800" b="1" dirty="0" smtClean="0"/>
              <a:t>igher </a:t>
            </a:r>
            <a:r>
              <a:rPr lang="en-US" sz="2800" b="1" dirty="0"/>
              <a:t>e</a:t>
            </a:r>
            <a:r>
              <a:rPr lang="en-US" sz="2800" b="1" dirty="0" smtClean="0"/>
              <a:t>ducation </a:t>
            </a:r>
            <a:r>
              <a:rPr lang="en-US" sz="2800" b="1" dirty="0"/>
              <a:t>r</a:t>
            </a:r>
            <a:r>
              <a:rPr lang="en-US" sz="2800" b="1" dirty="0" smtClean="0"/>
              <a:t>esearch </a:t>
            </a:r>
            <a:r>
              <a:rPr lang="en-US" sz="2800" b="1" dirty="0" smtClean="0"/>
              <a:t>(cont’d) </a:t>
            </a:r>
            <a:br>
              <a:rPr lang="en-US" sz="2800" b="1" dirty="0" smtClean="0"/>
            </a:br>
            <a:r>
              <a:rPr lang="en-US" sz="1600" b="1" dirty="0"/>
              <a:t>(</a:t>
            </a:r>
            <a:r>
              <a:rPr lang="en-US" sz="1600" b="1" dirty="0" smtClean="0"/>
              <a:t>source </a:t>
            </a:r>
            <a:r>
              <a:rPr lang="en-US" sz="1600" b="1" dirty="0"/>
              <a:t>= Wells et al., How Racially Diverse Schools and Classrooms Can Benefit All Students</a:t>
            </a:r>
            <a:r>
              <a:rPr lang="en-US" sz="1600" b="1" dirty="0" smtClean="0"/>
              <a:t>)</a:t>
            </a:r>
            <a:endParaRPr lang="en-US" sz="2400" b="1" dirty="0"/>
          </a:p>
        </p:txBody>
      </p:sp>
      <p:sp>
        <p:nvSpPr>
          <p:cNvPr id="3" name="Content Placeholder 2"/>
          <p:cNvSpPr>
            <a:spLocks noGrp="1"/>
          </p:cNvSpPr>
          <p:nvPr>
            <p:ph idx="1"/>
          </p:nvPr>
        </p:nvSpPr>
        <p:spPr>
          <a:xfrm>
            <a:off x="0" y="1066800"/>
            <a:ext cx="9144000" cy="4615467"/>
          </a:xfrm>
        </p:spPr>
        <p:txBody>
          <a:bodyPr>
            <a:noAutofit/>
          </a:bodyPr>
          <a:lstStyle/>
          <a:p>
            <a:r>
              <a:rPr lang="en-US" sz="2000" b="1" dirty="0" smtClean="0"/>
              <a:t>Better preparation </a:t>
            </a:r>
            <a:r>
              <a:rPr lang="en-US" sz="2000" b="1" dirty="0"/>
              <a:t>for </a:t>
            </a:r>
            <a:r>
              <a:rPr lang="en-US" sz="2000" b="1" dirty="0" smtClean="0"/>
              <a:t>employment </a:t>
            </a:r>
            <a:r>
              <a:rPr lang="en-US" sz="2000" b="1" dirty="0"/>
              <a:t>in the </a:t>
            </a:r>
            <a:r>
              <a:rPr lang="en-US" sz="2000" b="1" dirty="0" smtClean="0"/>
              <a:t>global </a:t>
            </a:r>
            <a:r>
              <a:rPr lang="en-US" sz="2000" b="1" dirty="0"/>
              <a:t>e</a:t>
            </a:r>
            <a:r>
              <a:rPr lang="en-US" sz="2000" b="1" dirty="0" smtClean="0"/>
              <a:t>conomy</a:t>
            </a:r>
            <a:endParaRPr lang="en-US" sz="2000" b="1" dirty="0" smtClean="0"/>
          </a:p>
          <a:p>
            <a:pPr lvl="1"/>
            <a:r>
              <a:rPr lang="en-US" sz="2000" dirty="0"/>
              <a:t>A brief filed </a:t>
            </a:r>
            <a:r>
              <a:rPr lang="en-US" sz="2000" dirty="0" smtClean="0"/>
              <a:t>in Fisher by </a:t>
            </a:r>
            <a:r>
              <a:rPr lang="en-US" sz="2000" dirty="0"/>
              <a:t>nearly half of the Fortune 100 companies, including Apple, Johnson &amp; Johnson, and Starbucks, argued that to succeed in a global economy, they must hire highly trained employees of all races, religions, cultures, and economic backgrounds. They noted that it is also critical that “</a:t>
            </a:r>
            <a:r>
              <a:rPr lang="en-US" sz="2000" i="1" dirty="0"/>
              <a:t>all </a:t>
            </a:r>
            <a:r>
              <a:rPr lang="en-US" sz="2000" dirty="0"/>
              <a:t>of their university-trained employees” enter the workforce with experience in sharing ideas, experiences, viewpoints, and approaches with diverse groups of people. In fact, such cross-cultural skills are a “business and economic imperative,” given that they must operate in national and global economies that are increasingly </a:t>
            </a:r>
            <a:r>
              <a:rPr lang="en-US" sz="2000" dirty="0" smtClean="0"/>
              <a:t>diverse.</a:t>
            </a:r>
          </a:p>
          <a:p>
            <a:r>
              <a:rPr lang="en-US" sz="2000" b="1" dirty="0"/>
              <a:t>Increased </a:t>
            </a:r>
            <a:r>
              <a:rPr lang="en-US" sz="2000" b="1" dirty="0" smtClean="0"/>
              <a:t>“democratic </a:t>
            </a:r>
            <a:r>
              <a:rPr lang="en-US" sz="2000" b="1" dirty="0"/>
              <a:t>o</a:t>
            </a:r>
            <a:r>
              <a:rPr lang="en-US" sz="2000" b="1" dirty="0" smtClean="0"/>
              <a:t>utcomes</a:t>
            </a:r>
            <a:r>
              <a:rPr lang="en-US" sz="2000" b="1" dirty="0"/>
              <a:t>,” including </a:t>
            </a:r>
            <a:r>
              <a:rPr lang="en-US" sz="2000" b="1" dirty="0" smtClean="0"/>
              <a:t>engagement </a:t>
            </a:r>
            <a:r>
              <a:rPr lang="en-US" sz="2000" b="1" dirty="0"/>
              <a:t>in </a:t>
            </a:r>
            <a:r>
              <a:rPr lang="en-US" sz="2000" b="1" dirty="0" smtClean="0"/>
              <a:t>political </a:t>
            </a:r>
            <a:r>
              <a:rPr lang="en-US" sz="2000" b="1" dirty="0"/>
              <a:t>i</a:t>
            </a:r>
            <a:r>
              <a:rPr lang="en-US" sz="2000" b="1" dirty="0" smtClean="0"/>
              <a:t>ssues </a:t>
            </a:r>
            <a:r>
              <a:rPr lang="en-US" sz="2000" b="1" dirty="0"/>
              <a:t>and </a:t>
            </a:r>
            <a:r>
              <a:rPr lang="en-US" sz="2000" b="1" dirty="0" smtClean="0"/>
              <a:t>participation </a:t>
            </a:r>
            <a:r>
              <a:rPr lang="en-US" sz="2000" b="1" dirty="0"/>
              <a:t>in </a:t>
            </a:r>
            <a:r>
              <a:rPr lang="en-US" sz="2000" b="1" dirty="0" smtClean="0"/>
              <a:t>democratic </a:t>
            </a:r>
            <a:r>
              <a:rPr lang="en-US" sz="2000" b="1" dirty="0"/>
              <a:t>p</a:t>
            </a:r>
            <a:r>
              <a:rPr lang="en-US" sz="2000" b="1" dirty="0" smtClean="0"/>
              <a:t>rocesses</a:t>
            </a:r>
            <a:endParaRPr lang="en-US" sz="2000" b="1" dirty="0" smtClean="0"/>
          </a:p>
          <a:p>
            <a:pPr lvl="1"/>
            <a:r>
              <a:rPr lang="en-US" sz="2000" dirty="0"/>
              <a:t>Students develop improved civic attitudes toward democratic participation, civic behaviors such as participating in community activities, and intentions to participate in civic activities resulting from diverse learning experiences</a:t>
            </a:r>
            <a:r>
              <a:rPr lang="en-US" sz="2000" dirty="0" smtClean="0"/>
              <a:t>.</a:t>
            </a:r>
            <a:endParaRPr lang="en-US" sz="2000" b="1" dirty="0"/>
          </a:p>
        </p:txBody>
      </p:sp>
    </p:spTree>
    <p:extLst>
      <p:ext uri="{BB962C8B-B14F-4D97-AF65-F5344CB8AC3E}">
        <p14:creationId xmlns:p14="http://schemas.microsoft.com/office/powerpoint/2010/main" val="189128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Educational </a:t>
            </a:r>
            <a:r>
              <a:rPr lang="en-US" sz="3600" b="1" dirty="0" smtClean="0"/>
              <a:t>benefits </a:t>
            </a:r>
            <a:r>
              <a:rPr lang="en-US" sz="3600" b="1" dirty="0" smtClean="0"/>
              <a:t>for </a:t>
            </a:r>
            <a:r>
              <a:rPr lang="en-US" sz="3600" b="1" dirty="0" smtClean="0"/>
              <a:t>minorities</a:t>
            </a:r>
            <a:r>
              <a:rPr lang="en-US" sz="3600" b="1" dirty="0" smtClean="0"/>
              <a:t/>
            </a:r>
            <a:br>
              <a:rPr lang="en-US" sz="3600" b="1" dirty="0" smtClean="0"/>
            </a:br>
            <a:r>
              <a:rPr lang="en-US" sz="2700" dirty="0" smtClean="0"/>
              <a:t>(source = </a:t>
            </a:r>
            <a:r>
              <a:rPr lang="en-US" sz="2700" dirty="0"/>
              <a:t>American Educational Research </a:t>
            </a:r>
            <a:r>
              <a:rPr lang="en-US" sz="2700" dirty="0" smtClean="0"/>
              <a:t>Association et al.)</a:t>
            </a:r>
            <a:endParaRPr lang="en-US" sz="2700" dirty="0"/>
          </a:p>
        </p:txBody>
      </p:sp>
      <p:sp>
        <p:nvSpPr>
          <p:cNvPr id="3" name="Content Placeholder 2"/>
          <p:cNvSpPr>
            <a:spLocks noGrp="1"/>
          </p:cNvSpPr>
          <p:nvPr>
            <p:ph idx="1"/>
          </p:nvPr>
        </p:nvSpPr>
        <p:spPr>
          <a:xfrm>
            <a:off x="304800" y="1295400"/>
            <a:ext cx="8610600" cy="4830763"/>
          </a:xfrm>
        </p:spPr>
        <p:txBody>
          <a:bodyPr>
            <a:noAutofit/>
          </a:bodyPr>
          <a:lstStyle/>
          <a:p>
            <a:pPr marL="0" indent="0">
              <a:buNone/>
            </a:pPr>
            <a:r>
              <a:rPr lang="en-US" dirty="0" smtClean="0"/>
              <a:t>Isolation</a:t>
            </a:r>
            <a:r>
              <a:rPr lang="en-US" dirty="0"/>
              <a:t>, subordination, and negative stereotyping are commonplace in settings where minority numbers are especially low and the norms and behaviors of majority groups dominate</a:t>
            </a:r>
            <a:r>
              <a:rPr lang="en-US" dirty="0" smtClean="0"/>
              <a:t>.  These </a:t>
            </a:r>
            <a:r>
              <a:rPr lang="en-US" dirty="0"/>
              <a:t>experiences become less prevalent and less detrimental to black, Latino, and Asian students when campuses are more diverse and minority students are not tokens, thereby enhancing their learning experience and outcomes. </a:t>
            </a:r>
            <a:endParaRPr lang="en-US" dirty="0" smtClean="0"/>
          </a:p>
        </p:txBody>
      </p:sp>
    </p:spTree>
    <p:extLst>
      <p:ext uri="{BB962C8B-B14F-4D97-AF65-F5344CB8AC3E}">
        <p14:creationId xmlns:p14="http://schemas.microsoft.com/office/powerpoint/2010/main" val="3655614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Educational </a:t>
            </a:r>
            <a:r>
              <a:rPr lang="en-US" sz="3200" b="1" dirty="0" smtClean="0"/>
              <a:t>benefits </a:t>
            </a:r>
            <a:r>
              <a:rPr lang="en-US" sz="3200" b="1" dirty="0"/>
              <a:t>a</a:t>
            </a:r>
            <a:r>
              <a:rPr lang="en-US" sz="3200" b="1" dirty="0" smtClean="0"/>
              <a:t>cross </a:t>
            </a:r>
            <a:r>
              <a:rPr lang="en-US" sz="3200" b="1" dirty="0"/>
              <a:t>f</a:t>
            </a:r>
            <a:r>
              <a:rPr lang="en-US" sz="3200" b="1" dirty="0" smtClean="0"/>
              <a:t>ields</a:t>
            </a:r>
            <a:endParaRPr lang="en-US" sz="3200" b="1" dirty="0"/>
          </a:p>
        </p:txBody>
      </p:sp>
      <p:sp>
        <p:nvSpPr>
          <p:cNvPr id="3" name="Content Placeholder 2"/>
          <p:cNvSpPr>
            <a:spLocks noGrp="1"/>
          </p:cNvSpPr>
          <p:nvPr>
            <p:ph idx="1"/>
          </p:nvPr>
        </p:nvSpPr>
        <p:spPr>
          <a:xfrm>
            <a:off x="228600" y="990600"/>
            <a:ext cx="8839200" cy="5287963"/>
          </a:xfrm>
        </p:spPr>
        <p:txBody>
          <a:bodyPr>
            <a:noAutofit/>
          </a:bodyPr>
          <a:lstStyle/>
          <a:p>
            <a:pPr marL="0" indent="0">
              <a:buNone/>
            </a:pPr>
            <a:r>
              <a:rPr lang="en-US" sz="2400" dirty="0" smtClean="0"/>
              <a:t>Joe DeSimone and Crista Farrell, Editorial in Science Translational Medicine (2014):</a:t>
            </a:r>
          </a:p>
          <a:p>
            <a:pPr marL="0" indent="0">
              <a:buNone/>
            </a:pPr>
            <a:r>
              <a:rPr lang="en-US" sz="2400" dirty="0" smtClean="0"/>
              <a:t>“We </a:t>
            </a:r>
            <a:r>
              <a:rPr lang="en-US" sz="2400" dirty="0"/>
              <a:t>learn the most from those we have the least in common with. Diversity that </a:t>
            </a:r>
            <a:r>
              <a:rPr lang="en-US" sz="2400" dirty="0" smtClean="0"/>
              <a:t>arises from </a:t>
            </a:r>
            <a:r>
              <a:rPr lang="en-US" sz="2400" dirty="0"/>
              <a:t>ethnic, cultural, socioeconomic, professional, and experiential </a:t>
            </a:r>
            <a:r>
              <a:rPr lang="en-US" sz="2400" dirty="0" smtClean="0"/>
              <a:t>dif</a:t>
            </a:r>
            <a:r>
              <a:rPr lang="en-US" sz="2400" dirty="0"/>
              <a:t>f</a:t>
            </a:r>
            <a:r>
              <a:rPr lang="en-US" sz="2400" dirty="0" smtClean="0"/>
              <a:t>erences </a:t>
            </a:r>
            <a:r>
              <a:rPr lang="en-US" sz="2400" dirty="0"/>
              <a:t>forms </a:t>
            </a:r>
            <a:r>
              <a:rPr lang="en-US" sz="2400" b="1" dirty="0" smtClean="0"/>
              <a:t>fertile ground </a:t>
            </a:r>
            <a:r>
              <a:rPr lang="en-US" sz="2400" b="1" dirty="0"/>
              <a:t>for innovation</a:t>
            </a:r>
            <a:r>
              <a:rPr lang="en-US" sz="2400" dirty="0"/>
              <a:t>. A successful </a:t>
            </a:r>
            <a:r>
              <a:rPr lang="en-US" sz="2400" dirty="0" smtClean="0"/>
              <a:t>scientif</a:t>
            </a:r>
            <a:r>
              <a:rPr lang="en-US" sz="2400" dirty="0"/>
              <a:t>i</a:t>
            </a:r>
            <a:r>
              <a:rPr lang="en-US" sz="2400" dirty="0" smtClean="0"/>
              <a:t>c </a:t>
            </a:r>
            <a:r>
              <a:rPr lang="en-US" sz="2400" dirty="0"/>
              <a:t>endeavor is one that attracts and </a:t>
            </a:r>
            <a:r>
              <a:rPr lang="en-US" sz="2400" dirty="0" smtClean="0"/>
              <a:t>cultivates diversity</a:t>
            </a:r>
            <a:r>
              <a:rPr lang="en-US" sz="2400" dirty="0"/>
              <a:t>, draws upon its breadth and depth, and thrives on the creativity it sparks. </a:t>
            </a:r>
            <a:r>
              <a:rPr lang="en-US" sz="2400" dirty="0" smtClean="0"/>
              <a:t>Merging the </a:t>
            </a:r>
            <a:r>
              <a:rPr lang="en-US" sz="2400" dirty="0"/>
              <a:t>talents, knowledge, perspectives, and experiences of dedicated and varied </a:t>
            </a:r>
            <a:r>
              <a:rPr lang="en-US" sz="2400" dirty="0" smtClean="0"/>
              <a:t>individuals provides </a:t>
            </a:r>
            <a:r>
              <a:rPr lang="en-US" sz="2400" dirty="0"/>
              <a:t>an advantaged framework for problem-solving. Harnessing human </a:t>
            </a:r>
            <a:r>
              <a:rPr lang="en-US" sz="2400" dirty="0" smtClean="0"/>
              <a:t>diversity effectively </a:t>
            </a:r>
            <a:r>
              <a:rPr lang="en-US" sz="2400" dirty="0"/>
              <a:t>can have major implications for the advancement of science and </a:t>
            </a:r>
            <a:r>
              <a:rPr lang="en-US" sz="2400" dirty="0" smtClean="0"/>
              <a:t>society . . . .”</a:t>
            </a:r>
          </a:p>
        </p:txBody>
      </p:sp>
    </p:spTree>
    <p:extLst>
      <p:ext uri="{BB962C8B-B14F-4D97-AF65-F5344CB8AC3E}">
        <p14:creationId xmlns:p14="http://schemas.microsoft.com/office/powerpoint/2010/main" val="109311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Educational </a:t>
            </a:r>
            <a:r>
              <a:rPr lang="en-US" sz="3600" b="1" dirty="0" smtClean="0"/>
              <a:t>benefits </a:t>
            </a:r>
            <a:r>
              <a:rPr lang="en-US" sz="3600" b="1" dirty="0"/>
              <a:t>o</a:t>
            </a:r>
            <a:r>
              <a:rPr lang="en-US" sz="3600" b="1" dirty="0" smtClean="0"/>
              <a:t>utside </a:t>
            </a:r>
            <a:r>
              <a:rPr lang="en-US" sz="3600" b="1" dirty="0" smtClean="0"/>
              <a:t>the </a:t>
            </a:r>
            <a:r>
              <a:rPr lang="en-US" sz="3600" b="1" dirty="0" smtClean="0"/>
              <a:t>classroom</a:t>
            </a:r>
            <a:r>
              <a:rPr lang="en-US" sz="3600" b="1" dirty="0" smtClean="0"/>
              <a:t/>
            </a:r>
            <a:br>
              <a:rPr lang="en-US" sz="3600" b="1" dirty="0" smtClean="0"/>
            </a:br>
            <a:r>
              <a:rPr lang="en-US" sz="3600" dirty="0" smtClean="0"/>
              <a:t>(source = </a:t>
            </a:r>
            <a:r>
              <a:rPr lang="en-US" sz="3200" dirty="0" smtClean="0"/>
              <a:t>Association </a:t>
            </a:r>
            <a:r>
              <a:rPr lang="en-US" sz="3200" dirty="0"/>
              <a:t>of American </a:t>
            </a:r>
            <a:r>
              <a:rPr lang="en-US" sz="3200" dirty="0" smtClean="0"/>
              <a:t>Universities)</a:t>
            </a:r>
            <a:endParaRPr lang="en-US" sz="3600" b="1" dirty="0"/>
          </a:p>
        </p:txBody>
      </p:sp>
      <p:sp>
        <p:nvSpPr>
          <p:cNvPr id="3" name="Content Placeholder 2"/>
          <p:cNvSpPr>
            <a:spLocks noGrp="1"/>
          </p:cNvSpPr>
          <p:nvPr>
            <p:ph idx="1"/>
          </p:nvPr>
        </p:nvSpPr>
        <p:spPr>
          <a:xfrm>
            <a:off x="228600" y="1371600"/>
            <a:ext cx="8915400" cy="4310667"/>
          </a:xfrm>
        </p:spPr>
        <p:txBody>
          <a:bodyPr>
            <a:noAutofit/>
          </a:bodyPr>
          <a:lstStyle/>
          <a:p>
            <a:pPr marL="0" indent="0">
              <a:buNone/>
            </a:pPr>
            <a:r>
              <a:rPr lang="en-US" sz="3100" dirty="0" smtClean="0"/>
              <a:t>[A]</a:t>
            </a:r>
            <a:r>
              <a:rPr lang="en-US" sz="3100" dirty="0"/>
              <a:t> </a:t>
            </a:r>
            <a:r>
              <a:rPr lang="en-US" sz="3100" dirty="0" smtClean="0"/>
              <a:t>significant </a:t>
            </a:r>
            <a:r>
              <a:rPr lang="en-US" sz="3100" dirty="0"/>
              <a:t>part of education in our institutions takes place outside </a:t>
            </a:r>
            <a:r>
              <a:rPr lang="en-US" sz="3100" dirty="0" smtClean="0"/>
              <a:t>the classroom</a:t>
            </a:r>
            <a:r>
              <a:rPr lang="en-US" sz="3100" dirty="0"/>
              <a:t>, in extracurricular activities where students learn how to </a:t>
            </a:r>
            <a:r>
              <a:rPr lang="en-US" sz="3100" dirty="0" smtClean="0"/>
              <a:t>work together</a:t>
            </a:r>
            <a:r>
              <a:rPr lang="en-US" sz="3100" dirty="0"/>
              <a:t>, as well as to compete; how to exercise leadership, as well as </a:t>
            </a:r>
            <a:r>
              <a:rPr lang="en-US" sz="3100" dirty="0" smtClean="0"/>
              <a:t>to build </a:t>
            </a:r>
            <a:r>
              <a:rPr lang="en-US" sz="3100" dirty="0"/>
              <a:t>consensus. </a:t>
            </a:r>
            <a:r>
              <a:rPr lang="en-US" sz="3100" dirty="0" smtClean="0"/>
              <a:t>If our institutional capacity to bring together a genuinely diverse group of students is removed–or severely reduced–then the quality and texture of the education we provide will be significantly diminished.  </a:t>
            </a:r>
          </a:p>
        </p:txBody>
      </p:sp>
    </p:spTree>
    <p:extLst>
      <p:ext uri="{BB962C8B-B14F-4D97-AF65-F5344CB8AC3E}">
        <p14:creationId xmlns:p14="http://schemas.microsoft.com/office/powerpoint/2010/main" val="2347607896"/>
      </p:ext>
    </p:extLst>
  </p:cSld>
  <p:clrMapOvr>
    <a:masterClrMapping/>
  </p:clrMapOvr>
</p:sld>
</file>

<file path=ppt/theme/theme1.xml><?xml version="1.0" encoding="utf-8"?>
<a:theme xmlns:a="http://schemas.openxmlformats.org/drawingml/2006/main" name="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powerpointUNC4 (2).potx</Template>
  <TotalTime>544</TotalTime>
  <Words>1651</Words>
  <Application>Microsoft Macintosh PowerPoint</Application>
  <PresentationFormat>On-screen Show (4:3)</PresentationFormat>
  <Paragraphs>63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powerpointUNC4</vt:lpstr>
      <vt:lpstr>Educational Benefits of Diversity</vt:lpstr>
      <vt:lpstr>Summary of ‘diversity syllabus’ topics (1)</vt:lpstr>
      <vt:lpstr>Summary of ‘diversity syllabus’ topics (2)</vt:lpstr>
      <vt:lpstr>Why focus on educational benefits of diversity?</vt:lpstr>
      <vt:lpstr>What are the educational benefits of diversity in higher education?  (source = Wells et al., How Racially Diverse Schools and Classrooms Can Benefit All Students)</vt:lpstr>
      <vt:lpstr>Benefits from higher education research (cont’d)  (source = Wells et al., How Racially Diverse Schools and Classrooms Can Benefit All Students)</vt:lpstr>
      <vt:lpstr>Educational benefits for minorities (source = American Educational Research Association et al.)</vt:lpstr>
      <vt:lpstr>Educational benefits across fields</vt:lpstr>
      <vt:lpstr>Educational benefits outside the classroom (source = Association of American Universities)</vt:lpstr>
      <vt:lpstr>Fostering educational benefits</vt:lpstr>
      <vt:lpstr>Questions for Discussion</vt:lpstr>
      <vt:lpstr>Resources (1)</vt:lpstr>
      <vt:lpstr>Resources (2)</vt:lpstr>
    </vt:vector>
  </TitlesOfParts>
  <Company>NC Department of Justice IT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SFFA Educational Benefits of DiversityExpert Search</dc:title>
  <dc:creator>ITD</dc:creator>
  <cp:lastModifiedBy>Kathryn Turner</cp:lastModifiedBy>
  <cp:revision>45</cp:revision>
  <dcterms:created xsi:type="dcterms:W3CDTF">2016-03-23T15:28:03Z</dcterms:created>
  <dcterms:modified xsi:type="dcterms:W3CDTF">2016-04-07T20:43:05Z</dcterms:modified>
</cp:coreProperties>
</file>